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9" r:id="rId3"/>
    <p:sldId id="317" r:id="rId4"/>
    <p:sldId id="260" r:id="rId5"/>
    <p:sldId id="282" r:id="rId6"/>
    <p:sldId id="315" r:id="rId7"/>
    <p:sldId id="275" r:id="rId8"/>
    <p:sldId id="316" r:id="rId9"/>
    <p:sldId id="312" r:id="rId10"/>
    <p:sldId id="272" r:id="rId11"/>
    <p:sldId id="27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B887"/>
    <a:srgbClr val="FF6F49"/>
    <a:srgbClr val="F0B5A3"/>
    <a:srgbClr val="0F2C50"/>
    <a:srgbClr val="FE0076"/>
    <a:srgbClr val="C4A2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90" autoAdjust="0"/>
    <p:restoredTop sz="94724" autoAdjust="0"/>
  </p:normalViewPr>
  <p:slideViewPr>
    <p:cSldViewPr snapToGrid="0" snapToObjects="1">
      <p:cViewPr varScale="1">
        <p:scale>
          <a:sx n="86" d="100"/>
          <a:sy n="8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165" d="100"/>
          <a:sy n="165" d="100"/>
        </p:scale>
        <p:origin x="5256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11239D-8906-2842-82F9-5F471360B498}" type="datetimeFigureOut">
              <a:t>17.4.2025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600B0-3FF5-C141-ACF1-72D20473C34D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76162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6258CA-B7C8-704B-93C3-D9DBEA465A84}" type="datetimeFigureOut">
              <a:t>17.4.2025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49EF4-CEE7-B44F-8B5F-3B48DC0FF9AA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97049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49EF4-CEE7-B44F-8B5F-3B48DC0FF9AA}" type="slidenum">
              <a:rPr lang="uk-UA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9051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49EF4-CEE7-B44F-8B5F-3B48DC0FF9AA}" type="slidenum">
              <a:rPr lang="uk-UA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2102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49EF4-CEE7-B44F-8B5F-3B48DC0FF9AA}" type="slidenum">
              <a:rPr lang="uk-UA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5473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383" y="1271112"/>
            <a:ext cx="5519233" cy="3881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51710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6017535" y="1825624"/>
            <a:ext cx="5024231" cy="435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8098" y="365125"/>
            <a:ext cx="9757458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ts val="4000"/>
              </a:lnSpc>
              <a:defRPr sz="38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 dirty="0"/>
              <a:t>Tähän sisältödian otsikko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28098" y="1825625"/>
            <a:ext cx="5024230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6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fi-FI" dirty="0"/>
              <a:t>Tämä on leipätekstiä</a:t>
            </a:r>
          </a:p>
          <a:p>
            <a:pPr lvl="1"/>
            <a:r>
              <a:rPr lang="en-US" dirty="0" err="1"/>
              <a:t>Toinen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2"/>
            <a:r>
              <a:rPr lang="en-US" dirty="0" err="1"/>
              <a:t>Kolmas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3"/>
            <a:r>
              <a:rPr lang="en-US" dirty="0" err="1"/>
              <a:t>Neljäs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4"/>
            <a:r>
              <a:rPr lang="en-US" dirty="0" err="1"/>
              <a:t>Viides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fi-FI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10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18795" y="197791"/>
            <a:ext cx="1137816" cy="90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5672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conten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ulukon paikkamerkki 4"/>
          <p:cNvSpPr>
            <a:spLocks noGrp="1"/>
          </p:cNvSpPr>
          <p:nvPr>
            <p:ph type="tbl" sz="quarter" idx="16"/>
          </p:nvPr>
        </p:nvSpPr>
        <p:spPr>
          <a:xfrm>
            <a:off x="6017534" y="1825625"/>
            <a:ext cx="5024231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fi-FI"/>
              <a:t>Lisää taulukko napsauttamalla kuvaketta</a:t>
            </a:r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8098" y="365125"/>
            <a:ext cx="9757458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ts val="4000"/>
              </a:lnSpc>
              <a:defRPr sz="38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 dirty="0"/>
              <a:t>Tähän sisältödian otsikko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28098" y="1825625"/>
            <a:ext cx="5024230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6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fi-FI" dirty="0"/>
              <a:t>Tämä on leipätekstiä</a:t>
            </a:r>
          </a:p>
          <a:p>
            <a:pPr lvl="1"/>
            <a:r>
              <a:rPr lang="en-US" dirty="0" err="1"/>
              <a:t>Toinen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2"/>
            <a:r>
              <a:rPr lang="en-US" dirty="0" err="1"/>
              <a:t>Kolmas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3"/>
            <a:r>
              <a:rPr lang="en-US" dirty="0" err="1"/>
              <a:t>Neljäs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4"/>
            <a:r>
              <a:rPr lang="en-US" dirty="0" err="1"/>
              <a:t>Viides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fi-FI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10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18795" y="197791"/>
            <a:ext cx="1137816" cy="90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98486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&amp; conten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aavion paikkamerkki 7"/>
          <p:cNvSpPr>
            <a:spLocks noGrp="1"/>
          </p:cNvSpPr>
          <p:nvPr>
            <p:ph type="chart" sz="quarter" idx="17"/>
          </p:nvPr>
        </p:nvSpPr>
        <p:spPr>
          <a:xfrm>
            <a:off x="6017533" y="1825625"/>
            <a:ext cx="5024231" cy="4351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r>
              <a:rPr lang="fi-FI"/>
              <a:t>Lisää kaavio napsauttamalla kuvaketta</a:t>
            </a:r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8098" y="365125"/>
            <a:ext cx="9757458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ts val="4000"/>
              </a:lnSpc>
              <a:defRPr sz="38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 dirty="0"/>
              <a:t>Tähän sisältödian otsikko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28098" y="1825625"/>
            <a:ext cx="5024230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6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fi-FI" dirty="0"/>
              <a:t>Tämä on leipätekstiä</a:t>
            </a:r>
          </a:p>
          <a:p>
            <a:pPr lvl="1"/>
            <a:r>
              <a:rPr lang="en-US" dirty="0" err="1"/>
              <a:t>Toinen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2"/>
            <a:r>
              <a:rPr lang="en-US" dirty="0" err="1"/>
              <a:t>Kolmas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3"/>
            <a:r>
              <a:rPr lang="en-US" dirty="0" err="1"/>
              <a:t>Neljäs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4"/>
            <a:r>
              <a:rPr lang="en-US" dirty="0" err="1"/>
              <a:t>Viides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fi-FI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10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18795" y="197791"/>
            <a:ext cx="1137816" cy="90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9741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-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8098" y="365125"/>
            <a:ext cx="9757458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ts val="4000"/>
              </a:lnSpc>
              <a:defRPr sz="38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 dirty="0"/>
              <a:t>Tähän sisältödian otsikko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28099" y="1825625"/>
            <a:ext cx="2580862" cy="4351338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chemeClr val="accent1"/>
              </a:buClr>
              <a:buFont typeface="Arial" charset="0"/>
              <a:buChar char="•"/>
              <a:defRPr sz="20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sz="1000"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sz="800"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en-US" dirty="0" err="1"/>
              <a:t>Tähän</a:t>
            </a:r>
            <a:r>
              <a:rPr lang="en-US" dirty="0"/>
              <a:t> </a:t>
            </a:r>
            <a:r>
              <a:rPr lang="en-US" dirty="0" err="1"/>
              <a:t>tekstiä</a:t>
            </a:r>
            <a:endParaRPr lang="fi-FI" dirty="0"/>
          </a:p>
        </p:txBody>
      </p:sp>
      <p:sp>
        <p:nvSpPr>
          <p:cNvPr id="12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416081" y="1825625"/>
            <a:ext cx="2580862" cy="4351338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chemeClr val="accent1"/>
              </a:buClr>
              <a:buFont typeface="Arial" charset="0"/>
              <a:buChar char="•"/>
              <a:defRPr sz="20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sz="1000"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sz="800"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en-US" dirty="0" err="1"/>
              <a:t>Tähän</a:t>
            </a:r>
            <a:r>
              <a:rPr lang="en-US" dirty="0"/>
              <a:t> </a:t>
            </a:r>
            <a:r>
              <a:rPr lang="en-US" dirty="0" err="1"/>
              <a:t>tekstiä</a:t>
            </a:r>
            <a:endParaRPr lang="fi-FI" dirty="0"/>
          </a:p>
        </p:txBody>
      </p:sp>
      <p:sp>
        <p:nvSpPr>
          <p:cNvPr id="13" name="Content Placeholder 2"/>
          <p:cNvSpPr>
            <a:spLocks noGrp="1"/>
          </p:cNvSpPr>
          <p:nvPr>
            <p:ph idx="15" hasCustomPrompt="1"/>
          </p:nvPr>
        </p:nvSpPr>
        <p:spPr>
          <a:xfrm>
            <a:off x="6288161" y="1825625"/>
            <a:ext cx="2580862" cy="4351338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chemeClr val="accent1"/>
              </a:buClr>
              <a:buFont typeface="Arial" charset="0"/>
              <a:buChar char="•"/>
              <a:defRPr sz="20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sz="1000"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sz="800"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en-US" dirty="0" err="1"/>
              <a:t>Tähän</a:t>
            </a:r>
            <a:r>
              <a:rPr lang="en-US" dirty="0"/>
              <a:t> </a:t>
            </a:r>
            <a:r>
              <a:rPr lang="en-US" dirty="0" err="1"/>
              <a:t>tekstiä</a:t>
            </a:r>
            <a:endParaRPr lang="fi-FI" dirty="0"/>
          </a:p>
        </p:txBody>
      </p:sp>
      <p:sp>
        <p:nvSpPr>
          <p:cNvPr id="16" name="Content Placeholder 2"/>
          <p:cNvSpPr>
            <a:spLocks noGrp="1"/>
          </p:cNvSpPr>
          <p:nvPr>
            <p:ph idx="16" hasCustomPrompt="1"/>
          </p:nvPr>
        </p:nvSpPr>
        <p:spPr>
          <a:xfrm>
            <a:off x="9152290" y="1825625"/>
            <a:ext cx="2580862" cy="4351338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chemeClr val="accent1"/>
              </a:buClr>
              <a:buFont typeface="Arial" charset="0"/>
              <a:buChar char="•"/>
              <a:defRPr sz="20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sz="1000"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sz="800"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en-US" dirty="0" err="1"/>
              <a:t>Tähän</a:t>
            </a:r>
            <a:r>
              <a:rPr lang="en-US" dirty="0"/>
              <a:t> </a:t>
            </a:r>
            <a:r>
              <a:rPr lang="en-US" dirty="0" err="1"/>
              <a:t>tekstiä</a:t>
            </a:r>
            <a:endParaRPr lang="fi-FI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14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18795" y="197791"/>
            <a:ext cx="1137816" cy="90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03653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idx="17" hasCustomPrompt="1"/>
          </p:nvPr>
        </p:nvSpPr>
        <p:spPr>
          <a:xfrm>
            <a:off x="6016833" y="1825625"/>
            <a:ext cx="502423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6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fi-FI" dirty="0"/>
              <a:t>Tämä on leipätekstiä</a:t>
            </a:r>
          </a:p>
          <a:p>
            <a:pPr lvl="1"/>
            <a:r>
              <a:rPr lang="en-US" dirty="0" err="1"/>
              <a:t>Toinen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2"/>
            <a:r>
              <a:rPr lang="en-US" dirty="0" err="1"/>
              <a:t>Kolmas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3"/>
            <a:r>
              <a:rPr lang="en-US" dirty="0" err="1"/>
              <a:t>Neljäs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4"/>
            <a:r>
              <a:rPr lang="en-US" dirty="0" err="1"/>
              <a:t>Viides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8098" y="365125"/>
            <a:ext cx="9757458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ts val="4000"/>
              </a:lnSpc>
              <a:defRPr sz="38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 dirty="0"/>
              <a:t>Tähän sisältödian otsikko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28098" y="1825625"/>
            <a:ext cx="502423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6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fi-FI" dirty="0"/>
              <a:t>Tämä on leipätekstiä</a:t>
            </a:r>
          </a:p>
          <a:p>
            <a:pPr lvl="1"/>
            <a:r>
              <a:rPr lang="en-US" dirty="0" err="1"/>
              <a:t>Toinen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2"/>
            <a:r>
              <a:rPr lang="en-US" dirty="0" err="1"/>
              <a:t>Kolmas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3"/>
            <a:r>
              <a:rPr lang="en-US" dirty="0" err="1"/>
              <a:t>Neljäs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4"/>
            <a:r>
              <a:rPr lang="en-US" dirty="0" err="1"/>
              <a:t>Viides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fi-FI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10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18795" y="197791"/>
            <a:ext cx="1137816" cy="90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67355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, for graphs et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8098" y="365125"/>
            <a:ext cx="9757458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ts val="4000"/>
              </a:lnSpc>
              <a:defRPr sz="38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 dirty="0"/>
              <a:t>Tähän sisältödian otsikko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18795" y="197791"/>
            <a:ext cx="1137816" cy="90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455373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7"/>
          <p:cNvSpPr txBox="1">
            <a:spLocks/>
          </p:cNvSpPr>
          <p:nvPr userDrawn="1"/>
        </p:nvSpPr>
        <p:spPr>
          <a:xfrm>
            <a:off x="5230849" y="1325821"/>
            <a:ext cx="1968286" cy="114980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pPr algn="ctr"/>
            <a:r>
              <a:rPr lang="fi-FI" sz="10000" dirty="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56930" y="1907679"/>
            <a:ext cx="10278140" cy="310756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lnSpc>
                <a:spcPts val="6500"/>
              </a:lnSpc>
              <a:defRPr sz="60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en-US" dirty="0" err="1"/>
              <a:t>Sitaatti</a:t>
            </a:r>
            <a:r>
              <a:rPr lang="en-US" dirty="0"/>
              <a:t> tai </a:t>
            </a:r>
            <a:r>
              <a:rPr lang="en-US" dirty="0" err="1"/>
              <a:t>lainaus</a:t>
            </a:r>
            <a:endParaRPr lang="fi-FI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956930" y="5319423"/>
            <a:ext cx="10278140" cy="8456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lnSpc>
                <a:spcPts val="24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err="1"/>
              <a:t>Sitaatin</a:t>
            </a:r>
            <a:r>
              <a:rPr lang="en-US" dirty="0"/>
              <a:t> </a:t>
            </a:r>
            <a:r>
              <a:rPr lang="en-US" dirty="0" err="1"/>
              <a:t>lähde</a:t>
            </a:r>
            <a:endParaRPr lang="fi-FI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10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18795" y="197791"/>
            <a:ext cx="1137816" cy="90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86431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7"/>
          <p:cNvSpPr txBox="1">
            <a:spLocks/>
          </p:cNvSpPr>
          <p:nvPr userDrawn="1"/>
        </p:nvSpPr>
        <p:spPr>
          <a:xfrm>
            <a:off x="5230849" y="1325821"/>
            <a:ext cx="1968286" cy="114980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pPr algn="ctr"/>
            <a:r>
              <a:rPr lang="fi-FI" sz="10000" dirty="0">
                <a:solidFill>
                  <a:schemeClr val="tx2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56930" y="1907679"/>
            <a:ext cx="10278140" cy="310756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lnSpc>
                <a:spcPts val="6500"/>
              </a:lnSpc>
              <a:defRPr sz="60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en-US" dirty="0" err="1"/>
              <a:t>Sitaatti</a:t>
            </a:r>
            <a:r>
              <a:rPr lang="en-US" dirty="0"/>
              <a:t> tai </a:t>
            </a:r>
            <a:r>
              <a:rPr lang="en-US" dirty="0" err="1"/>
              <a:t>lainaus</a:t>
            </a:r>
            <a:endParaRPr lang="fi-FI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956930" y="5319423"/>
            <a:ext cx="10278140" cy="8456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lnSpc>
                <a:spcPts val="2400"/>
              </a:lnSpc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err="1"/>
              <a:t>Sitaatin</a:t>
            </a:r>
            <a:r>
              <a:rPr lang="en-US" dirty="0"/>
              <a:t> </a:t>
            </a:r>
            <a:r>
              <a:rPr lang="en-US" dirty="0" err="1"/>
              <a:t>lähde</a:t>
            </a:r>
            <a:endParaRPr lang="fi-FI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10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18795" y="197791"/>
            <a:ext cx="1137816" cy="90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464642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 userDrawn="1"/>
        </p:nvSpPr>
        <p:spPr>
          <a:xfrm>
            <a:off x="564708" y="5366170"/>
            <a:ext cx="4662884" cy="856800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ctr" defTabSz="914400" rtl="0" eaLnBrk="1" latinLnBrk="0" hangingPunct="1">
              <a:lnSpc>
                <a:spcPts val="6500"/>
              </a:lnSpc>
              <a:spcBef>
                <a:spcPct val="0"/>
              </a:spcBef>
              <a:buNone/>
              <a:defRPr sz="3200" b="1" kern="1200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pPr>
              <a:lnSpc>
                <a:spcPts val="2000"/>
              </a:lnSpc>
              <a:spcBef>
                <a:spcPts val="1000"/>
              </a:spcBef>
            </a:pPr>
            <a:r>
              <a:rPr lang="en-US" sz="1800" b="0" dirty="0" err="1"/>
              <a:t>Sitaatin</a:t>
            </a:r>
            <a:r>
              <a:rPr lang="en-US" sz="1800" b="0" dirty="0"/>
              <a:t> </a:t>
            </a:r>
            <a:r>
              <a:rPr lang="en-US" sz="1800" b="0" dirty="0" err="1"/>
              <a:t>lähde</a:t>
            </a:r>
            <a:endParaRPr lang="fi-FI" sz="1800" b="0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564708" y="1628710"/>
            <a:ext cx="4662884" cy="360798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lnSpc>
                <a:spcPts val="90"/>
              </a:lnSpc>
              <a:spcBef>
                <a:spcPts val="1000"/>
              </a:spcBef>
              <a:defRPr sz="32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en-US" dirty="0" err="1"/>
              <a:t>Tähän</a:t>
            </a:r>
            <a:r>
              <a:rPr lang="en-US" dirty="0"/>
              <a:t> </a:t>
            </a:r>
            <a:r>
              <a:rPr lang="en-US" dirty="0" err="1"/>
              <a:t>sitaatti</a:t>
            </a:r>
            <a:r>
              <a:rPr lang="en-US" dirty="0"/>
              <a:t> tai </a:t>
            </a:r>
            <a:r>
              <a:rPr lang="en-US" dirty="0" err="1"/>
              <a:t>lainaus</a:t>
            </a:r>
            <a:endParaRPr lang="fi-FI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5796833" y="1628709"/>
            <a:ext cx="4732598" cy="45942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9" name="Title 7"/>
          <p:cNvSpPr txBox="1">
            <a:spLocks/>
          </p:cNvSpPr>
          <p:nvPr userDrawn="1"/>
        </p:nvSpPr>
        <p:spPr>
          <a:xfrm>
            <a:off x="1963308" y="990166"/>
            <a:ext cx="1968286" cy="114980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pPr algn="ctr"/>
            <a:r>
              <a:rPr lang="fi-FI" sz="10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/>
          </a:p>
        </p:txBody>
      </p:sp>
      <p:pic>
        <p:nvPicPr>
          <p:cNvPr id="12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18795" y="197791"/>
            <a:ext cx="1137816" cy="90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64836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257" y="506802"/>
            <a:ext cx="2060913" cy="1449313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099595" y="2307960"/>
            <a:ext cx="10058400" cy="152068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00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KIITOS</a:t>
            </a:r>
            <a:endParaRPr lang="fi-FI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3722688" y="4178599"/>
            <a:ext cx="4770437" cy="4808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Etunimi Sukunimi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3731970" y="4680856"/>
            <a:ext cx="4770437" cy="3285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titteli</a:t>
            </a:r>
            <a:r>
              <a:rPr lang="en-US" dirty="0"/>
              <a:t> </a:t>
            </a:r>
            <a:r>
              <a:rPr lang="en-US" dirty="0" err="1"/>
              <a:t>jos</a:t>
            </a:r>
            <a:r>
              <a:rPr lang="en-US" dirty="0"/>
              <a:t> </a:t>
            </a:r>
            <a:r>
              <a:rPr lang="en-US" dirty="0" err="1"/>
              <a:t>tarpeen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31970" y="5347393"/>
            <a:ext cx="4770437" cy="128957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  <a:defRPr sz="1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tähän</a:t>
            </a:r>
            <a:r>
              <a:rPr lang="en-US" dirty="0"/>
              <a:t> </a:t>
            </a:r>
            <a:r>
              <a:rPr lang="en-US" dirty="0" err="1"/>
              <a:t>tarvittaessa</a:t>
            </a:r>
            <a:r>
              <a:rPr lang="en-US" dirty="0"/>
              <a:t> </a:t>
            </a:r>
            <a:r>
              <a:rPr lang="en-US" dirty="0" err="1"/>
              <a:t>yhteystietoja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tai </a:t>
            </a:r>
            <a:r>
              <a:rPr lang="en-US" dirty="0" err="1"/>
              <a:t>esimerkiksi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Twitter-</a:t>
            </a:r>
            <a:r>
              <a:rPr lang="en-US" dirty="0" err="1"/>
              <a:t>käyttäjätili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92815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 - blu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029" y="1270221"/>
            <a:ext cx="5508587" cy="3873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316158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232" y="507689"/>
            <a:ext cx="2062340" cy="1450316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3722688" y="4178599"/>
            <a:ext cx="4770437" cy="4808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Etunimi Sukunimi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3731970" y="4680856"/>
            <a:ext cx="4770437" cy="3285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titteli</a:t>
            </a:r>
            <a:r>
              <a:rPr lang="en-US" dirty="0"/>
              <a:t> </a:t>
            </a:r>
            <a:r>
              <a:rPr lang="en-US" dirty="0" err="1"/>
              <a:t>jos</a:t>
            </a:r>
            <a:r>
              <a:rPr lang="en-US" dirty="0"/>
              <a:t> </a:t>
            </a:r>
            <a:r>
              <a:rPr lang="en-US" dirty="0" err="1"/>
              <a:t>tarpeen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31970" y="5347393"/>
            <a:ext cx="4770437" cy="128957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None/>
              <a:defRPr sz="18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tähän</a:t>
            </a:r>
            <a:r>
              <a:rPr lang="en-US" dirty="0"/>
              <a:t> </a:t>
            </a:r>
            <a:r>
              <a:rPr lang="en-US" dirty="0" err="1"/>
              <a:t>tarvittaessa</a:t>
            </a:r>
            <a:r>
              <a:rPr lang="en-US" dirty="0"/>
              <a:t> </a:t>
            </a:r>
            <a:r>
              <a:rPr lang="en-US" dirty="0" err="1"/>
              <a:t>yhteystietoja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tai </a:t>
            </a:r>
            <a:r>
              <a:rPr lang="en-US" dirty="0" err="1"/>
              <a:t>esimerkiksi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Twitter-</a:t>
            </a:r>
            <a:r>
              <a:rPr lang="en-US" dirty="0" err="1"/>
              <a:t>käyttäjätili</a:t>
            </a:r>
            <a:r>
              <a:rPr lang="en-US" dirty="0"/>
              <a:t> 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099595" y="2307960"/>
            <a:ext cx="10058400" cy="152068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0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KIITOS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9860364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30773" y="-86535"/>
            <a:ext cx="3061227" cy="621688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7251" y="2434453"/>
            <a:ext cx="6691866" cy="1524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8799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 - blue log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F0E7EA67-8DEC-4C9D-863E-779AB6794EB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EB8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chemeClr val="tx2"/>
              </a:solidFill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20F68B3B-A6F9-41DB-B782-C317AAF1EA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029" y="1270221"/>
            <a:ext cx="5508587" cy="3873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41477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52500" y="2072953"/>
            <a:ext cx="9144000" cy="220424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lnSpc>
                <a:spcPts val="4800"/>
              </a:lnSpc>
              <a:defRPr sz="45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Tähän</a:t>
            </a:r>
            <a:r>
              <a:rPr lang="en-US" dirty="0"/>
              <a:t> </a:t>
            </a:r>
            <a:r>
              <a:rPr lang="en-US" dirty="0" err="1"/>
              <a:t>tulee</a:t>
            </a:r>
            <a:r>
              <a:rPr lang="en-US" dirty="0"/>
              <a:t> </a:t>
            </a:r>
            <a:r>
              <a:rPr lang="en-US" dirty="0" err="1"/>
              <a:t>esityksen</a:t>
            </a:r>
            <a:r>
              <a:rPr lang="en-US" dirty="0"/>
              <a:t> </a:t>
            </a:r>
            <a:r>
              <a:rPr lang="en-US" dirty="0" err="1"/>
              <a:t>otsikko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68557" y="5000796"/>
            <a:ext cx="4056668" cy="43789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Etunimi</a:t>
            </a:r>
            <a:r>
              <a:rPr lang="en-US" dirty="0"/>
              <a:t> </a:t>
            </a:r>
            <a:r>
              <a:rPr lang="en-US" dirty="0" err="1"/>
              <a:t>Sukunimi</a:t>
            </a:r>
            <a:endParaRPr lang="fi-FI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8801" y="390544"/>
            <a:ext cx="3443058" cy="65065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1063331" y="1760184"/>
            <a:ext cx="1052052" cy="884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063331" y="4501474"/>
            <a:ext cx="1052052" cy="884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968375" y="5589588"/>
            <a:ext cx="4748613" cy="660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8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 err="1"/>
              <a:t>titteli</a:t>
            </a:r>
            <a:r>
              <a:rPr lang="en-US" dirty="0"/>
              <a:t> (</a:t>
            </a:r>
            <a:r>
              <a:rPr lang="en-US" dirty="0" err="1"/>
              <a:t>pienellä</a:t>
            </a:r>
            <a:r>
              <a:rPr lang="en-US" dirty="0"/>
              <a:t> </a:t>
            </a:r>
            <a:r>
              <a:rPr lang="en-US" dirty="0" err="1"/>
              <a:t>alkukirjaimella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 err="1"/>
              <a:t>jaosto</a:t>
            </a:r>
            <a:r>
              <a:rPr lang="en-US" dirty="0"/>
              <a:t>, </a:t>
            </a:r>
            <a:r>
              <a:rPr lang="en-US" dirty="0" err="1"/>
              <a:t>yksikkö</a:t>
            </a:r>
            <a:r>
              <a:rPr lang="en-US" dirty="0"/>
              <a:t>, </a:t>
            </a:r>
            <a:r>
              <a:rPr lang="en-US" dirty="0" err="1"/>
              <a:t>osasto</a:t>
            </a:r>
            <a:r>
              <a:rPr lang="en-US" dirty="0"/>
              <a:t> (</a:t>
            </a:r>
            <a:r>
              <a:rPr lang="en-US" dirty="0" err="1"/>
              <a:t>pienellä</a:t>
            </a:r>
            <a:r>
              <a:rPr lang="en-US" dirty="0"/>
              <a:t> </a:t>
            </a:r>
            <a:r>
              <a:rPr lang="en-US" dirty="0" err="1"/>
              <a:t>alkukirjaimella</a:t>
            </a:r>
            <a:r>
              <a:rPr lang="en-US" dirty="0"/>
              <a:t>)</a:t>
            </a:r>
            <a:endParaRPr lang="fi-FI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5" hasCustomPrompt="1"/>
          </p:nvPr>
        </p:nvSpPr>
        <p:spPr>
          <a:xfrm>
            <a:off x="6321287" y="5000626"/>
            <a:ext cx="5406113" cy="75168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2400" b="1">
                <a:solidFill>
                  <a:schemeClr val="bg2"/>
                </a:solidFill>
              </a:defRPr>
            </a:lvl1pPr>
            <a:lvl2pPr marL="457200" indent="0" algn="r">
              <a:buNone/>
              <a:defRPr sz="1600" b="1">
                <a:solidFill>
                  <a:schemeClr val="bg2"/>
                </a:solidFill>
              </a:defRPr>
            </a:lvl2pPr>
            <a:lvl3pPr marL="914400" indent="0" algn="r">
              <a:buNone/>
              <a:defRPr sz="1600" b="1">
                <a:solidFill>
                  <a:schemeClr val="bg2"/>
                </a:solidFill>
              </a:defRPr>
            </a:lvl3pPr>
            <a:lvl4pPr marL="1371600" indent="0" algn="r">
              <a:buNone/>
              <a:defRPr sz="1600" b="1">
                <a:solidFill>
                  <a:schemeClr val="bg2"/>
                </a:solidFill>
              </a:defRPr>
            </a:lvl4pPr>
            <a:lvl5pPr marL="1828800" indent="0" algn="r">
              <a:buNone/>
              <a:defRPr sz="1600" b="1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Tilaisuuden nimi</a:t>
            </a:r>
            <a:endParaRPr lang="fi-FI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6" hasCustomPrompt="1"/>
          </p:nvPr>
        </p:nvSpPr>
        <p:spPr>
          <a:xfrm>
            <a:off x="10193408" y="5752312"/>
            <a:ext cx="1533828" cy="38133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r">
              <a:buNone/>
              <a:defRPr sz="1600">
                <a:solidFill>
                  <a:schemeClr val="bg1"/>
                </a:solidFill>
              </a:defRPr>
            </a:lvl1pPr>
            <a:lvl2pPr marL="457200" indent="0" algn="r">
              <a:buNone/>
              <a:defRPr sz="1600">
                <a:solidFill>
                  <a:schemeClr val="bg1"/>
                </a:solidFill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</a:defRPr>
            </a:lvl3pPr>
            <a:lvl4pPr marL="1371600" indent="0" algn="r">
              <a:buNone/>
              <a:defRPr sz="1600">
                <a:solidFill>
                  <a:schemeClr val="bg1"/>
                </a:solidFill>
              </a:defRPr>
            </a:lvl4pPr>
            <a:lvl5pPr marL="1828800" indent="0" algn="r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Päivämäärä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083179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stra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52500" y="2072953"/>
            <a:ext cx="9144000" cy="220424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lnSpc>
                <a:spcPts val="4800"/>
              </a:lnSpc>
              <a:defRPr sz="4500" b="1" baseline="0">
                <a:solidFill>
                  <a:schemeClr val="tx2"/>
                </a:solidFill>
              </a:defRPr>
            </a:lvl1pPr>
          </a:lstStyle>
          <a:p>
            <a:r>
              <a:rPr lang="en-US" dirty="0" err="1"/>
              <a:t>Tähän</a:t>
            </a:r>
            <a:r>
              <a:rPr lang="en-US" dirty="0"/>
              <a:t> </a:t>
            </a:r>
            <a:r>
              <a:rPr lang="en-US" dirty="0" err="1"/>
              <a:t>tulee</a:t>
            </a:r>
            <a:r>
              <a:rPr lang="en-US" dirty="0"/>
              <a:t> </a:t>
            </a:r>
            <a:r>
              <a:rPr lang="en-US" dirty="0" err="1"/>
              <a:t>esityksen</a:t>
            </a:r>
            <a:r>
              <a:rPr lang="en-US" dirty="0"/>
              <a:t> </a:t>
            </a:r>
            <a:r>
              <a:rPr lang="en-US" dirty="0" err="1"/>
              <a:t>otsikko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68557" y="5000796"/>
            <a:ext cx="4056668" cy="43789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Etunimi Sukunimi</a:t>
            </a:r>
            <a:endParaRPr lang="fi-FI"/>
          </a:p>
        </p:txBody>
      </p:sp>
      <p:sp>
        <p:nvSpPr>
          <p:cNvPr id="11" name="Rectangle 10"/>
          <p:cNvSpPr/>
          <p:nvPr userDrawn="1"/>
        </p:nvSpPr>
        <p:spPr>
          <a:xfrm>
            <a:off x="1063331" y="1760184"/>
            <a:ext cx="1052052" cy="8849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063331" y="4501474"/>
            <a:ext cx="1052052" cy="8849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968375" y="5589588"/>
            <a:ext cx="4748613" cy="660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800"/>
              </a:lnSpc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 err="1"/>
              <a:t>titteli</a:t>
            </a:r>
            <a:r>
              <a:rPr lang="en-US" dirty="0"/>
              <a:t> (</a:t>
            </a:r>
            <a:r>
              <a:rPr lang="en-US" dirty="0" err="1"/>
              <a:t>pienellä</a:t>
            </a:r>
            <a:r>
              <a:rPr lang="en-US" dirty="0"/>
              <a:t> </a:t>
            </a:r>
            <a:r>
              <a:rPr lang="en-US" dirty="0" err="1"/>
              <a:t>alkukirjaimella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 err="1"/>
              <a:t>jaosto</a:t>
            </a:r>
            <a:r>
              <a:rPr lang="en-US" dirty="0"/>
              <a:t>, </a:t>
            </a:r>
            <a:r>
              <a:rPr lang="en-US" dirty="0" err="1"/>
              <a:t>yksikkö</a:t>
            </a:r>
            <a:r>
              <a:rPr lang="en-US" dirty="0"/>
              <a:t>, </a:t>
            </a:r>
            <a:r>
              <a:rPr lang="en-US" dirty="0" err="1"/>
              <a:t>osasto</a:t>
            </a:r>
            <a:r>
              <a:rPr lang="en-US" dirty="0"/>
              <a:t> (</a:t>
            </a:r>
            <a:r>
              <a:rPr lang="en-US" dirty="0" err="1"/>
              <a:t>pienellä</a:t>
            </a:r>
            <a:r>
              <a:rPr lang="en-US" dirty="0"/>
              <a:t> </a:t>
            </a:r>
            <a:r>
              <a:rPr lang="en-US" dirty="0" err="1"/>
              <a:t>alkukirjaimella</a:t>
            </a:r>
            <a:r>
              <a:rPr lang="en-US" dirty="0"/>
              <a:t>)</a:t>
            </a:r>
            <a:endParaRPr lang="fi-FI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5" hasCustomPrompt="1"/>
          </p:nvPr>
        </p:nvSpPr>
        <p:spPr>
          <a:xfrm>
            <a:off x="6321287" y="5000626"/>
            <a:ext cx="5406113" cy="75168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2400" b="1">
                <a:solidFill>
                  <a:schemeClr val="tx2"/>
                </a:solidFill>
              </a:defRPr>
            </a:lvl1pPr>
            <a:lvl2pPr marL="457200" indent="0" algn="r">
              <a:buNone/>
              <a:defRPr sz="1600" b="1">
                <a:solidFill>
                  <a:schemeClr val="bg2"/>
                </a:solidFill>
              </a:defRPr>
            </a:lvl2pPr>
            <a:lvl3pPr marL="914400" indent="0" algn="r">
              <a:buNone/>
              <a:defRPr sz="1600" b="1">
                <a:solidFill>
                  <a:schemeClr val="bg2"/>
                </a:solidFill>
              </a:defRPr>
            </a:lvl3pPr>
            <a:lvl4pPr marL="1371600" indent="0" algn="r">
              <a:buNone/>
              <a:defRPr sz="1600" b="1">
                <a:solidFill>
                  <a:schemeClr val="bg2"/>
                </a:solidFill>
              </a:defRPr>
            </a:lvl4pPr>
            <a:lvl5pPr marL="1828800" indent="0" algn="r">
              <a:buNone/>
              <a:defRPr sz="1600" b="1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Tilaisuuden nimi</a:t>
            </a:r>
            <a:endParaRPr lang="fi-FI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6" hasCustomPrompt="1"/>
          </p:nvPr>
        </p:nvSpPr>
        <p:spPr>
          <a:xfrm>
            <a:off x="10193408" y="5752312"/>
            <a:ext cx="1533828" cy="38133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 algn="r">
              <a:buNone/>
              <a:defRPr sz="1600">
                <a:solidFill>
                  <a:schemeClr val="bg1"/>
                </a:solidFill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</a:defRPr>
            </a:lvl3pPr>
            <a:lvl4pPr marL="1371600" indent="0" algn="r">
              <a:buNone/>
              <a:defRPr sz="1600">
                <a:solidFill>
                  <a:schemeClr val="bg1"/>
                </a:solidFill>
              </a:defRPr>
            </a:lvl4pPr>
            <a:lvl5pPr marL="1828800" indent="0" algn="r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Päivämäärä</a:t>
            </a:r>
            <a:endParaRPr lang="fi-FI"/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53F671E9-D1DD-4EB5-A1EA-935C9C201F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097" y="393616"/>
            <a:ext cx="3443585" cy="65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62802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stra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07317" y="2140197"/>
            <a:ext cx="9144000" cy="272354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lnSpc>
                <a:spcPts val="5500"/>
              </a:lnSpc>
              <a:defRPr sz="4500" b="1" baseline="0">
                <a:solidFill>
                  <a:schemeClr val="tx2"/>
                </a:solidFill>
              </a:defRPr>
            </a:lvl1pPr>
          </a:lstStyle>
          <a:p>
            <a:r>
              <a:rPr lang="en-US" dirty="0" err="1"/>
              <a:t>Tätä</a:t>
            </a:r>
            <a:r>
              <a:rPr lang="en-US" dirty="0"/>
              <a:t> </a:t>
            </a:r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käyttää</a:t>
            </a:r>
            <a:r>
              <a:rPr lang="en-US" dirty="0"/>
              <a:t> </a:t>
            </a:r>
            <a:r>
              <a:rPr lang="en-US" dirty="0" err="1"/>
              <a:t>esityksen</a:t>
            </a:r>
            <a:r>
              <a:rPr lang="en-US" dirty="0"/>
              <a:t> </a:t>
            </a:r>
            <a:r>
              <a:rPr lang="en-US" dirty="0" err="1"/>
              <a:t>väliotsikkodiana</a:t>
            </a:r>
            <a:endParaRPr lang="fi-FI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1632154" y="1446252"/>
            <a:ext cx="1052052" cy="8849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2" name="Rectangle 21"/>
          <p:cNvSpPr/>
          <p:nvPr userDrawn="1"/>
        </p:nvSpPr>
        <p:spPr>
          <a:xfrm>
            <a:off x="1632154" y="5469195"/>
            <a:ext cx="1052052" cy="8849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12" name="Picture 1">
            <a:extLst>
              <a:ext uri="{FF2B5EF4-FFF2-40B4-BE49-F238E27FC236}">
                <a16:creationId xmlns:a16="http://schemas.microsoft.com/office/drawing/2014/main" id="{AB7ADF6E-5BB9-4452-8EF3-02AE0D463F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097" y="393616"/>
            <a:ext cx="3443585" cy="65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47043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chemeClr val="tx2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1632154" y="1446252"/>
            <a:ext cx="1052052" cy="8849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632154" y="5469195"/>
            <a:ext cx="1052052" cy="8849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507317" y="2140197"/>
            <a:ext cx="9144000" cy="272354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lnSpc>
                <a:spcPts val="5500"/>
              </a:lnSpc>
              <a:defRPr sz="4500" b="1" baseline="0">
                <a:solidFill>
                  <a:schemeClr val="tx2"/>
                </a:solidFill>
              </a:defRPr>
            </a:lvl1pPr>
          </a:lstStyle>
          <a:p>
            <a:r>
              <a:rPr lang="en-US" dirty="0" err="1"/>
              <a:t>Tätä</a:t>
            </a:r>
            <a:r>
              <a:rPr lang="en-US" dirty="0"/>
              <a:t> </a:t>
            </a:r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käyttää</a:t>
            </a:r>
            <a:r>
              <a:rPr lang="en-US" dirty="0"/>
              <a:t> </a:t>
            </a:r>
            <a:r>
              <a:rPr lang="en-US" dirty="0" err="1"/>
              <a:t>esityksen</a:t>
            </a:r>
            <a:r>
              <a:rPr lang="en-US" dirty="0"/>
              <a:t> </a:t>
            </a:r>
            <a:r>
              <a:rPr lang="en-US" dirty="0" err="1"/>
              <a:t>väliotsikkodiana</a:t>
            </a:r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C502785B-0833-4860-B2D6-1EF96AD7CA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097" y="393616"/>
            <a:ext cx="3443585" cy="65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3987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097" y="393616"/>
            <a:ext cx="3443585" cy="650757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632154" y="1446252"/>
            <a:ext cx="1052052" cy="8849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632154" y="5469195"/>
            <a:ext cx="1052052" cy="8849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507317" y="2140197"/>
            <a:ext cx="9144000" cy="272354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lnSpc>
                <a:spcPts val="5500"/>
              </a:lnSpc>
              <a:defRPr sz="4500" b="1">
                <a:solidFill>
                  <a:schemeClr val="tx2"/>
                </a:solidFill>
              </a:defRPr>
            </a:lvl1pPr>
          </a:lstStyle>
          <a:p>
            <a:r>
              <a:rPr lang="en-US" dirty="0" err="1"/>
              <a:t>Tätä</a:t>
            </a:r>
            <a:r>
              <a:rPr lang="en-US" dirty="0"/>
              <a:t> </a:t>
            </a:r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käyttää</a:t>
            </a:r>
            <a:r>
              <a:rPr lang="en-US" dirty="0"/>
              <a:t> </a:t>
            </a:r>
            <a:r>
              <a:rPr lang="en-US" dirty="0" err="1"/>
              <a:t>esityksen</a:t>
            </a:r>
            <a:r>
              <a:rPr lang="en-US" dirty="0"/>
              <a:t> </a:t>
            </a:r>
            <a:r>
              <a:rPr lang="en-US" dirty="0" err="1"/>
              <a:t>väliotsikkodiana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0924327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8098" y="365125"/>
            <a:ext cx="9757458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ts val="4000"/>
              </a:lnSpc>
              <a:defRPr sz="38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 dirty="0"/>
              <a:t>Tähän sisältödian otsikko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28098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6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fi-FI" noProof="0" dirty="0"/>
              <a:t>Tämä on leipätekstiä</a:t>
            </a:r>
          </a:p>
          <a:p>
            <a:pPr lvl="1"/>
            <a:r>
              <a:rPr lang="fi-FI" noProof="0" dirty="0"/>
              <a:t>Toinen taso</a:t>
            </a:r>
          </a:p>
          <a:p>
            <a:pPr lvl="2"/>
            <a:r>
              <a:rPr lang="fi-FI" noProof="0" dirty="0"/>
              <a:t>Kolmas taso</a:t>
            </a:r>
          </a:p>
          <a:p>
            <a:pPr lvl="3"/>
            <a:r>
              <a:rPr lang="fi-FI" noProof="0" dirty="0"/>
              <a:t>Neljäs taso</a:t>
            </a:r>
          </a:p>
          <a:p>
            <a:pPr lvl="4"/>
            <a:r>
              <a:rPr lang="fi-FI" noProof="0" dirty="0"/>
              <a:t>Viides taso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10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18795" y="197791"/>
            <a:ext cx="1137816" cy="90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15289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5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9720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49" r:id="rId4"/>
    <p:sldLayoutId id="2147483665" r:id="rId5"/>
    <p:sldLayoutId id="2147483664" r:id="rId6"/>
    <p:sldLayoutId id="2147483663" r:id="rId7"/>
    <p:sldLayoutId id="2147483666" r:id="rId8"/>
    <p:sldLayoutId id="2147483650" r:id="rId9"/>
    <p:sldLayoutId id="2147483667" r:id="rId10"/>
    <p:sldLayoutId id="2147483678" r:id="rId11"/>
    <p:sldLayoutId id="2147483679" r:id="rId12"/>
    <p:sldLayoutId id="2147483668" r:id="rId13"/>
    <p:sldLayoutId id="2147483669" r:id="rId14"/>
    <p:sldLayoutId id="2147483670" r:id="rId15"/>
    <p:sldLayoutId id="2147483671" r:id="rId16"/>
    <p:sldLayoutId id="2147483672" r:id="rId17"/>
    <p:sldLayoutId id="2147483673" r:id="rId18"/>
    <p:sldLayoutId id="2147483674" r:id="rId19"/>
    <p:sldLayoutId id="2147483676" r:id="rId20"/>
    <p:sldLayoutId id="2147483677" r:id="rId21"/>
  </p:sldLayoutIdLst>
  <p:transition>
    <p:fade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mailto:kasvinterveys@ruokavirasto.fi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9971359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891956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079454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499" y="2072953"/>
            <a:ext cx="10115192" cy="2204241"/>
          </a:xfrm>
        </p:spPr>
        <p:txBody>
          <a:bodyPr>
            <a:normAutofit/>
          </a:bodyPr>
          <a:lstStyle/>
          <a:p>
            <a:pPr algn="ctr"/>
            <a:r>
              <a:rPr lang="fi-FI" sz="4800" dirty="0"/>
              <a:t>Valmiussuunnitelmat karanteenituhoojien löytymisen varalle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Tuula Mäki-Valkama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/>
              <a:t>Yksikönjohtaja</a:t>
            </a:r>
          </a:p>
          <a:p>
            <a:r>
              <a:rPr lang="fi-FI" dirty="0"/>
              <a:t>Kasvinterveys- ja lannoiteyksikkö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 sz="1600" dirty="0"/>
              <a:t>Valmiussuunnitelmat karanteenituhoojien löytymisen varalle</a:t>
            </a:r>
          </a:p>
          <a:p>
            <a:r>
              <a:rPr lang="fi-FI" sz="1600" dirty="0"/>
              <a:t>Webinaarit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i-FI" dirty="0"/>
              <a:t>Kevät 2025</a:t>
            </a:r>
          </a:p>
        </p:txBody>
      </p:sp>
    </p:spTree>
    <p:extLst>
      <p:ext uri="{BB962C8B-B14F-4D97-AF65-F5344CB8AC3E}">
        <p14:creationId xmlns:p14="http://schemas.microsoft.com/office/powerpoint/2010/main" val="98400400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28EB8D44-9B96-516D-5290-AE52B9C13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098" y="365125"/>
            <a:ext cx="10062962" cy="1325563"/>
          </a:xfrm>
        </p:spPr>
        <p:txBody>
          <a:bodyPr>
            <a:normAutofit fontScale="90000"/>
          </a:bodyPr>
          <a:lstStyle/>
          <a:p>
            <a:r>
              <a:rPr lang="fi-FI" dirty="0"/>
              <a:t>Miksi hyvä kasvin- ja metsänterveyden tila on tärkeää?</a:t>
            </a:r>
            <a:br>
              <a:rPr lang="fi-FI" dirty="0"/>
            </a:b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DD0FB66-04A6-0FAA-B7D1-13C4A2947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Turvaa kasvin- ja metsäntuotannon edellytyksiä</a:t>
            </a:r>
          </a:p>
          <a:p>
            <a:r>
              <a:rPr lang="fi-FI" dirty="0"/>
              <a:t>Laadukkaan kasvintuotannon lisäysaineiston varmistaminen </a:t>
            </a:r>
          </a:p>
          <a:p>
            <a:r>
              <a:rPr lang="fi-FI" dirty="0"/>
              <a:t>Vientiedellytysten varmistaminen (tuhoojavapaus)</a:t>
            </a:r>
          </a:p>
          <a:p>
            <a:endParaRPr lang="fi-FI" dirty="0"/>
          </a:p>
          <a:p>
            <a:pPr>
              <a:buFont typeface="Wingdings" panose="05000000000000000000" pitchFamily="2" charset="2"/>
              <a:buChar char="Ø"/>
            </a:pPr>
            <a:r>
              <a:rPr lang="fi-FI" dirty="0"/>
              <a:t> Ruokaturva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dirty="0"/>
              <a:t> Huoltovarmuus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dirty="0"/>
              <a:t> Biodiversiteetti, ekosysteemipalvelut, hiilinielut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dirty="0"/>
              <a:t> Maisemaperintö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4022495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sz="4800" i="1" dirty="0">
                <a:latin typeface="Book Antiqua" panose="02040602050305030304" pitchFamily="18" charset="0"/>
              </a:rPr>
              <a:t>Prevention is </a:t>
            </a:r>
            <a:r>
              <a:rPr lang="fi-FI" sz="4800" i="1" dirty="0" err="1">
                <a:latin typeface="Book Antiqua" panose="02040602050305030304" pitchFamily="18" charset="0"/>
              </a:rPr>
              <a:t>better</a:t>
            </a:r>
            <a:r>
              <a:rPr lang="fi-FI" sz="4800" i="1" dirty="0">
                <a:latin typeface="Book Antiqua" panose="02040602050305030304" pitchFamily="18" charset="0"/>
              </a:rPr>
              <a:t> </a:t>
            </a:r>
            <a:r>
              <a:rPr lang="fi-FI" sz="4800" i="1" dirty="0" err="1">
                <a:latin typeface="Book Antiqua" panose="02040602050305030304" pitchFamily="18" charset="0"/>
              </a:rPr>
              <a:t>than</a:t>
            </a:r>
            <a:r>
              <a:rPr lang="fi-FI" sz="4800" i="1" dirty="0">
                <a:latin typeface="Book Antiqua" panose="02040602050305030304" pitchFamily="18" charset="0"/>
              </a:rPr>
              <a:t> </a:t>
            </a:r>
            <a:r>
              <a:rPr lang="fi-FI" sz="4800" i="1" dirty="0" err="1">
                <a:latin typeface="Book Antiqua" panose="02040602050305030304" pitchFamily="18" charset="0"/>
              </a:rPr>
              <a:t>cure</a:t>
            </a:r>
            <a:r>
              <a:rPr lang="fi-FI" sz="4800" i="1" dirty="0">
                <a:latin typeface="Book Antiqua" panose="02040602050305030304" pitchFamily="18" charset="0"/>
              </a:rPr>
              <a:t>!</a:t>
            </a:r>
            <a:br>
              <a:rPr lang="fi-FI" i="1" dirty="0">
                <a:latin typeface="Book Antiqua" panose="02040602050305030304" pitchFamily="18" charset="0"/>
              </a:rPr>
            </a:br>
            <a:r>
              <a:rPr lang="fi-FI" sz="2800" i="1" dirty="0" err="1"/>
              <a:t>Desiderius</a:t>
            </a:r>
            <a:r>
              <a:rPr lang="fi-FI" sz="2800" i="1" dirty="0"/>
              <a:t> Erasmus, 1500-luvulla</a:t>
            </a:r>
          </a:p>
        </p:txBody>
      </p:sp>
    </p:spTree>
    <p:extLst>
      <p:ext uri="{BB962C8B-B14F-4D97-AF65-F5344CB8AC3E}">
        <p14:creationId xmlns:p14="http://schemas.microsoft.com/office/powerpoint/2010/main" val="59782110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0B77FC93-FDD9-F126-4B5C-246CD5B49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098" y="131282"/>
            <a:ext cx="9757458" cy="1325563"/>
          </a:xfrm>
        </p:spPr>
        <p:txBody>
          <a:bodyPr>
            <a:normAutofit fontScale="90000"/>
          </a:bodyPr>
          <a:lstStyle/>
          <a:p>
            <a:r>
              <a:rPr lang="fi-FI" dirty="0"/>
              <a:t>Tuhoojien aikainen havaitseminen</a:t>
            </a:r>
            <a:br>
              <a:rPr lang="fi-FI" dirty="0"/>
            </a:br>
            <a:r>
              <a:rPr lang="fi-FI" dirty="0">
                <a:hlinkClick r:id="rId2"/>
              </a:rPr>
              <a:t>kasvinterveys@ruokavirasto.fi</a:t>
            </a:r>
            <a:r>
              <a:rPr lang="fi-FI" dirty="0"/>
              <a:t> </a:t>
            </a:r>
            <a:br>
              <a:rPr lang="fi-FI" dirty="0"/>
            </a:b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287C96BA-4C2C-BD1A-A8F9-0FC53C827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sz="16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fi-FI" sz="1600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C9D09BD4-43CE-88B4-1AAD-AF1A0C4AD6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7232" y="1391033"/>
            <a:ext cx="9546360" cy="5220522"/>
          </a:xfrm>
          <a:prstGeom prst="rect">
            <a:avLst/>
          </a:prstGeo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D5B389C9-3D5E-834E-FE54-5115EE5BAD1D}"/>
              </a:ext>
            </a:extLst>
          </p:cNvPr>
          <p:cNvSpPr txBox="1"/>
          <p:nvPr/>
        </p:nvSpPr>
        <p:spPr>
          <a:xfrm>
            <a:off x="6633871" y="1914525"/>
            <a:ext cx="1895475" cy="646331"/>
          </a:xfrm>
          <a:prstGeom prst="rect">
            <a:avLst/>
          </a:prstGeom>
          <a:solidFill>
            <a:schemeClr val="accent6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dirty="0"/>
              <a:t>Torjunta vain paikallisesti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CEF36861-64AC-493D-E817-4801AF6B3436}"/>
              </a:ext>
            </a:extLst>
          </p:cNvPr>
          <p:cNvSpPr txBox="1"/>
          <p:nvPr/>
        </p:nvSpPr>
        <p:spPr>
          <a:xfrm>
            <a:off x="5507977" y="2888019"/>
            <a:ext cx="3021369" cy="646331"/>
          </a:xfrm>
          <a:prstGeom prst="rect">
            <a:avLst/>
          </a:prstGeom>
          <a:solidFill>
            <a:schemeClr val="accent6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dirty="0"/>
              <a:t>Hävittäminen epätodennäköistä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FDC2EA1D-73E9-5B05-052E-5F048F7ADF30}"/>
              </a:ext>
            </a:extLst>
          </p:cNvPr>
          <p:cNvSpPr txBox="1"/>
          <p:nvPr/>
        </p:nvSpPr>
        <p:spPr>
          <a:xfrm>
            <a:off x="5123186" y="3968942"/>
            <a:ext cx="3021369" cy="369332"/>
          </a:xfrm>
          <a:prstGeom prst="rect">
            <a:avLst/>
          </a:prstGeom>
          <a:solidFill>
            <a:schemeClr val="accent6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dirty="0"/>
              <a:t>Hävittäminen haastavaa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72CBA9C3-D533-0ABE-9841-89B73A35A5C9}"/>
              </a:ext>
            </a:extLst>
          </p:cNvPr>
          <p:cNvSpPr txBox="1"/>
          <p:nvPr/>
        </p:nvSpPr>
        <p:spPr>
          <a:xfrm>
            <a:off x="3708044" y="5227028"/>
            <a:ext cx="4436511" cy="369332"/>
          </a:xfrm>
          <a:prstGeom prst="rect">
            <a:avLst/>
          </a:prstGeom>
          <a:solidFill>
            <a:schemeClr val="accent6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dirty="0"/>
              <a:t>Ehkäiseminen ja hävittäminen mahdollista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1C48811D-8E4F-6FD5-9AF4-FA2827943995}"/>
              </a:ext>
            </a:extLst>
          </p:cNvPr>
          <p:cNvSpPr txBox="1"/>
          <p:nvPr/>
        </p:nvSpPr>
        <p:spPr>
          <a:xfrm>
            <a:off x="3015538" y="1959487"/>
            <a:ext cx="249243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i-FI" dirty="0"/>
              <a:t>Suuren yleisön tietoisuuden lisääminen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C84F089C-F162-9CE7-73C3-4AF422F1F40E}"/>
              </a:ext>
            </a:extLst>
          </p:cNvPr>
          <p:cNvSpPr txBox="1"/>
          <p:nvPr/>
        </p:nvSpPr>
        <p:spPr>
          <a:xfrm>
            <a:off x="2407002" y="3048273"/>
            <a:ext cx="2602083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i-FI" sz="2800" dirty="0"/>
              <a:t>Maanomistajien tietoisuus</a:t>
            </a:r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FA899ECA-36E3-592C-4A9F-FB5BD503F5BA}"/>
              </a:ext>
            </a:extLst>
          </p:cNvPr>
          <p:cNvSpPr txBox="1"/>
          <p:nvPr/>
        </p:nvSpPr>
        <p:spPr>
          <a:xfrm>
            <a:off x="2327931" y="4636354"/>
            <a:ext cx="165370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i-FI" dirty="0"/>
              <a:t>Tuhoojan saapuminen</a:t>
            </a: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A1716070-1880-8839-492A-8B23362EC30D}"/>
              </a:ext>
            </a:extLst>
          </p:cNvPr>
          <p:cNvSpPr txBox="1"/>
          <p:nvPr/>
        </p:nvSpPr>
        <p:spPr>
          <a:xfrm rot="16200000">
            <a:off x="8362953" y="4343184"/>
            <a:ext cx="2197700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fi-FI" dirty="0"/>
              <a:t>Kustannukset</a:t>
            </a:r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788E0807-3E3E-4B3A-5E78-9CB2051B32DC}"/>
              </a:ext>
            </a:extLst>
          </p:cNvPr>
          <p:cNvSpPr txBox="1"/>
          <p:nvPr/>
        </p:nvSpPr>
        <p:spPr>
          <a:xfrm rot="16200000">
            <a:off x="412246" y="3826736"/>
            <a:ext cx="249243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fi-FI" dirty="0"/>
              <a:t>Tuhoojan esiintyvyys</a:t>
            </a:r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66D62CD7-7E9B-5388-FEED-B23144B52645}"/>
              </a:ext>
            </a:extLst>
          </p:cNvPr>
          <p:cNvSpPr txBox="1"/>
          <p:nvPr/>
        </p:nvSpPr>
        <p:spPr>
          <a:xfrm>
            <a:off x="2266514" y="5792933"/>
            <a:ext cx="180284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i-FI" dirty="0"/>
              <a:t>Asettuminen</a:t>
            </a: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6D0EF97E-705A-E709-87D6-7070CDD0406F}"/>
              </a:ext>
            </a:extLst>
          </p:cNvPr>
          <p:cNvSpPr txBox="1"/>
          <p:nvPr/>
        </p:nvSpPr>
        <p:spPr>
          <a:xfrm>
            <a:off x="4321920" y="5651233"/>
            <a:ext cx="237211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i-FI" dirty="0"/>
              <a:t>Eksponentiaalinen kasvu</a:t>
            </a:r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id="{C57EDAF7-D658-E661-1179-7200DEC48620}"/>
              </a:ext>
            </a:extLst>
          </p:cNvPr>
          <p:cNvSpPr txBox="1"/>
          <p:nvPr/>
        </p:nvSpPr>
        <p:spPr>
          <a:xfrm>
            <a:off x="6694034" y="5701995"/>
            <a:ext cx="249243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i-FI" dirty="0"/>
              <a:t>Luonnon kantokyky</a:t>
            </a:r>
          </a:p>
        </p:txBody>
      </p:sp>
      <p:pic>
        <p:nvPicPr>
          <p:cNvPr id="22" name="Kuva 21">
            <a:extLst>
              <a:ext uri="{FF2B5EF4-FFF2-40B4-BE49-F238E27FC236}">
                <a16:creationId xmlns:a16="http://schemas.microsoft.com/office/drawing/2014/main" id="{616C2482-7AC8-D71C-BBBA-6554BAD54F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79301" y="5841654"/>
            <a:ext cx="624894" cy="670618"/>
          </a:xfrm>
          <a:prstGeom prst="rect">
            <a:avLst/>
          </a:prstGeom>
        </p:spPr>
      </p:pic>
      <p:sp>
        <p:nvSpPr>
          <p:cNvPr id="23" name="Ellipsi 22">
            <a:extLst>
              <a:ext uri="{FF2B5EF4-FFF2-40B4-BE49-F238E27FC236}">
                <a16:creationId xmlns:a16="http://schemas.microsoft.com/office/drawing/2014/main" id="{CA27672E-DAD9-A852-4BE4-BF6B37250DC3}"/>
              </a:ext>
            </a:extLst>
          </p:cNvPr>
          <p:cNvSpPr/>
          <p:nvPr/>
        </p:nvSpPr>
        <p:spPr>
          <a:xfrm>
            <a:off x="1007547" y="5393094"/>
            <a:ext cx="914400" cy="140796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0E457D9C-0951-13C5-1DFA-6BD77A9A1FFA}"/>
              </a:ext>
            </a:extLst>
          </p:cNvPr>
          <p:cNvSpPr txBox="1"/>
          <p:nvPr/>
        </p:nvSpPr>
        <p:spPr>
          <a:xfrm>
            <a:off x="43299" y="5651232"/>
            <a:ext cx="1799833" cy="36933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/>
              <a:t>Ilmoita epäilystä!</a:t>
            </a:r>
          </a:p>
        </p:txBody>
      </p:sp>
      <p:sp>
        <p:nvSpPr>
          <p:cNvPr id="4" name="Ellipsi 3">
            <a:extLst>
              <a:ext uri="{FF2B5EF4-FFF2-40B4-BE49-F238E27FC236}">
                <a16:creationId xmlns:a16="http://schemas.microsoft.com/office/drawing/2014/main" id="{52F8FBB2-F180-4CB3-BA1D-95F2AE31F2F4}"/>
              </a:ext>
            </a:extLst>
          </p:cNvPr>
          <p:cNvSpPr/>
          <p:nvPr/>
        </p:nvSpPr>
        <p:spPr>
          <a:xfrm>
            <a:off x="2095607" y="4309748"/>
            <a:ext cx="2372114" cy="1468487"/>
          </a:xfrm>
          <a:prstGeom prst="ellipse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7" name="Suora nuoliyhdysviiva 16">
            <a:extLst>
              <a:ext uri="{FF2B5EF4-FFF2-40B4-BE49-F238E27FC236}">
                <a16:creationId xmlns:a16="http://schemas.microsoft.com/office/drawing/2014/main" id="{60344B4F-FB30-15C4-14FE-42570E0C1C4F}"/>
              </a:ext>
            </a:extLst>
          </p:cNvPr>
          <p:cNvCxnSpPr/>
          <p:nvPr/>
        </p:nvCxnSpPr>
        <p:spPr>
          <a:xfrm flipV="1">
            <a:off x="1334278" y="5241464"/>
            <a:ext cx="932236" cy="385236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iruutu 7">
            <a:extLst>
              <a:ext uri="{FF2B5EF4-FFF2-40B4-BE49-F238E27FC236}">
                <a16:creationId xmlns:a16="http://schemas.microsoft.com/office/drawing/2014/main" id="{A07058D3-F4AF-3CFA-E29C-4FF87F821619}"/>
              </a:ext>
            </a:extLst>
          </p:cNvPr>
          <p:cNvSpPr txBox="1"/>
          <p:nvPr/>
        </p:nvSpPr>
        <p:spPr>
          <a:xfrm>
            <a:off x="9646469" y="6493284"/>
            <a:ext cx="22922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/>
              <a:t>Dia: </a:t>
            </a:r>
            <a:r>
              <a:rPr lang="fi-FI" sz="1400" dirty="0" err="1"/>
              <a:t>EFSA+Aino-Maija</a:t>
            </a:r>
            <a:r>
              <a:rPr lang="fi-FI" sz="1400" dirty="0"/>
              <a:t> Alanko</a:t>
            </a:r>
          </a:p>
        </p:txBody>
      </p:sp>
    </p:spTree>
    <p:extLst>
      <p:ext uri="{BB962C8B-B14F-4D97-AF65-F5344CB8AC3E}">
        <p14:creationId xmlns:p14="http://schemas.microsoft.com/office/powerpoint/2010/main" val="209752174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F7A4C33A-AE4C-5773-9A4F-988B38B462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fi-FI" dirty="0"/>
              <a:t>Miksi valmiussuunnitelmia tarvitaan?</a:t>
            </a:r>
            <a:br>
              <a:rPr lang="fi-FI" dirty="0"/>
            </a:br>
            <a:r>
              <a:rPr lang="fi-FI" sz="2000" dirty="0"/>
              <a:t>Valmius = </a:t>
            </a:r>
            <a:r>
              <a:rPr lang="fi-FI" sz="2000" b="0" i="0" dirty="0">
                <a:effectLst/>
                <a:latin typeface="Google Sans"/>
              </a:rPr>
              <a:t>Tilanne, jossa on valmiina toimimaan tai tekemään jotakin</a:t>
            </a:r>
            <a:br>
              <a:rPr lang="fi-FI" sz="2000" b="0" i="0" dirty="0">
                <a:effectLst/>
                <a:latin typeface="Google Sans"/>
              </a:rPr>
            </a:br>
            <a:r>
              <a:rPr lang="fi-FI" sz="2000" dirty="0">
                <a:latin typeface="Google Sans"/>
              </a:rPr>
              <a:t>Suunnitelma = </a:t>
            </a:r>
            <a:r>
              <a:rPr lang="fi-FI" sz="2000" b="0" dirty="0">
                <a:latin typeface="Google Sans"/>
              </a:rPr>
              <a:t>K</a:t>
            </a:r>
            <a:r>
              <a:rPr lang="fi-FI" sz="2000" b="0" i="0" dirty="0">
                <a:effectLst/>
                <a:latin typeface="Google Sans"/>
              </a:rPr>
              <a:t>äsitys tai rakenne, joka ohjaa toimintaa tai päätöksentekoa</a:t>
            </a:r>
            <a:br>
              <a:rPr lang="fi-FI" sz="2000" b="0" i="0" dirty="0">
                <a:effectLst/>
                <a:latin typeface="Google Sans"/>
              </a:rPr>
            </a:br>
            <a:br>
              <a:rPr lang="fi-FI" sz="2000" b="0" i="0" dirty="0">
                <a:effectLst/>
                <a:latin typeface="Google Sans"/>
              </a:rPr>
            </a:br>
            <a:br>
              <a:rPr lang="fi-FI" dirty="0"/>
            </a:br>
            <a:endParaRPr lang="fi-FI" dirty="0"/>
          </a:p>
        </p:txBody>
      </p:sp>
      <p:sp>
        <p:nvSpPr>
          <p:cNvPr id="5" name="Nuoli: Oikea 4">
            <a:extLst>
              <a:ext uri="{FF2B5EF4-FFF2-40B4-BE49-F238E27FC236}">
                <a16:creationId xmlns:a16="http://schemas.microsoft.com/office/drawing/2014/main" id="{C3431D22-A9BF-DE97-0BC4-F25D675D3546}"/>
              </a:ext>
            </a:extLst>
          </p:cNvPr>
          <p:cNvSpPr/>
          <p:nvPr/>
        </p:nvSpPr>
        <p:spPr>
          <a:xfrm>
            <a:off x="1682151" y="3830128"/>
            <a:ext cx="966158" cy="43132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C25DC23C-D047-DAE9-61AE-408E3E22205A}"/>
              </a:ext>
            </a:extLst>
          </p:cNvPr>
          <p:cNvSpPr txBox="1"/>
          <p:nvPr/>
        </p:nvSpPr>
        <p:spPr>
          <a:xfrm>
            <a:off x="3140015" y="3830128"/>
            <a:ext cx="636796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100" b="1" dirty="0">
                <a:solidFill>
                  <a:schemeClr val="tx2"/>
                </a:solidFill>
              </a:rPr>
              <a:t>Tiedetään ennalta </a:t>
            </a:r>
          </a:p>
          <a:p>
            <a:r>
              <a:rPr lang="fi-FI" sz="4100" b="1" dirty="0">
                <a:solidFill>
                  <a:schemeClr val="tx2"/>
                </a:solidFill>
              </a:rPr>
              <a:t>mitä, kuka, milloin ja miten</a:t>
            </a:r>
          </a:p>
        </p:txBody>
      </p:sp>
    </p:spTree>
    <p:extLst>
      <p:ext uri="{BB962C8B-B14F-4D97-AF65-F5344CB8AC3E}">
        <p14:creationId xmlns:p14="http://schemas.microsoft.com/office/powerpoint/2010/main" val="46147618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kstiruutu 13">
            <a:extLst>
              <a:ext uri="{FF2B5EF4-FFF2-40B4-BE49-F238E27FC236}">
                <a16:creationId xmlns:a16="http://schemas.microsoft.com/office/drawing/2014/main" id="{6E659186-CC82-9A23-FC33-A67E80D2C0CA}"/>
              </a:ext>
            </a:extLst>
          </p:cNvPr>
          <p:cNvSpPr txBox="1"/>
          <p:nvPr/>
        </p:nvSpPr>
        <p:spPr>
          <a:xfrm>
            <a:off x="385185" y="1384543"/>
            <a:ext cx="11604395" cy="2843593"/>
          </a:xfrm>
          <a:prstGeom prst="rect">
            <a:avLst/>
          </a:prstGeom>
          <a:noFill/>
          <a:ln w="57150">
            <a:solidFill>
              <a:schemeClr val="tx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i-FI" dirty="0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930EA181-9D92-A303-5F8E-C1BE331D4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098" y="365126"/>
            <a:ext cx="10039260" cy="907494"/>
          </a:xfrm>
        </p:spPr>
        <p:txBody>
          <a:bodyPr>
            <a:normAutofit fontScale="90000"/>
          </a:bodyPr>
          <a:lstStyle/>
          <a:p>
            <a:r>
              <a:rPr lang="fi-FI" dirty="0"/>
              <a:t>Karanteenituhoojat </a:t>
            </a:r>
            <a:br>
              <a:rPr lang="fi-FI" dirty="0"/>
            </a:br>
            <a:r>
              <a:rPr lang="fi-FI" dirty="0"/>
              <a:t>– valmiussuunnitelmat laaditaan prioriteettituhoojille</a:t>
            </a:r>
            <a:br>
              <a:rPr lang="fi-FI" dirty="0"/>
            </a:br>
            <a:endParaRPr lang="fi-FI" dirty="0"/>
          </a:p>
        </p:txBody>
      </p:sp>
      <p:sp>
        <p:nvSpPr>
          <p:cNvPr id="5" name="Suorakulmio: Pyöristetyt kulmat 4">
            <a:extLst>
              <a:ext uri="{FF2B5EF4-FFF2-40B4-BE49-F238E27FC236}">
                <a16:creationId xmlns:a16="http://schemas.microsoft.com/office/drawing/2014/main" id="{89FF3017-9D6F-148A-9E41-7C41A561F34E}"/>
              </a:ext>
            </a:extLst>
          </p:cNvPr>
          <p:cNvSpPr/>
          <p:nvPr/>
        </p:nvSpPr>
        <p:spPr>
          <a:xfrm>
            <a:off x="607772" y="1565653"/>
            <a:ext cx="11199043" cy="99243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/>
              <a:t>Karanteenikasvintuhoojat </a:t>
            </a:r>
            <a:r>
              <a:rPr lang="fi-FI" b="1" dirty="0" err="1"/>
              <a:t>QP’s</a:t>
            </a:r>
            <a:r>
              <a:rPr lang="fi-FI" b="1" dirty="0"/>
              <a:t> </a:t>
            </a:r>
          </a:p>
          <a:p>
            <a:pPr algn="ctr"/>
            <a:r>
              <a:rPr lang="fi-FI" dirty="0"/>
              <a:t>(tuhoeläimet, sienet, bakteerit, virukset, viroidit, </a:t>
            </a:r>
            <a:r>
              <a:rPr lang="fi-FI" dirty="0" err="1"/>
              <a:t>fytoplasmat</a:t>
            </a:r>
            <a:r>
              <a:rPr lang="fi-FI" dirty="0"/>
              <a:t>)</a:t>
            </a:r>
          </a:p>
          <a:p>
            <a:pPr algn="ctr"/>
            <a:r>
              <a:rPr lang="fi-FI" dirty="0"/>
              <a:t>Kasvihuone, avomaan puutarha, peruna, metsä</a:t>
            </a:r>
          </a:p>
        </p:txBody>
      </p:sp>
      <p:sp>
        <p:nvSpPr>
          <p:cNvPr id="6" name="Suorakulmio: Pyöristetyt kulmat 5">
            <a:extLst>
              <a:ext uri="{FF2B5EF4-FFF2-40B4-BE49-F238E27FC236}">
                <a16:creationId xmlns:a16="http://schemas.microsoft.com/office/drawing/2014/main" id="{19B1C59C-196B-4E8F-3B9C-9658424BD285}"/>
              </a:ext>
            </a:extLst>
          </p:cNvPr>
          <p:cNvSpPr/>
          <p:nvPr/>
        </p:nvSpPr>
        <p:spPr>
          <a:xfrm>
            <a:off x="642237" y="3329212"/>
            <a:ext cx="2296898" cy="781147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Prioriteettituhoojat </a:t>
            </a:r>
          </a:p>
          <a:p>
            <a:pPr algn="ctr"/>
            <a:r>
              <a:rPr lang="fi-FI" sz="1600" dirty="0"/>
              <a:t>(20 kpl)</a:t>
            </a:r>
          </a:p>
        </p:txBody>
      </p:sp>
      <p:sp>
        <p:nvSpPr>
          <p:cNvPr id="7" name="Suorakulmio: Pyöristetyt kulmat 6">
            <a:extLst>
              <a:ext uri="{FF2B5EF4-FFF2-40B4-BE49-F238E27FC236}">
                <a16:creationId xmlns:a16="http://schemas.microsoft.com/office/drawing/2014/main" id="{B4063558-79B8-C7FC-A9E2-19E919F91855}"/>
              </a:ext>
            </a:extLst>
          </p:cNvPr>
          <p:cNvSpPr/>
          <p:nvPr/>
        </p:nvSpPr>
        <p:spPr>
          <a:xfrm>
            <a:off x="3064158" y="3348370"/>
            <a:ext cx="2473162" cy="742829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Hätätoimenpide-päätösten alaiset tuhoojat (13 kpl) </a:t>
            </a:r>
          </a:p>
        </p:txBody>
      </p:sp>
      <p:sp>
        <p:nvSpPr>
          <p:cNvPr id="9" name="Suorakulmio: Pyöristetyt kulmat 8">
            <a:extLst>
              <a:ext uri="{FF2B5EF4-FFF2-40B4-BE49-F238E27FC236}">
                <a16:creationId xmlns:a16="http://schemas.microsoft.com/office/drawing/2014/main" id="{4061D394-BB68-205E-521C-8E3C3A046C53}"/>
              </a:ext>
            </a:extLst>
          </p:cNvPr>
          <p:cNvSpPr/>
          <p:nvPr/>
        </p:nvSpPr>
        <p:spPr>
          <a:xfrm>
            <a:off x="659064" y="4384232"/>
            <a:ext cx="11164578" cy="704512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Säädellyt ei-karanteenituhoojat eli laatutuhoojat (</a:t>
            </a:r>
            <a:r>
              <a:rPr lang="fi-FI" sz="1600" dirty="0" err="1"/>
              <a:t>RNQP’s</a:t>
            </a:r>
            <a:r>
              <a:rPr lang="fi-FI" sz="1600" dirty="0"/>
              <a:t>), n. X kpl (paljon)</a:t>
            </a:r>
          </a:p>
          <a:p>
            <a:pPr algn="ctr"/>
            <a:r>
              <a:rPr lang="fi-FI" sz="1600" dirty="0"/>
              <a:t>Tuhoojat, joiden leviämistä estetään tai runsastumista hillitään lisäysaineistossa</a:t>
            </a:r>
          </a:p>
        </p:txBody>
      </p:sp>
      <p:sp>
        <p:nvSpPr>
          <p:cNvPr id="10" name="Suorakulmio: Pyöristetyt kulmat 9">
            <a:extLst>
              <a:ext uri="{FF2B5EF4-FFF2-40B4-BE49-F238E27FC236}">
                <a16:creationId xmlns:a16="http://schemas.microsoft.com/office/drawing/2014/main" id="{D64BE261-8DAE-81FA-4AEC-7F5A66C21408}"/>
              </a:ext>
            </a:extLst>
          </p:cNvPr>
          <p:cNvSpPr/>
          <p:nvPr/>
        </p:nvSpPr>
        <p:spPr>
          <a:xfrm>
            <a:off x="8695613" y="2603373"/>
            <a:ext cx="3128029" cy="618273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Suoja-aluetuhoojat (FI: 3 kpl) </a:t>
            </a:r>
          </a:p>
        </p:txBody>
      </p:sp>
      <p:sp>
        <p:nvSpPr>
          <p:cNvPr id="11" name="Suorakulmio: Pyöristetyt kulmat 10">
            <a:extLst>
              <a:ext uri="{FF2B5EF4-FFF2-40B4-BE49-F238E27FC236}">
                <a16:creationId xmlns:a16="http://schemas.microsoft.com/office/drawing/2014/main" id="{626BA102-4AF1-426C-B58E-BE3506F7D3DD}"/>
              </a:ext>
            </a:extLst>
          </p:cNvPr>
          <p:cNvSpPr/>
          <p:nvPr/>
        </p:nvSpPr>
        <p:spPr>
          <a:xfrm>
            <a:off x="5649085" y="3367528"/>
            <a:ext cx="2928722" cy="704512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Perunatuhoojat, joiden leviämistä estetään (4 kpl) </a:t>
            </a:r>
          </a:p>
        </p:txBody>
      </p:sp>
      <p:sp>
        <p:nvSpPr>
          <p:cNvPr id="16" name="Suorakulmio: Pyöristetyt kulmat 15">
            <a:extLst>
              <a:ext uri="{FF2B5EF4-FFF2-40B4-BE49-F238E27FC236}">
                <a16:creationId xmlns:a16="http://schemas.microsoft.com/office/drawing/2014/main" id="{4F042FC0-9D66-94E6-5C99-0D001053B5E9}"/>
              </a:ext>
            </a:extLst>
          </p:cNvPr>
          <p:cNvSpPr/>
          <p:nvPr/>
        </p:nvSpPr>
        <p:spPr>
          <a:xfrm>
            <a:off x="631011" y="2605577"/>
            <a:ext cx="7946796" cy="61606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Unionikaranteenituhoojat, n. 300 kpl</a:t>
            </a:r>
          </a:p>
        </p:txBody>
      </p:sp>
      <p:sp>
        <p:nvSpPr>
          <p:cNvPr id="8" name="Suorakulmio: Pyöristetyt kulmat 7">
            <a:extLst>
              <a:ext uri="{FF2B5EF4-FFF2-40B4-BE49-F238E27FC236}">
                <a16:creationId xmlns:a16="http://schemas.microsoft.com/office/drawing/2014/main" id="{C9D01395-FE44-FBA0-1134-C9BD1D812F7C}"/>
              </a:ext>
            </a:extLst>
          </p:cNvPr>
          <p:cNvSpPr/>
          <p:nvPr/>
        </p:nvSpPr>
        <p:spPr>
          <a:xfrm>
            <a:off x="642237" y="5271923"/>
            <a:ext cx="11164578" cy="704512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Siemen-, taimiaineisto- ja metsänviljelyaineistolainsäädännön tuhoojat, n. X kpl (paljon)</a:t>
            </a:r>
          </a:p>
          <a:p>
            <a:pPr algn="ctr"/>
            <a:r>
              <a:rPr lang="fi-FI" sz="1600" dirty="0"/>
              <a:t>Muut tuhoojat, jotka eivät ole sallittuja lisäysaineistossa, esim. sertifiointi</a:t>
            </a:r>
          </a:p>
        </p:txBody>
      </p:sp>
      <p:sp>
        <p:nvSpPr>
          <p:cNvPr id="3" name="Ellipsi 2">
            <a:extLst>
              <a:ext uri="{FF2B5EF4-FFF2-40B4-BE49-F238E27FC236}">
                <a16:creationId xmlns:a16="http://schemas.microsoft.com/office/drawing/2014/main" id="{173B9314-AC2F-36F6-B925-DA5E5A361DF5}"/>
              </a:ext>
            </a:extLst>
          </p:cNvPr>
          <p:cNvSpPr/>
          <p:nvPr/>
        </p:nvSpPr>
        <p:spPr>
          <a:xfrm>
            <a:off x="454165" y="3146611"/>
            <a:ext cx="2547482" cy="1104170"/>
          </a:xfrm>
          <a:prstGeom prst="ellipse">
            <a:avLst/>
          </a:prstGeom>
          <a:noFill/>
          <a:ln w="762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988276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CCCF8EDA-2132-8853-9C8C-CA02945C8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Prioriteettituhooja</a:t>
            </a:r>
            <a:br>
              <a:rPr lang="fi-FI" dirty="0"/>
            </a:b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D106AFB-18B6-F079-80EE-203451399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98" y="1402931"/>
            <a:ext cx="10515600" cy="5089944"/>
          </a:xfrm>
        </p:spPr>
        <p:txBody>
          <a:bodyPr/>
          <a:lstStyle/>
          <a:p>
            <a:r>
              <a:rPr lang="fi-FI" sz="2000" b="1" dirty="0">
                <a:latin typeface="+mn-lt"/>
              </a:rPr>
              <a:t>Eivät esiinny </a:t>
            </a:r>
            <a:r>
              <a:rPr lang="fi-FI" sz="2000" dirty="0">
                <a:latin typeface="+mn-lt"/>
              </a:rPr>
              <a:t>EU:n alueella tai esiintyvät rajoitetusti (ovat silloin erityissäädöksen edellyttämän hävittämistoimenpiteiden alaisina)</a:t>
            </a:r>
          </a:p>
          <a:p>
            <a:r>
              <a:rPr lang="fi-FI" sz="2000" dirty="0">
                <a:latin typeface="+mn-lt"/>
              </a:rPr>
              <a:t>Niiden </a:t>
            </a:r>
            <a:r>
              <a:rPr lang="fi-FI" sz="2000" b="1" dirty="0">
                <a:latin typeface="+mn-lt"/>
              </a:rPr>
              <a:t>taloudelliset, ympäristöön kohdistuvat tai yhteiskunnalliset vaikutukset unionin alueella ovat erittäin vakavia</a:t>
            </a:r>
            <a:r>
              <a:rPr lang="fi-FI" sz="2000" dirty="0">
                <a:latin typeface="+mn-lt"/>
              </a:rPr>
              <a:t> – perustuu riskinarvioon.</a:t>
            </a:r>
          </a:p>
          <a:p>
            <a:pPr lvl="1"/>
            <a:r>
              <a:rPr lang="fi-FI" sz="2000" b="0" i="0" dirty="0">
                <a:effectLst/>
                <a:latin typeface="+mn-lt"/>
              </a:rPr>
              <a:t>suuria menetyksiä sellaisten kasvien osalta, joilla on merkittävää </a:t>
            </a:r>
            <a:r>
              <a:rPr lang="fi-FI" sz="2000" b="1" i="0" dirty="0">
                <a:effectLst/>
                <a:latin typeface="+mn-lt"/>
              </a:rPr>
              <a:t>taloudellista arvoa </a:t>
            </a:r>
            <a:r>
              <a:rPr lang="fi-FI" sz="2000" b="0" i="0" dirty="0">
                <a:effectLst/>
                <a:latin typeface="+mn-lt"/>
              </a:rPr>
              <a:t>unionin alueella.</a:t>
            </a:r>
          </a:p>
          <a:p>
            <a:pPr lvl="1"/>
            <a:r>
              <a:rPr lang="fi-FI" sz="2000" b="1" i="0" dirty="0">
                <a:effectLst/>
                <a:latin typeface="+mn-lt"/>
              </a:rPr>
              <a:t>työllisyyden merkittävä väheneminen </a:t>
            </a:r>
            <a:r>
              <a:rPr lang="fi-FI" sz="2000" b="0" i="0" dirty="0">
                <a:effectLst/>
                <a:latin typeface="+mn-lt"/>
              </a:rPr>
              <a:t>maa-, metsä- tai puutarhatalouden alalla tai näihin aloihin liittyvillä toimialoilla, mukaan lukien matkailu ja virkistystoiminta;</a:t>
            </a:r>
          </a:p>
          <a:p>
            <a:pPr lvl="1"/>
            <a:r>
              <a:rPr lang="fi-FI" sz="2000" b="1" dirty="0">
                <a:latin typeface="+mn-lt"/>
              </a:rPr>
              <a:t>ruokaturvaan tai elintarviketurvallisuuteen </a:t>
            </a:r>
            <a:r>
              <a:rPr lang="fi-FI" sz="2000" dirty="0">
                <a:latin typeface="+mn-lt"/>
              </a:rPr>
              <a:t>kohdistuvat merkittävät riskit</a:t>
            </a:r>
          </a:p>
          <a:p>
            <a:pPr lvl="1"/>
            <a:r>
              <a:rPr lang="fi-FI" sz="2000" dirty="0">
                <a:latin typeface="+mn-lt"/>
              </a:rPr>
              <a:t>unionin alueella kasvavien tai viljeltyjen tärkeiden puulajien tai sellaisten puulajien, jotka ovat hyvin merkittäviä unionin </a:t>
            </a:r>
            <a:r>
              <a:rPr lang="fi-FI" sz="2000" b="1" dirty="0">
                <a:latin typeface="+mn-lt"/>
              </a:rPr>
              <a:t>maisemaperinnön sekä kulttuuri- ja historiallisen perinnön kannalta</a:t>
            </a:r>
            <a:r>
              <a:rPr lang="fi-FI" sz="2000" dirty="0">
                <a:latin typeface="+mn-lt"/>
              </a:rPr>
              <a:t>, häviäminen tai pitkän aikavälin laajamittainen vahingoittuminen</a:t>
            </a:r>
          </a:p>
          <a:p>
            <a:pPr lvl="1"/>
            <a:r>
              <a:rPr lang="fi-FI" sz="2000" dirty="0">
                <a:latin typeface="+mn-lt"/>
              </a:rPr>
              <a:t>merkittävät vaikutukset </a:t>
            </a:r>
            <a:r>
              <a:rPr lang="fi-FI" sz="2000" b="1" dirty="0">
                <a:latin typeface="+mn-lt"/>
              </a:rPr>
              <a:t>luonnon monimuotoisuuteen ja ekosysteemipalveluihin</a:t>
            </a:r>
            <a:r>
              <a:rPr lang="fi-FI" sz="2000" dirty="0">
                <a:latin typeface="+mn-lt"/>
              </a:rPr>
              <a:t>, mukaan lukien vaikutukset </a:t>
            </a:r>
            <a:r>
              <a:rPr lang="fi-FI" sz="2000" b="1" dirty="0">
                <a:latin typeface="+mn-lt"/>
              </a:rPr>
              <a:t>lajeihin ja elinympäristöihin</a:t>
            </a:r>
          </a:p>
          <a:p>
            <a:pPr lvl="1"/>
            <a:r>
              <a:rPr lang="fi-FI" sz="2000" b="1" dirty="0">
                <a:latin typeface="+mn-lt"/>
              </a:rPr>
              <a:t>kasvinsuojeluaineiden käytön </a:t>
            </a:r>
            <a:r>
              <a:rPr lang="fi-FI" sz="2000" dirty="0">
                <a:latin typeface="+mn-lt"/>
              </a:rPr>
              <a:t>merkittävä ja pitkän aikavälin lisääntyminen kyseisten kasvien osalta</a:t>
            </a:r>
          </a:p>
        </p:txBody>
      </p:sp>
    </p:spTree>
    <p:extLst>
      <p:ext uri="{BB962C8B-B14F-4D97-AF65-F5344CB8AC3E}">
        <p14:creationId xmlns:p14="http://schemas.microsoft.com/office/powerpoint/2010/main" val="214734476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isällön paikkamerkki 18">
            <a:extLst>
              <a:ext uri="{FF2B5EF4-FFF2-40B4-BE49-F238E27FC236}">
                <a16:creationId xmlns:a16="http://schemas.microsoft.com/office/drawing/2014/main" id="{F2E2E6EA-05B8-1C43-EF3C-D8334355807E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016833" y="1825625"/>
            <a:ext cx="5525310" cy="4351338"/>
          </a:xfrm>
        </p:spPr>
        <p:txBody>
          <a:bodyPr/>
          <a:lstStyle/>
          <a:p>
            <a:r>
              <a:rPr lang="fi-FI" sz="1800" dirty="0"/>
              <a:t>Muut valvontaviranomaiset (</a:t>
            </a:r>
            <a:r>
              <a:rPr lang="fi-FI" sz="1800" dirty="0" err="1"/>
              <a:t>ELYt</a:t>
            </a:r>
            <a:r>
              <a:rPr lang="fi-FI" sz="1800" dirty="0"/>
              <a:t>, Tulli) ja ostopalvelut (valtuutetut tarkastajat, metsurit, hajukoira), Suomen metsäkeskus</a:t>
            </a:r>
          </a:p>
          <a:p>
            <a:pPr lvl="1"/>
            <a:r>
              <a:rPr lang="fi-FI" sz="1800" dirty="0"/>
              <a:t>Toimenpiteissä avustaminen, tarkastukset</a:t>
            </a:r>
          </a:p>
          <a:p>
            <a:pPr lvl="1"/>
            <a:r>
              <a:rPr lang="fi-FI" sz="1800" dirty="0"/>
              <a:t>Puukiipeily, puiden kaato ja kuljetus</a:t>
            </a:r>
          </a:p>
          <a:p>
            <a:r>
              <a:rPr lang="fi-FI" sz="1800" dirty="0"/>
              <a:t>Toimija</a:t>
            </a:r>
          </a:p>
          <a:p>
            <a:pPr lvl="1"/>
            <a:r>
              <a:rPr lang="fi-FI" sz="1800" dirty="0"/>
              <a:t>Välitön ilmoitus tuhoojaepäilystä</a:t>
            </a:r>
          </a:p>
          <a:p>
            <a:pPr lvl="1"/>
            <a:r>
              <a:rPr lang="fi-FI" sz="1800" dirty="0"/>
              <a:t>Toimeenpanee torjuntapäätöksen vaatimukset</a:t>
            </a:r>
          </a:p>
          <a:p>
            <a:pPr lvl="1"/>
            <a:r>
              <a:rPr lang="fi-FI" sz="1800" dirty="0"/>
              <a:t>Yhteistyö- ja avustusvelvollisuus, esim. jäljitys eteen/taakse</a:t>
            </a:r>
          </a:p>
          <a:p>
            <a:r>
              <a:rPr lang="fi-FI" sz="1800" dirty="0"/>
              <a:t>Sidosryhmät (alan järjestöt, kunnat, tutkimuslaitokset)</a:t>
            </a:r>
          </a:p>
          <a:p>
            <a:pPr lvl="1"/>
            <a:r>
              <a:rPr lang="fi-FI" sz="1800" dirty="0"/>
              <a:t>Yhteistyö (esim. puiden sijaintitiedot, tarvittaessa viestintäkanava)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CD4144AC-E184-5E80-81F1-EB8200126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Eri tahojen roolit valmiussuunnitelman toimeenpanossa</a:t>
            </a:r>
          </a:p>
        </p:txBody>
      </p:sp>
      <p:sp>
        <p:nvSpPr>
          <p:cNvPr id="15" name="Sisällön paikkamerkki 14">
            <a:extLst>
              <a:ext uri="{FF2B5EF4-FFF2-40B4-BE49-F238E27FC236}">
                <a16:creationId xmlns:a16="http://schemas.microsoft.com/office/drawing/2014/main" id="{B671D001-936B-FFEB-AC83-1FB041292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1800" dirty="0"/>
              <a:t>MMM</a:t>
            </a:r>
          </a:p>
          <a:p>
            <a:pPr lvl="1"/>
            <a:r>
              <a:rPr lang="fi-FI" sz="1800" dirty="0"/>
              <a:t>Rahoitus (lisätalousarvio, korvausmomentti)</a:t>
            </a:r>
          </a:p>
          <a:p>
            <a:pPr lvl="1"/>
            <a:r>
              <a:rPr lang="fi-FI" sz="1800" dirty="0"/>
              <a:t>Yhteistyö muiden maiden kanssa, jos esim. riski naapurimaahan leviämisestä</a:t>
            </a:r>
          </a:p>
          <a:p>
            <a:r>
              <a:rPr lang="fi-FI" sz="1800" dirty="0"/>
              <a:t>Ruokavirasto</a:t>
            </a:r>
          </a:p>
          <a:p>
            <a:pPr lvl="1"/>
            <a:r>
              <a:rPr lang="fi-FI" sz="1800" dirty="0"/>
              <a:t>Valmiusryhmä</a:t>
            </a:r>
          </a:p>
          <a:p>
            <a:pPr lvl="2"/>
            <a:r>
              <a:rPr lang="fi-FI" sz="1800" dirty="0"/>
              <a:t>Tutkimus ja arviointi, Kartoitukset, Toimenpiteet, Kenttätyö, Viestintä ja vuorovaikutus</a:t>
            </a:r>
          </a:p>
          <a:p>
            <a:pPr lvl="1"/>
            <a:r>
              <a:rPr lang="fi-FI" sz="1800" dirty="0"/>
              <a:t>Laboratorioanalyysit</a:t>
            </a:r>
          </a:p>
          <a:p>
            <a:pPr lvl="1"/>
            <a:r>
              <a:rPr lang="fi-FI" sz="1800" dirty="0"/>
              <a:t>Päätökset: Rajattu alue, torjuntapäätös, mahdollinen korvauspäätös</a:t>
            </a:r>
          </a:p>
          <a:p>
            <a:pPr lvl="1"/>
            <a:r>
              <a:rPr lang="fi-FI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Virka-apupyynnöt esim. Metsäkeskus, Poliisi,   Rajavartiolaitoksen merivartiosto hävitystoimenpiteiden suorittamiseksi</a:t>
            </a:r>
          </a:p>
          <a:p>
            <a:pPr lvl="1"/>
            <a:endParaRPr lang="fi-FI" sz="1800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448532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-teema">
  <a:themeElements>
    <a:clrScheme name="Ruokavirasto">
      <a:dk1>
        <a:srgbClr val="343841"/>
      </a:dk1>
      <a:lt1>
        <a:srgbClr val="FFFFFF"/>
      </a:lt1>
      <a:dk2>
        <a:srgbClr val="004F71"/>
      </a:dk2>
      <a:lt2>
        <a:srgbClr val="CEB888"/>
      </a:lt2>
      <a:accent1>
        <a:srgbClr val="D0006F"/>
      </a:accent1>
      <a:accent2>
        <a:srgbClr val="ADD2EE"/>
      </a:accent2>
      <a:accent3>
        <a:srgbClr val="0D5F2C"/>
      </a:accent3>
      <a:accent4>
        <a:srgbClr val="F7CE3C"/>
      </a:accent4>
      <a:accent5>
        <a:srgbClr val="C1D119"/>
      </a:accent5>
      <a:accent6>
        <a:srgbClr val="F4C8C2"/>
      </a:accent6>
      <a:hlink>
        <a:srgbClr val="D0006F"/>
      </a:hlink>
      <a:folHlink>
        <a:srgbClr val="912D2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uokavirasto_PP_pohja_FI_2021.potx" id="{6900B90D-8AC8-434C-9529-61CC12BD0303}" vid="{B6BC6537-6D63-4584-8610-1D1AE609BF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Ruokavirasto_PP_pohja_FI_2021 (11)</Template>
  <TotalTime>682</TotalTime>
  <Words>520</Words>
  <Application>Microsoft Office PowerPoint</Application>
  <PresentationFormat>Laajakuva</PresentationFormat>
  <Paragraphs>80</Paragraphs>
  <Slides>11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8" baseType="lpstr">
      <vt:lpstr>Arial</vt:lpstr>
      <vt:lpstr>Book Antiqua</vt:lpstr>
      <vt:lpstr>Calibri</vt:lpstr>
      <vt:lpstr>Calibri</vt:lpstr>
      <vt:lpstr>Google Sans</vt:lpstr>
      <vt:lpstr>Wingdings</vt:lpstr>
      <vt:lpstr>Office-teema</vt:lpstr>
      <vt:lpstr>PowerPoint-esitys</vt:lpstr>
      <vt:lpstr>Valmiussuunnitelmat karanteenituhoojien löytymisen varalle</vt:lpstr>
      <vt:lpstr>Miksi hyvä kasvin- ja metsänterveyden tila on tärkeää? </vt:lpstr>
      <vt:lpstr>Prevention is better than cure! Desiderius Erasmus, 1500-luvulla</vt:lpstr>
      <vt:lpstr>Tuhoojien aikainen havaitseminen kasvinterveys@ruokavirasto.fi  </vt:lpstr>
      <vt:lpstr>Miksi valmiussuunnitelmia tarvitaan? Valmius = Tilanne, jossa on valmiina toimimaan tai tekemään jotakin Suunnitelma = Käsitys tai rakenne, joka ohjaa toimintaa tai päätöksentekoa   </vt:lpstr>
      <vt:lpstr>Karanteenituhoojat  – valmiussuunnitelmat laaditaan prioriteettituhoojille </vt:lpstr>
      <vt:lpstr>Prioriteettituhooja </vt:lpstr>
      <vt:lpstr>Eri tahojen roolit valmiussuunnitelman toimeenpanossa</vt:lpstr>
      <vt:lpstr>PowerPoint-esitys</vt:lpstr>
      <vt:lpstr>PowerPoint-esitys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Mäki-Valkama Tuula (Ruokavirasto)</dc:creator>
  <cp:keywords/>
  <dc:description/>
  <cp:lastModifiedBy>Mäki-Valkama Tuula (Ruokavirasto)</cp:lastModifiedBy>
  <cp:revision>9</cp:revision>
  <dcterms:created xsi:type="dcterms:W3CDTF">2025-01-31T10:17:53Z</dcterms:created>
  <dcterms:modified xsi:type="dcterms:W3CDTF">2025-04-17T14:28:25Z</dcterms:modified>
  <cp:category/>
</cp:coreProperties>
</file>