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54" r:id="rId2"/>
    <p:sldId id="513" r:id="rId3"/>
    <p:sldId id="495" r:id="rId4"/>
    <p:sldId id="496" r:id="rId5"/>
    <p:sldId id="514" r:id="rId6"/>
    <p:sldId id="515" r:id="rId7"/>
    <p:sldId id="494" r:id="rId8"/>
    <p:sldId id="516" r:id="rId9"/>
    <p:sldId id="512" r:id="rId10"/>
  </p:sldIdLst>
  <p:sldSz cx="12192000" cy="6858000"/>
  <p:notesSz cx="6858000" cy="9926638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A7"/>
    <a:srgbClr val="002F5B"/>
    <a:srgbClr val="0075BE"/>
    <a:srgbClr val="008F8B"/>
    <a:srgbClr val="D3D800"/>
    <a:srgbClr val="F5F5F5"/>
    <a:srgbClr val="EDEDED"/>
    <a:srgbClr val="88B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5580" autoAdjust="0"/>
    <p:restoredTop sz="92506" autoAdjust="0"/>
  </p:normalViewPr>
  <p:slideViewPr>
    <p:cSldViewPr snapToGrid="0" snapToObjects="1">
      <p:cViewPr varScale="1">
        <p:scale>
          <a:sx n="74" d="100"/>
          <a:sy n="74" d="100"/>
        </p:scale>
        <p:origin x="96" y="2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>
              <a:defRPr sz="1200"/>
            </a:lvl1pPr>
          </a:lstStyle>
          <a:p>
            <a:fld id="{5EDC4885-4B74-4B60-9AEE-38A8A875068F}" type="datetimeFigureOut">
              <a:rPr lang="fi-FI" smtClean="0"/>
              <a:t>10.10.2023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71800" cy="498055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9428585"/>
            <a:ext cx="2971800" cy="498055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>
              <a:defRPr sz="1200"/>
            </a:lvl1pPr>
          </a:lstStyle>
          <a:p>
            <a:fld id="{3CAA630A-A948-4BF2-9645-2E2DDA5609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1239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184" tIns="45592" rIns="91184" bIns="45592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7145AFD-31C0-4D53-B899-95AA5CDE0C7B}" type="datetimeFigureOut">
              <a:rPr lang="fi-FI"/>
              <a:pPr>
                <a:defRPr/>
              </a:pPr>
              <a:t>10.10.2023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84" tIns="45592" rIns="91184" bIns="45592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5"/>
            <a:ext cx="5486400" cy="3908613"/>
          </a:xfrm>
          <a:prstGeom prst="rect">
            <a:avLst/>
          </a:prstGeom>
        </p:spPr>
        <p:txBody>
          <a:bodyPr vert="horz" lIns="91184" tIns="45592" rIns="91184" bIns="45592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fi-FI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71800" cy="498055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5"/>
            <a:ext cx="2971800" cy="498055"/>
          </a:xfrm>
          <a:prstGeom prst="rect">
            <a:avLst/>
          </a:prstGeom>
        </p:spPr>
        <p:txBody>
          <a:bodyPr vert="horz" lIns="91184" tIns="45592" rIns="91184" bIns="45592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783F11-1A57-41F3-A6F7-D8ADAF16D37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oitus logoll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3FCCF4-B0BF-7F41-AA16-70D1B9BDC251}"/>
              </a:ext>
            </a:extLst>
          </p:cNvPr>
          <p:cNvSpPr/>
          <p:nvPr userDrawn="1"/>
        </p:nvSpPr>
        <p:spPr>
          <a:xfrm>
            <a:off x="0" y="2301875"/>
            <a:ext cx="12192000" cy="2254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i-FI" dirty="0">
              <a:latin typeface="Arial Regular"/>
            </a:endParaRPr>
          </a:p>
        </p:txBody>
      </p:sp>
      <p:pic>
        <p:nvPicPr>
          <p:cNvPr id="3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225" y="2309813"/>
            <a:ext cx="65595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04791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D1B97-F63A-4E1E-A613-A737D5DA7DD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637268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eskellä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9AD7897-9039-5143-AEA3-1A666D20F8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CBFC237-E277-3944-816A-F5CA6824E6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44612F-3D66-4095-B002-B0C12244C49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543902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eksti 2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D9A75D3-8517-1146-9720-72AE57AA2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B15279E-F00B-264A-8615-7B9D82C84C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77D9B2-F240-4994-AA7A-0B0B30B9BF1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016635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au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62FFB7-6852-8144-B7F8-41D37F4A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581486"/>
            <a:ext cx="8815587" cy="2852737"/>
          </a:xfrm>
          <a:effectLst>
            <a:outerShdw blurRad="254000" dist="63500" dir="2700000" algn="tl" rotWithShape="0">
              <a:srgbClr val="002F5B">
                <a:alpha val="40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EAAD480-0252-7E4C-BDF3-503894F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601321"/>
            <a:ext cx="8815587" cy="2259479"/>
          </a:xfrm>
          <a:effectLst>
            <a:glow rad="546100">
              <a:schemeClr val="tx1">
                <a:alpha val="84000"/>
              </a:schemeClr>
            </a:glow>
            <a:outerShdw blurRad="203200" dist="38100" dir="2700000" algn="tl" rotWithShape="0">
              <a:srgbClr val="002F5B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32783-DE99-FA4C-B922-99727FB0564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172D37C-D422-4BBB-924A-4131EC2988C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2846678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au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62FFB7-6852-8144-B7F8-41D37F4A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581486"/>
            <a:ext cx="8815587" cy="2852737"/>
          </a:xfrm>
          <a:effectLst>
            <a:outerShdw blurRad="254000" dist="63500" dir="2700000" algn="tl" rotWithShape="0">
              <a:srgbClr val="002F5B">
                <a:alpha val="40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EAAD480-0252-7E4C-BDF3-503894F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601321"/>
            <a:ext cx="8815587" cy="2259479"/>
          </a:xfrm>
          <a:effectLst>
            <a:glow rad="546100">
              <a:schemeClr val="tx1">
                <a:alpha val="84000"/>
              </a:schemeClr>
            </a:glow>
            <a:outerShdw blurRad="203200" dist="38100" dir="2700000" algn="tl" rotWithShape="0">
              <a:srgbClr val="002F5B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ACB155-97B6-4D40-A173-F4CEBB13F4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1BD1718-8EE1-44A0-8C7C-D2CCB4FB02A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5734147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aus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62FFB7-6852-8144-B7F8-41D37F4A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581486"/>
            <a:ext cx="8815587" cy="2852737"/>
          </a:xfrm>
          <a:effectLst>
            <a:outerShdw blurRad="254000" dist="63500" dir="2700000" algn="tl" rotWithShape="0">
              <a:srgbClr val="002F5B">
                <a:alpha val="40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EAAD480-0252-7E4C-BDF3-503894F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601321"/>
            <a:ext cx="8815587" cy="2259479"/>
          </a:xfrm>
          <a:effectLst>
            <a:glow rad="546100">
              <a:schemeClr val="tx1">
                <a:alpha val="84000"/>
              </a:schemeClr>
            </a:glow>
            <a:outerShdw blurRad="203200" dist="38100" dir="2700000" algn="tl" rotWithShape="0">
              <a:srgbClr val="002F5B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86D6D5-076B-554C-A7E9-6E8CFCBC70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A3ACC71-7D37-4C3D-98C1-F60C127F467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0878435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uvataus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CC62FFB7-6852-8144-B7F8-41D37F4A0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581486"/>
            <a:ext cx="8815587" cy="2852737"/>
          </a:xfrm>
          <a:effectLst>
            <a:outerShdw blurRad="254000" dist="63500" dir="2700000" algn="tl" rotWithShape="0">
              <a:srgbClr val="002F5B">
                <a:alpha val="40000"/>
              </a:srgbClr>
            </a:outerShdw>
          </a:effectLst>
        </p:spPr>
        <p:txBody>
          <a:bodyPr anchor="b">
            <a:normAutofit/>
          </a:bodyPr>
          <a:lstStyle>
            <a:lvl1pPr>
              <a:defRPr sz="54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EAAD480-0252-7E4C-BDF3-503894F7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601321"/>
            <a:ext cx="8815587" cy="2259479"/>
          </a:xfrm>
          <a:effectLst>
            <a:glow rad="546100">
              <a:schemeClr val="tx1">
                <a:alpha val="84000"/>
              </a:schemeClr>
            </a:glow>
            <a:outerShdw blurRad="203200" dist="38100" dir="2700000" algn="tl" rotWithShape="0">
              <a:srgbClr val="002F5B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653B0FC-373E-49DD-9106-2F297DF161E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224683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au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F4CAA4B-32D8-D34C-BF8D-3008CF3DB9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616E2E0-578D-4A3D-80E8-EDA5B66E07F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0164780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au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F94DB0B-BE08-4D67-A358-3A2E7F058848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040181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aus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92A5F8E-4551-4F59-BA69-D2450CDA363C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6932148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rentaation alku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22B05-239D-0643-93B5-2899FBB1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2301" y="2002632"/>
            <a:ext cx="9347399" cy="285273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80"/>
              </a:spcBef>
              <a:defRPr sz="60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858AD-DC95-2F44-89C2-1218375A0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2302" y="4855369"/>
            <a:ext cx="9347398" cy="225947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0242442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uvataus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>
            <a:outerShdw blurRad="2032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AA226F4-699C-47C3-B14F-35702620047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864220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au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DD9567F-1B21-044D-A586-CDAFD90C3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16B9FE1-FF21-41BA-85A4-67DF14236B0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665644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au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4E0C45B-7465-E240-B6D3-6FFDDDF140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1CEC9A2-8DB7-419B-9B5F-37CEE99C5C5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658430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aust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A8E0CD-2BD5-6F43-A223-7E1C62783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2373DB5-2EC5-4EFE-8D5E-1E1C3F5B78A3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68037264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Kuvataust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904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CEBEE9BF-9E5B-2244-9576-B0D5ED640E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>
            <a:outerShdw blurRad="254000" dist="635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01A2CAA-8732-8649-88BA-B8FBC70CBC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10E1CB6-34D7-4653-B501-539DE93AC4A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427114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os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748105-46DB-0948-9024-F289F32E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588" y="371122"/>
            <a:ext cx="3932237" cy="168627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EDD328B-D856-724C-90BA-A538844627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169" y="554400"/>
            <a:ext cx="4689662" cy="57492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B9B3364-7B62-EA45-B7E4-9301B5C459F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808588" y="2152062"/>
            <a:ext cx="4644826" cy="4204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15663" y="6356350"/>
            <a:ext cx="906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7F3F0-DAC2-4D8B-B5F0-78DBAD349D2F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8543658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nos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EDD328B-D856-724C-90BA-A538844627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3169" y="554400"/>
            <a:ext cx="4689662" cy="5749201"/>
          </a:xfrm>
        </p:spPr>
        <p:txBody>
          <a:bodyPr anchor="ctr">
            <a:noAutofit/>
          </a:bodyPr>
          <a:lstStyle>
            <a:lvl1pPr marL="0" indent="0" algn="ctr">
              <a:buNone/>
              <a:defRPr sz="144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5295E90-4052-914E-B939-EB14C2D3F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588" y="371122"/>
            <a:ext cx="3932237" cy="168627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49A6705-119A-264D-B71A-B8988BE1901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808588" y="2152062"/>
            <a:ext cx="4644826" cy="4204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15663" y="6356350"/>
            <a:ext cx="906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86E6B-2663-4F21-972A-1817220E80A4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921385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n txt oi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D279B4-7217-244B-8ECA-D772EB4A4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419" y="0"/>
            <a:ext cx="6105419" cy="6858000"/>
          </a:xfrm>
        </p:spPr>
        <p:txBody>
          <a:bodyPr rtlCol="0">
            <a:normAutofit/>
          </a:bodyPr>
          <a:lstStyle/>
          <a:p>
            <a:pPr lvl="0"/>
            <a:endParaRPr lang="fi-FI" noProof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9ACDDF0-3262-234C-A075-BC0D935C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588" y="371122"/>
            <a:ext cx="3932237" cy="1686278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2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F8A2CDA-1C3A-0C41-B281-08EC34E0138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808588" y="2152062"/>
            <a:ext cx="4644826" cy="4204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15663" y="6356350"/>
            <a:ext cx="906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5C771-45E7-49F9-B462-C377BC66BCEE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1466863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vasen txt oi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7D279B4-7217-244B-8ECA-D772EB4A43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419" y="0"/>
            <a:ext cx="3060000" cy="6858000"/>
          </a:xfrm>
        </p:spPr>
        <p:txBody>
          <a:bodyPr rtlCol="0">
            <a:normAutofit/>
          </a:bodyPr>
          <a:lstStyle/>
          <a:p>
            <a:pPr lvl="0"/>
            <a:endParaRPr lang="fi-FI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748105-46DB-0948-9024-F289F32E9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87319" y="371122"/>
            <a:ext cx="6953506" cy="168627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F8FAB2A-4222-654B-AB95-220C6BE37FD0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787319" y="2152062"/>
            <a:ext cx="7666095" cy="420428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015663" y="6356350"/>
            <a:ext cx="906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5BBECE-C3C9-4B6D-9B41-0809EA561431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2325765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45"/>
          <a:stretch>
            <a:fillRect/>
          </a:stretch>
        </p:blipFill>
        <p:spPr bwMode="auto">
          <a:xfrm>
            <a:off x="0" y="0"/>
            <a:ext cx="121920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C722D1-FA31-4940-8BD1-421C15AEEA0F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601206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B7B0F86B-AB84-7A41-A60D-CD6718BD8ED1}"/>
              </a:ext>
            </a:extLst>
          </p:cNvPr>
          <p:cNvSpPr>
            <a:spLocks noGrp="1"/>
          </p:cNvSpPr>
          <p:nvPr>
            <p:ph type="body" sz="half" idx="21"/>
          </p:nvPr>
        </p:nvSpPr>
        <p:spPr>
          <a:xfrm>
            <a:off x="6242598" y="4820860"/>
            <a:ext cx="2339999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5143527-32D0-9F4A-8E24-AA1998FDB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18FCC45-C6DD-7B40-A552-A0C509D23CE8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3601206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fi-FI" noProof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058EE4CF-E4D6-C649-9228-1D6F31551312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42597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fi-FI" noProof="0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>
          <a:xfrm>
            <a:off x="11015663" y="6356350"/>
            <a:ext cx="906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545590-EF1E-4750-AC14-EAE7887E2E77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656852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rus bul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E978EE9-F05E-6B42-BD66-E8997A6B5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A0DB2E-9A5E-AA42-AB8C-DF85F03C0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28E9409-3262-8A43-9AC6-41184C1C1C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8FD2751-00F0-4CF9-B0EF-6217B79B346A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65995124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45"/>
          <a:stretch>
            <a:fillRect/>
          </a:stretch>
        </p:blipFill>
        <p:spPr bwMode="auto">
          <a:xfrm>
            <a:off x="0" y="0"/>
            <a:ext cx="121920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0C948641-6324-2C4E-8E41-5C6685E8DB19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2284609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fi-FI" noProof="0"/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5D000EAE-B6E3-7949-B464-A3F5C7CE6B45}"/>
              </a:ext>
            </a:extLst>
          </p:cNvPr>
          <p:cNvSpPr>
            <a:spLocks noGrp="1"/>
          </p:cNvSpPr>
          <p:nvPr>
            <p:ph type="body" sz="half" idx="26"/>
          </p:nvPr>
        </p:nvSpPr>
        <p:spPr>
          <a:xfrm>
            <a:off x="7576698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821D0D75-80AD-504C-B128-B1C2C9BF9A75}"/>
              </a:ext>
            </a:extLst>
          </p:cNvPr>
          <p:cNvSpPr>
            <a:spLocks noGrp="1"/>
          </p:cNvSpPr>
          <p:nvPr>
            <p:ph type="body" sz="half" idx="27"/>
          </p:nvPr>
        </p:nvSpPr>
        <p:spPr>
          <a:xfrm>
            <a:off x="4926000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25BDD379-F172-C141-BBAA-6F24F4137AE2}"/>
              </a:ext>
            </a:extLst>
          </p:cNvPr>
          <p:cNvSpPr>
            <a:spLocks noGrp="1"/>
          </p:cNvSpPr>
          <p:nvPr>
            <p:ph type="body" sz="half" idx="28"/>
          </p:nvPr>
        </p:nvSpPr>
        <p:spPr>
          <a:xfrm>
            <a:off x="2284609" y="4820860"/>
            <a:ext cx="2339999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CA66CA6-59A9-7149-B7B6-122A85A8E6E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926000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fi-FI" noProof="0"/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670FDC78-CD04-C248-936D-4E535C556FA1}"/>
              </a:ext>
            </a:extLst>
          </p:cNvPr>
          <p:cNvSpPr>
            <a:spLocks noGrp="1" noChangeAspect="1"/>
          </p:cNvSpPr>
          <p:nvPr>
            <p:ph type="pic" sz="quarter" idx="30"/>
          </p:nvPr>
        </p:nvSpPr>
        <p:spPr>
          <a:xfrm>
            <a:off x="7576698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fi-FI" noProof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7DB94EF-40A9-134C-A16A-9F12A7B32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>
          <a:xfrm>
            <a:off x="11015663" y="6356350"/>
            <a:ext cx="906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B129F-2F59-4D2A-B5C5-ABDD2BB8821B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3497799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45"/>
          <a:stretch>
            <a:fillRect/>
          </a:stretch>
        </p:blipFill>
        <p:spPr bwMode="auto">
          <a:xfrm>
            <a:off x="0" y="0"/>
            <a:ext cx="121920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7D623471-4980-9641-B3B4-4B85FB9A32FC}"/>
              </a:ext>
            </a:extLst>
          </p:cNvPr>
          <p:cNvSpPr>
            <a:spLocks noGrp="1"/>
          </p:cNvSpPr>
          <p:nvPr>
            <p:ph type="body" sz="half" idx="30"/>
          </p:nvPr>
        </p:nvSpPr>
        <p:spPr>
          <a:xfrm>
            <a:off x="972935" y="4820860"/>
            <a:ext cx="2339999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FD3FB280-2B1E-194E-B740-5E2F1300A424}"/>
              </a:ext>
            </a:extLst>
          </p:cNvPr>
          <p:cNvSpPr>
            <a:spLocks noGrp="1"/>
          </p:cNvSpPr>
          <p:nvPr>
            <p:ph type="body" sz="half" idx="31"/>
          </p:nvPr>
        </p:nvSpPr>
        <p:spPr>
          <a:xfrm>
            <a:off x="3614326" y="4820860"/>
            <a:ext cx="2339999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16745DA5-3D02-834C-9004-6EA74085AD4E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6255716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B7511C7F-3548-AF44-87F8-EE78B514AC03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8897107" y="4820860"/>
            <a:ext cx="2340000" cy="108815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43AA93D3-A9A9-4145-B0C2-4CDEBDC60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DD247B6A-6DD6-8E4F-89F7-D036D882B9FF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972934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fi-FI" noProof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D3AEF14-403E-0D49-9752-CCB3AC97D085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3614325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fi-FI" noProof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D767C64C-BE03-3C49-8F5E-F21FA49C2B71}"/>
              </a:ext>
            </a:extLst>
          </p:cNvPr>
          <p:cNvSpPr>
            <a:spLocks noGrp="1" noChangeAspect="1"/>
          </p:cNvSpPr>
          <p:nvPr>
            <p:ph type="pic" sz="quarter" idx="38"/>
          </p:nvPr>
        </p:nvSpPr>
        <p:spPr>
          <a:xfrm>
            <a:off x="6255716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fi-FI" noProof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9505BD62-B4F5-0046-B316-96AE1E1D8667}"/>
              </a:ext>
            </a:extLst>
          </p:cNvPr>
          <p:cNvSpPr>
            <a:spLocks noGrp="1" noChangeAspect="1"/>
          </p:cNvSpPr>
          <p:nvPr>
            <p:ph type="pic" sz="quarter" idx="39"/>
          </p:nvPr>
        </p:nvSpPr>
        <p:spPr>
          <a:xfrm>
            <a:off x="8897107" y="2262748"/>
            <a:ext cx="2340000" cy="2340000"/>
          </a:xfrm>
          <a:effectLst>
            <a:outerShdw blurRad="50800" dist="38100" dir="2700000" algn="tl" rotWithShape="0">
              <a:prstClr val="black">
                <a:alpha val="12000"/>
              </a:prstClr>
            </a:outerShdw>
          </a:effectLst>
        </p:spPr>
        <p:txBody>
          <a:bodyPr rtlCol="0">
            <a:normAutofit/>
          </a:bodyPr>
          <a:lstStyle/>
          <a:p>
            <a:pPr lvl="0"/>
            <a:endParaRPr lang="fi-FI" noProof="0"/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D4C94274-4373-024F-9669-EEF759673920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>
          <a:xfrm>
            <a:off x="11015663" y="6356350"/>
            <a:ext cx="90646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594C1-F44B-4ECB-9A83-65457B57F12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533862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Bulleti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977FFF-98B7-0647-BB1C-EE8CA23E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8AC24F-74C8-D846-9FB3-6CAF2AA9D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2042A-92A6-2240-8510-115D1F6795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04081-D5DA-40BB-A772-AFBF5825A27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580771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it 2 palstaa, otsikkolaatik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B79087-53CC-FF44-9A30-AE9D41C2D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727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6C178-61AC-C148-AA6D-032ACA632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96630"/>
            <a:ext cx="5157787" cy="823912"/>
          </a:xfrm>
          <a:solidFill>
            <a:srgbClr val="002F5B"/>
          </a:solidFill>
        </p:spPr>
        <p:txBody>
          <a:bodyPr lIns="216000" tIns="216000" rIns="216000" bIns="216000"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C0E9A-28E5-7540-BB0A-C597848269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723474"/>
            <a:ext cx="5157787" cy="36328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B6E82A-08A3-4944-A393-1DFF5854B0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723474"/>
            <a:ext cx="5183188" cy="36328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15523ED-6704-5347-BE67-573A7B1ED7E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172200" y="1796630"/>
            <a:ext cx="5157787" cy="823912"/>
          </a:xfrm>
          <a:solidFill>
            <a:srgbClr val="002F5B"/>
          </a:solidFill>
        </p:spPr>
        <p:txBody>
          <a:bodyPr lIns="216000" tIns="216000" rIns="216000" bIns="216000"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8D78228E-A85B-BB43-AEB1-3325048CB0C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B5DCE-4792-420C-BA97-193F8303550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034769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olla tyh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977FFF-98B7-0647-BB1C-EE8CA23E1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729188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923EF570-D6F7-FE4C-97DE-0A0FE1D3BE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F5C04-C4AB-4D40-A796-C72E99D8F61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4934775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+ teksti val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722B05-239D-0643-93B5-2899FBB1B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9830" y="181370"/>
            <a:ext cx="9080569" cy="2852737"/>
          </a:xfrm>
          <a:effectLst/>
        </p:spPr>
        <p:txBody>
          <a:bodyPr anchor="b">
            <a:normAutofit/>
          </a:bodyPr>
          <a:lstStyle>
            <a:lvl1pPr>
              <a:defRPr sz="5400" spc="-50" baseline="0">
                <a:solidFill>
                  <a:srgbClr val="002F5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6858AD-DC95-2F44-89C2-1218375A0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0" y="3227248"/>
            <a:ext cx="9080569" cy="2259479"/>
          </a:xfrm>
          <a:effectLst>
            <a:glow rad="546100">
              <a:schemeClr val="tx1">
                <a:alpha val="84000"/>
              </a:schemeClr>
            </a:glow>
          </a:effectLst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3FF480C-8508-5A4D-9436-22E96D7B73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17877DD-390D-46DC-B03B-3020A2C5305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763463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 keskell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B271C7E-0467-A646-A951-5CBAB6250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09831" y="1513230"/>
            <a:ext cx="9093964" cy="3831541"/>
          </a:xfrm>
          <a:effectLst/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 sz="3200" b="0">
                <a:solidFill>
                  <a:srgbClr val="002F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39EA95-DE4A-424E-AE6D-CD9E6CD3B0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85C4516-8823-4A2E-9A93-EF068D9DD259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6076926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8313" y="0"/>
            <a:ext cx="1563687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DD9567F-1B21-044D-A586-CDAFD90C3A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88207" y="1513230"/>
            <a:ext cx="8815587" cy="3831541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8800" b="1" spc="-150">
                <a:solidFill>
                  <a:srgbClr val="002F5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7832437-0311-0545-BFCF-088015338C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949C682-B064-45FB-A99C-CA71766F0BFD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91662142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  <a:endParaRPr lang="fi-FI" altLang="fi-FI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  <a:endParaRPr lang="fi-FI" altLang="fi-FI" smtClean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94E01-4403-BB4F-9726-41BA18A9D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92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1" i="0">
                <a:solidFill>
                  <a:srgbClr val="002F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9451078-12AC-41AC-9E8D-05D325AE8805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  <p:sldLayoutId id="2147484416" r:id="rId2"/>
    <p:sldLayoutId id="2147484417" r:id="rId3"/>
    <p:sldLayoutId id="2147484418" r:id="rId4"/>
    <p:sldLayoutId id="2147484419" r:id="rId5"/>
    <p:sldLayoutId id="2147484420" r:id="rId6"/>
    <p:sldLayoutId id="2147484421" r:id="rId7"/>
    <p:sldLayoutId id="2147484422" r:id="rId8"/>
    <p:sldLayoutId id="2147484423" r:id="rId9"/>
    <p:sldLayoutId id="2147484424" r:id="rId10"/>
    <p:sldLayoutId id="2147484425" r:id="rId11"/>
    <p:sldLayoutId id="2147484426" r:id="rId12"/>
    <p:sldLayoutId id="2147484427" r:id="rId13"/>
    <p:sldLayoutId id="2147484428" r:id="rId14"/>
    <p:sldLayoutId id="2147484429" r:id="rId15"/>
    <p:sldLayoutId id="2147484430" r:id="rId16"/>
    <p:sldLayoutId id="2147484431" r:id="rId17"/>
    <p:sldLayoutId id="2147484432" r:id="rId18"/>
    <p:sldLayoutId id="2147484433" r:id="rId19"/>
    <p:sldLayoutId id="2147484434" r:id="rId20"/>
    <p:sldLayoutId id="2147484435" r:id="rId21"/>
    <p:sldLayoutId id="2147484436" r:id="rId22"/>
    <p:sldLayoutId id="2147484437" r:id="rId23"/>
    <p:sldLayoutId id="2147484438" r:id="rId24"/>
    <p:sldLayoutId id="2147484439" r:id="rId25"/>
    <p:sldLayoutId id="2147484440" r:id="rId26"/>
    <p:sldLayoutId id="2147484441" r:id="rId27"/>
    <p:sldLayoutId id="2147484442" r:id="rId28"/>
    <p:sldLayoutId id="2147484443" r:id="rId29"/>
    <p:sldLayoutId id="2147484444" r:id="rId30"/>
    <p:sldLayoutId id="2147484445" r:id="rId31"/>
  </p:sldLayoutIdLst>
  <p:transition spd="med"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2F5B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F5B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F5B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F5B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2F5B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2F5B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2F5B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2F5B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2F5B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spcBef>
          <a:spcPts val="800"/>
        </a:spcBef>
        <a:spcAft>
          <a:spcPts val="5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minna.huttunen@gov.fi" TargetMode="External"/><Relationship Id="rId2" Type="http://schemas.openxmlformats.org/officeDocument/2006/relationships/hyperlink" Target="mailto:anne.haikonen@gov.fi" TargetMode="Externa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422302" y="1379096"/>
            <a:ext cx="9030954" cy="3037040"/>
          </a:xfrm>
        </p:spPr>
        <p:txBody>
          <a:bodyPr>
            <a:normAutofit/>
          </a:bodyPr>
          <a:lstStyle/>
          <a:p>
            <a:r>
              <a:rPr lang="fi-FI" altLang="fi-FI" sz="3600" dirty="0" smtClean="0">
                <a:latin typeface="Arial Black" panose="020B0A04020102020204" pitchFamily="34" charset="0"/>
              </a:rPr>
              <a:t>Pakkaamattomista elintarvikkeista annettava </a:t>
            </a:r>
            <a:r>
              <a:rPr lang="fi-FI" altLang="fi-FI" sz="3600" dirty="0" smtClean="0">
                <a:latin typeface="Arial Black" panose="020B0A04020102020204" pitchFamily="34" charset="0"/>
              </a:rPr>
              <a:t>tiedot</a:t>
            </a:r>
            <a:endParaRPr lang="fi-FI" sz="360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422302" y="4002374"/>
            <a:ext cx="9347398" cy="3112475"/>
          </a:xfrm>
        </p:spPr>
        <p:txBody>
          <a:bodyPr>
            <a:normAutofit/>
          </a:bodyPr>
          <a:lstStyle/>
          <a:p>
            <a:r>
              <a:rPr lang="fi-FI" sz="3200" b="1" dirty="0" smtClean="0"/>
              <a:t>Maa- ja metsätalousministeriön asetus 834/2014</a:t>
            </a:r>
            <a:endParaRPr lang="fi-FI" sz="3200" b="1" dirty="0"/>
          </a:p>
        </p:txBody>
      </p:sp>
    </p:spTree>
    <p:extLst>
      <p:ext uri="{BB962C8B-B14F-4D97-AF65-F5344CB8AC3E}">
        <p14:creationId xmlns:p14="http://schemas.microsoft.com/office/powerpoint/2010/main" val="413108295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2400" dirty="0" smtClean="0">
                <a:latin typeface="Arial Black" panose="020B0A04020102020204" pitchFamily="34" charset="0"/>
              </a:rPr>
              <a:t>Elintarviketietoasetus (EU) N:o 1169/2011</a:t>
            </a:r>
            <a:endParaRPr lang="fi-FI" sz="2400" dirty="0">
              <a:latin typeface="Arial Black" panose="020B0A04020102020204" pitchFamily="34" charset="0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200"/>
              </a:spcBef>
              <a:spcAft>
                <a:spcPts val="400"/>
              </a:spcAft>
              <a:buClr>
                <a:srgbClr val="002F5B"/>
              </a:buClr>
              <a:buSzPct val="100000"/>
              <a:buNone/>
            </a:pPr>
            <a:r>
              <a:rPr lang="fi-FI" altLang="fi-FI" sz="2000" dirty="0" smtClean="0">
                <a:solidFill>
                  <a:srgbClr val="002F5B"/>
                </a:solidFill>
                <a:latin typeface="Arial Black" panose="020B0A04020102020204" pitchFamily="34" charset="0"/>
              </a:rPr>
              <a:t>soveltamisala</a:t>
            </a:r>
          </a:p>
          <a:p>
            <a:pPr>
              <a:spcBef>
                <a:spcPts val="200"/>
              </a:spcBef>
              <a:spcAft>
                <a:spcPts val="4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2000" dirty="0" smtClean="0"/>
              <a:t>kaikki </a:t>
            </a:r>
            <a:r>
              <a:rPr lang="fi-FI" altLang="fi-FI" sz="2000" dirty="0"/>
              <a:t>lopulliselle kuluttajalle tai suurtaloudelle luovutettavaksi tarkoitetut elintarvikkeet, </a:t>
            </a:r>
            <a:r>
              <a:rPr lang="fi-FI" altLang="fi-FI" sz="2000" u="sng" dirty="0"/>
              <a:t>ml. pakkaamattomat ja suurtalouksien kautta luovutettavat </a:t>
            </a:r>
            <a:r>
              <a:rPr lang="fi-FI" altLang="fi-FI" sz="2000" dirty="0"/>
              <a:t>elintarvikkeet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dirty="0" smtClean="0"/>
              <a:t>asetuksessa säädetään ainoastaan valmiiksi pakatuista elintarvikkeista annettavista tiedoista</a:t>
            </a:r>
          </a:p>
          <a:p>
            <a:pPr>
              <a:spcBef>
                <a:spcPts val="200"/>
              </a:spcBef>
              <a:spcAft>
                <a:spcPts val="4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Ø"/>
            </a:pPr>
            <a:r>
              <a:rPr lang="fi-FI" altLang="fi-FI" sz="2000" dirty="0" smtClean="0"/>
              <a:t>jäsenvaltion päätettävä, </a:t>
            </a:r>
            <a:r>
              <a:rPr lang="fi-FI" altLang="fi-FI" sz="2000" u="sng" dirty="0"/>
              <a:t>mitä</a:t>
            </a:r>
            <a:r>
              <a:rPr lang="fi-FI" altLang="fi-FI" sz="2000" dirty="0"/>
              <a:t> tietoja </a:t>
            </a:r>
            <a:r>
              <a:rPr lang="fi-FI" altLang="fi-FI" sz="2000" u="sng" dirty="0"/>
              <a:t>pakkaamattomista</a:t>
            </a:r>
            <a:r>
              <a:rPr lang="fi-FI" altLang="fi-FI" sz="2000" dirty="0"/>
              <a:t> annettava ja </a:t>
            </a:r>
            <a:r>
              <a:rPr lang="fi-FI" altLang="fi-FI" sz="2000" u="sng" dirty="0"/>
              <a:t>miten</a:t>
            </a:r>
            <a:r>
              <a:rPr lang="fi-FI" altLang="fi-FI" sz="2000" dirty="0"/>
              <a:t> tiedot </a:t>
            </a:r>
            <a:r>
              <a:rPr lang="fi-FI" altLang="fi-FI" sz="2000" dirty="0" smtClean="0"/>
              <a:t>annettava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Ø"/>
            </a:pPr>
            <a:r>
              <a:rPr lang="fi-FI" altLang="fi-FI" dirty="0" smtClean="0">
                <a:solidFill>
                  <a:srgbClr val="002F5B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maa- ja metsätalousministeriön asetus </a:t>
            </a:r>
            <a:r>
              <a:rPr lang="fi-FI" altLang="fi-FI" dirty="0" smtClean="0">
                <a:sym typeface="Wingdings" panose="05000000000000000000" pitchFamily="2" charset="2"/>
              </a:rPr>
              <a:t>elintarviketietojen antamisesta kuluttajille </a:t>
            </a:r>
            <a:r>
              <a:rPr lang="fi-FI" altLang="fi-FI" dirty="0" smtClean="0">
                <a:solidFill>
                  <a:srgbClr val="002F5B"/>
                </a:solidFill>
                <a:latin typeface="Arial Black" panose="020B0A04020102020204" pitchFamily="34" charset="0"/>
                <a:sym typeface="Wingdings" panose="05000000000000000000" pitchFamily="2" charset="2"/>
              </a:rPr>
              <a:t>834/2014</a:t>
            </a:r>
            <a:endParaRPr lang="fi-FI" altLang="fi-FI" dirty="0">
              <a:solidFill>
                <a:srgbClr val="002F5B"/>
              </a:solidFill>
              <a:latin typeface="Arial Black" panose="020B0A04020102020204" pitchFamily="34" charset="0"/>
            </a:endParaRPr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FD2751-00F0-4CF9-B0EF-6217B79B346A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275974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072255" cy="133898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i-FI" sz="2400" dirty="0" err="1" smtClean="0">
                <a:latin typeface="Arial Black" pitchFamily="34" charset="0"/>
              </a:rPr>
              <a:t>MMMa</a:t>
            </a:r>
            <a:r>
              <a:rPr lang="fi-FI" sz="2400" dirty="0" smtClean="0">
                <a:latin typeface="Arial Black" pitchFamily="34" charset="0"/>
              </a:rPr>
              <a:t> 834/2014 – pakkaamattomat elintarvikkeet </a:t>
            </a:r>
            <a:br>
              <a:rPr lang="fi-FI" sz="2400" dirty="0" smtClean="0">
                <a:latin typeface="Arial Black" pitchFamily="34" charset="0"/>
              </a:rPr>
            </a:br>
            <a:r>
              <a:rPr lang="fi-FI" sz="2400" dirty="0" smtClean="0">
                <a:solidFill>
                  <a:srgbClr val="0062A7"/>
                </a:solidFill>
                <a:latin typeface="Arial Black" pitchFamily="34" charset="0"/>
              </a:rPr>
              <a:t>voimassa olevat vaatimukset </a:t>
            </a:r>
            <a:r>
              <a:rPr lang="fi-FI" sz="2400" b="0" dirty="0" smtClean="0">
                <a:latin typeface="+mn-lt"/>
              </a:rPr>
              <a:t>1/2</a:t>
            </a:r>
            <a:r>
              <a:rPr lang="fi-FI" sz="2000" b="0" dirty="0" smtClean="0">
                <a:latin typeface="+mn-lt"/>
              </a:rPr>
              <a:t/>
            </a:r>
            <a:br>
              <a:rPr lang="fi-FI" sz="2000" b="0" dirty="0" smtClean="0">
                <a:latin typeface="+mn-lt"/>
              </a:rPr>
            </a:br>
            <a:endParaRPr lang="fi-FI" sz="2000" b="0" dirty="0">
              <a:latin typeface="+mn-lt"/>
            </a:endParaRPr>
          </a:p>
        </p:txBody>
      </p:sp>
      <p:sp>
        <p:nvSpPr>
          <p:cNvPr id="43011" name="Sisällön paikkamerkki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/>
          <a:lstStyle/>
          <a:p>
            <a:pPr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fi-FI" altLang="fi-FI" sz="1800" dirty="0" smtClean="0">
                <a:solidFill>
                  <a:srgbClr val="002F5B"/>
                </a:solidFill>
                <a:latin typeface="Arial Black" panose="020B0A04020102020204" pitchFamily="34" charset="0"/>
              </a:rPr>
              <a:t>Vähittäiskaupassa </a:t>
            </a:r>
            <a:r>
              <a:rPr lang="fi-FI" altLang="fi-FI" sz="1800" dirty="0" smtClean="0">
                <a:latin typeface="+mn-lt"/>
              </a:rPr>
              <a:t>ilmoitettava</a:t>
            </a:r>
            <a:r>
              <a:rPr lang="fi-FI" altLang="fi-FI" sz="1800" dirty="0" smtClean="0">
                <a:latin typeface="Arial Black" panose="020B0A04020102020204" pitchFamily="34" charset="0"/>
              </a:rPr>
              <a:t> 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600" dirty="0" smtClean="0"/>
              <a:t>allergeenit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600" dirty="0" smtClean="0"/>
              <a:t>elintarvikkeen nimi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600" dirty="0" smtClean="0"/>
              <a:t>ainesosat   </a:t>
            </a:r>
            <a:r>
              <a:rPr lang="fi-FI" altLang="fi-FI" sz="1600" dirty="0"/>
              <a:t>(kuten ainesosaluettelossa tai muulla selkeällä tavalla) </a:t>
            </a:r>
            <a:endParaRPr lang="fi-FI" altLang="fi-FI" sz="1600" dirty="0" smtClean="0"/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600" dirty="0" smtClean="0"/>
              <a:t>alkuperämaa (</a:t>
            </a:r>
            <a:r>
              <a:rPr lang="fi-FI" sz="1600" dirty="0" smtClean="0"/>
              <a:t>siten kuin elintarviketietoasetuksessa </a:t>
            </a:r>
            <a:r>
              <a:rPr lang="fi-FI" sz="1600" dirty="0"/>
              <a:t>tai sen nojalla </a:t>
            </a:r>
            <a:r>
              <a:rPr lang="fi-FI" sz="1600" dirty="0" smtClean="0"/>
              <a:t>tai muussa </a:t>
            </a:r>
            <a:r>
              <a:rPr lang="fi-FI" sz="1600" dirty="0"/>
              <a:t>lainsäädännössä </a:t>
            </a:r>
            <a:r>
              <a:rPr lang="fi-FI" sz="1600" dirty="0" smtClean="0"/>
              <a:t>säädetään</a:t>
            </a:r>
            <a:r>
              <a:rPr lang="fi-FI" altLang="fi-FI" sz="1600" dirty="0" smtClean="0"/>
              <a:t>)  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600" dirty="0" smtClean="0"/>
              <a:t>tarvittavat </a:t>
            </a:r>
            <a:r>
              <a:rPr lang="fi-FI" altLang="fi-FI" sz="1600" dirty="0"/>
              <a:t>käyttö- ja säilytysohjeet </a:t>
            </a:r>
            <a:endParaRPr lang="fi-FI" altLang="fi-FI" sz="1600" dirty="0" smtClean="0"/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800" dirty="0" smtClean="0"/>
              <a:t>lisäksi</a:t>
            </a:r>
            <a:endParaRPr lang="fi-FI" altLang="fi-FI" sz="1800" dirty="0"/>
          </a:p>
          <a:p>
            <a:pPr lvl="1" eaLnBrk="1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800" b="1" dirty="0">
                <a:solidFill>
                  <a:srgbClr val="002F5B"/>
                </a:solidFill>
              </a:rPr>
              <a:t>juustot, makkarat ja </a:t>
            </a:r>
            <a:r>
              <a:rPr lang="fi-FI" altLang="fi-FI" sz="1800" b="1" dirty="0" smtClean="0">
                <a:solidFill>
                  <a:srgbClr val="002F5B"/>
                </a:solidFill>
              </a:rPr>
              <a:t>lihaleikkeleet: </a:t>
            </a:r>
            <a:r>
              <a:rPr lang="fi-FI" altLang="fi-FI" sz="1800" u="sng" dirty="0" smtClean="0">
                <a:solidFill>
                  <a:srgbClr val="002F5B"/>
                </a:solidFill>
              </a:rPr>
              <a:t>rasva</a:t>
            </a:r>
            <a:r>
              <a:rPr lang="fi-FI" altLang="fi-FI" sz="1800" dirty="0" smtClean="0">
                <a:solidFill>
                  <a:srgbClr val="002F5B"/>
                </a:solidFill>
              </a:rPr>
              <a:t> </a:t>
            </a:r>
            <a:r>
              <a:rPr lang="fi-FI" altLang="fi-FI" sz="1800" dirty="0">
                <a:solidFill>
                  <a:srgbClr val="002F5B"/>
                </a:solidFill>
              </a:rPr>
              <a:t>ja </a:t>
            </a:r>
            <a:r>
              <a:rPr lang="fi-FI" altLang="fi-FI" sz="1800" u="sng" dirty="0" smtClean="0">
                <a:solidFill>
                  <a:srgbClr val="002F5B"/>
                </a:solidFill>
              </a:rPr>
              <a:t>suola</a:t>
            </a:r>
            <a:endParaRPr lang="fi-FI" altLang="fi-FI" sz="1800" dirty="0" smtClean="0">
              <a:solidFill>
                <a:srgbClr val="002F5B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800" b="1" dirty="0" smtClean="0">
                <a:solidFill>
                  <a:srgbClr val="002F5B"/>
                </a:solidFill>
              </a:rPr>
              <a:t>ruokaleivät: </a:t>
            </a:r>
            <a:r>
              <a:rPr lang="fi-FI" altLang="fi-FI" sz="1800" u="sng" dirty="0" smtClean="0">
                <a:solidFill>
                  <a:srgbClr val="002F5B"/>
                </a:solidFill>
              </a:rPr>
              <a:t>suola</a:t>
            </a:r>
            <a:r>
              <a:rPr lang="fi-FI" altLang="fi-FI" sz="1800" dirty="0" smtClean="0">
                <a:solidFill>
                  <a:srgbClr val="002F5B"/>
                </a:solidFill>
              </a:rPr>
              <a:t> </a:t>
            </a:r>
            <a:r>
              <a:rPr lang="fi-FI" altLang="fi-FI" sz="1800" dirty="0">
                <a:solidFill>
                  <a:srgbClr val="002F5B"/>
                </a:solidFill>
              </a:rPr>
              <a:t>(= natriumin kokonaismäärä x 2.5)</a:t>
            </a:r>
          </a:p>
          <a:p>
            <a:pPr lvl="1" eaLnBrk="1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600" b="1" dirty="0">
                <a:solidFill>
                  <a:srgbClr val="002F5B"/>
                </a:solidFill>
              </a:rPr>
              <a:t>juustot, makkarat, lihaleikkeleet, </a:t>
            </a:r>
            <a:r>
              <a:rPr lang="fi-FI" altLang="fi-FI" sz="1600" b="1" dirty="0" smtClean="0">
                <a:solidFill>
                  <a:srgbClr val="002F5B"/>
                </a:solidFill>
              </a:rPr>
              <a:t>ruokaleivät: </a:t>
            </a:r>
            <a:r>
              <a:rPr lang="fi-FI" altLang="fi-FI" sz="1600" dirty="0" smtClean="0">
                <a:solidFill>
                  <a:srgbClr val="002F5B"/>
                </a:solidFill>
              </a:rPr>
              <a:t>”</a:t>
            </a:r>
            <a:r>
              <a:rPr lang="fi-FI" altLang="fi-FI" sz="1600" u="sng" dirty="0">
                <a:solidFill>
                  <a:srgbClr val="002F5B"/>
                </a:solidFill>
              </a:rPr>
              <a:t>voimakassuolainen</a:t>
            </a:r>
            <a:r>
              <a:rPr lang="fi-FI" altLang="fi-FI" sz="1600" dirty="0" smtClean="0">
                <a:solidFill>
                  <a:srgbClr val="002F5B"/>
                </a:solidFill>
              </a:rPr>
              <a:t>”</a:t>
            </a:r>
          </a:p>
          <a:p>
            <a:pPr lvl="1" eaLnBrk="1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endParaRPr lang="fi-FI" altLang="fi-FI" sz="800" b="1" dirty="0">
              <a:solidFill>
                <a:srgbClr val="002F5B"/>
              </a:solidFill>
            </a:endParaRP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fi-FI" altLang="fi-FI" sz="1800" dirty="0">
                <a:solidFill>
                  <a:srgbClr val="002F5B"/>
                </a:solidFill>
                <a:latin typeface="Arial Black" panose="020B0A04020102020204" pitchFamily="34" charset="0"/>
              </a:rPr>
              <a:t>T</a:t>
            </a:r>
            <a:r>
              <a:rPr lang="fi-FI" altLang="fi-FI" sz="1800" dirty="0" smtClean="0">
                <a:solidFill>
                  <a:srgbClr val="002F5B"/>
                </a:solidFill>
                <a:latin typeface="Arial Black" panose="020B0A04020102020204" pitchFamily="34" charset="0"/>
              </a:rPr>
              <a:t>arjoilupaikassa </a:t>
            </a:r>
            <a:r>
              <a:rPr lang="fi-FI" altLang="fi-FI" sz="1800" dirty="0" smtClean="0">
                <a:latin typeface="+mn-lt"/>
              </a:rPr>
              <a:t>ilmoitettava</a:t>
            </a:r>
            <a:r>
              <a:rPr lang="fi-FI" altLang="fi-FI" sz="1800" dirty="0" smtClean="0">
                <a:solidFill>
                  <a:srgbClr val="002F5B"/>
                </a:solidFill>
                <a:latin typeface="Arial Black" panose="020B0A04020102020204" pitchFamily="34" charset="0"/>
              </a:rPr>
              <a:t> </a:t>
            </a:r>
            <a:endParaRPr lang="fi-FI" altLang="fi-FI" sz="1800" dirty="0">
              <a:solidFill>
                <a:srgbClr val="002F5B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600" dirty="0"/>
              <a:t>allergeenit </a:t>
            </a:r>
            <a:endParaRPr lang="fi-FI" altLang="fi-FI" sz="1600" dirty="0" smtClean="0"/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600" dirty="0" smtClean="0"/>
              <a:t>elintarvikkeen </a:t>
            </a:r>
            <a:r>
              <a:rPr lang="fi-FI" altLang="fi-FI" sz="1600" dirty="0"/>
              <a:t>nimi </a:t>
            </a:r>
            <a:r>
              <a:rPr lang="fi-FI" altLang="fi-FI" sz="1600" dirty="0" smtClean="0"/>
              <a:t> </a:t>
            </a: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600" dirty="0" smtClean="0"/>
              <a:t>aterian raaka-aineena käytetty liha (</a:t>
            </a:r>
            <a:r>
              <a:rPr lang="fi-FI" altLang="fi-FI" sz="1600" u="sng" dirty="0" smtClean="0"/>
              <a:t>kirjallisesti</a:t>
            </a:r>
            <a:r>
              <a:rPr lang="fi-FI" altLang="fi-FI" sz="1600" dirty="0" smtClean="0"/>
              <a:t>)</a:t>
            </a:r>
            <a:endParaRPr lang="fi-FI" altLang="fi-FI" sz="1600" dirty="0"/>
          </a:p>
        </p:txBody>
      </p:sp>
    </p:spTree>
    <p:extLst>
      <p:ext uri="{BB962C8B-B14F-4D97-AF65-F5344CB8AC3E}">
        <p14:creationId xmlns:p14="http://schemas.microsoft.com/office/powerpoint/2010/main" val="38453385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3818" cy="13255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i-FI" sz="2400" dirty="0" err="1">
                <a:latin typeface="Arial Black" pitchFamily="34" charset="0"/>
              </a:rPr>
              <a:t>MMMa</a:t>
            </a:r>
            <a:r>
              <a:rPr lang="fi-FI" sz="2400" dirty="0">
                <a:latin typeface="Arial Black" pitchFamily="34" charset="0"/>
              </a:rPr>
              <a:t> 834/2014 – pakkaamattomat elintarvikkeet </a:t>
            </a:r>
            <a:br>
              <a:rPr lang="fi-FI" sz="2400" dirty="0">
                <a:latin typeface="Arial Black" pitchFamily="34" charset="0"/>
              </a:rPr>
            </a:br>
            <a:r>
              <a:rPr lang="fi-FI" sz="2400" dirty="0">
                <a:solidFill>
                  <a:srgbClr val="0062A7"/>
                </a:solidFill>
                <a:latin typeface="Arial Black" pitchFamily="34" charset="0"/>
              </a:rPr>
              <a:t>voimassa olevat vaatimukset </a:t>
            </a:r>
            <a:r>
              <a:rPr lang="fi-FI" sz="2400" b="0" dirty="0" smtClean="0">
                <a:latin typeface="+mn-lt"/>
              </a:rPr>
              <a:t>2/2</a:t>
            </a:r>
            <a:endParaRPr lang="fi-FI" altLang="fi-FI" sz="2400" b="0" dirty="0">
              <a:latin typeface="+mn-lt"/>
            </a:endParaRPr>
          </a:p>
        </p:txBody>
      </p:sp>
      <p:sp>
        <p:nvSpPr>
          <p:cNvPr id="44035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  <a:spcAft>
                <a:spcPts val="400"/>
              </a:spcAft>
              <a:buFontTx/>
              <a:buNone/>
            </a:pPr>
            <a:r>
              <a:rPr lang="fi-FI" altLang="fi-FI" sz="1800" dirty="0">
                <a:solidFill>
                  <a:srgbClr val="002F5B"/>
                </a:solidFill>
                <a:latin typeface="Arial Black" panose="020B0A04020102020204" pitchFamily="34" charset="0"/>
              </a:rPr>
              <a:t>T</a:t>
            </a:r>
            <a:r>
              <a:rPr lang="fi-FI" altLang="fi-FI" sz="1800" dirty="0" smtClean="0">
                <a:solidFill>
                  <a:srgbClr val="002F5B"/>
                </a:solidFill>
                <a:latin typeface="Arial Black" panose="020B0A04020102020204" pitchFamily="34" charset="0"/>
              </a:rPr>
              <a:t>ietojen </a:t>
            </a:r>
            <a:r>
              <a:rPr lang="fi-FI" altLang="fi-FI" sz="1800" dirty="0">
                <a:solidFill>
                  <a:srgbClr val="002F5B"/>
                </a:solidFill>
                <a:latin typeface="Arial Black" panose="020B0A04020102020204" pitchFamily="34" charset="0"/>
              </a:rPr>
              <a:t>ilmoittamistapa</a:t>
            </a:r>
          </a:p>
          <a:p>
            <a:pPr eaLnBrk="1" hangingPunct="1">
              <a:spcBef>
                <a:spcPts val="200"/>
              </a:spcBef>
              <a:spcAft>
                <a:spcPts val="4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800" u="sng" dirty="0"/>
              <a:t>kirjallisesti</a:t>
            </a:r>
            <a:r>
              <a:rPr lang="fi-FI" altLang="fi-FI" sz="1800" dirty="0"/>
              <a:t> pakkaamattoman elintarvikkeen läheisyydessä selkeällä tavalla </a:t>
            </a:r>
          </a:p>
          <a:p>
            <a:pPr eaLnBrk="1" hangingPunct="1">
              <a:spcBef>
                <a:spcPts val="200"/>
              </a:spcBef>
              <a:spcAft>
                <a:spcPts val="4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800" dirty="0"/>
              <a:t>tiedot </a:t>
            </a:r>
            <a:r>
              <a:rPr lang="fi-FI" altLang="fi-FI" sz="1800" u="sng" dirty="0"/>
              <a:t>voi antaa suullisesti </a:t>
            </a:r>
            <a:r>
              <a:rPr lang="fi-FI" altLang="fi-FI" sz="1800" dirty="0"/>
              <a:t>kuluttajan pyynnöstä </a:t>
            </a:r>
            <a:r>
              <a:rPr lang="fi-FI" altLang="fi-FI" sz="1800" u="sng" dirty="0"/>
              <a:t>edellyttäen</a:t>
            </a:r>
            <a:r>
              <a:rPr lang="fi-FI" altLang="fi-FI" sz="1800" dirty="0"/>
              <a:t>, että</a:t>
            </a:r>
          </a:p>
          <a:p>
            <a:pPr lvl="1" eaLnBrk="1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600" dirty="0"/>
              <a:t>elintarvikkeen luovutuspaikassa selkeästi ja näkyvästi ilmoitetaan, että tieto on saatavissa pyydettäessä </a:t>
            </a:r>
            <a:r>
              <a:rPr lang="fi-FI" altLang="fi-FI" sz="1600" dirty="0" smtClean="0">
                <a:solidFill>
                  <a:srgbClr val="002F5B"/>
                </a:solidFill>
                <a:latin typeface="Arial Black" panose="020B0A04020102020204" pitchFamily="34" charset="0"/>
              </a:rPr>
              <a:t>ja</a:t>
            </a:r>
            <a:endParaRPr lang="fi-FI" altLang="fi-FI" sz="1600" dirty="0">
              <a:solidFill>
                <a:srgbClr val="002F5B"/>
              </a:solidFill>
            </a:endParaRPr>
          </a:p>
          <a:p>
            <a:pPr lvl="1" eaLnBrk="1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600" dirty="0"/>
              <a:t>tiedot on kirjallisessa (tai elektronisessa) muodossa henkilökunnan ja valvontaviranomaisten saatavilla</a:t>
            </a:r>
          </a:p>
          <a:p>
            <a:pPr lvl="1" eaLnBrk="1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600" u="sng" dirty="0"/>
              <a:t>erillistä ilmoitusta ei vaadita, jos </a:t>
            </a:r>
            <a:r>
              <a:rPr lang="fi-FI" altLang="fi-FI" sz="1600" dirty="0"/>
              <a:t>kuluttajan ravitsemukselliset erityistarpeet etukäteen selvitetty ja elintarvikkeet luovutetaan näiden tietojen perusteella (sairaalat, koulut jne</a:t>
            </a:r>
            <a:r>
              <a:rPr lang="fi-FI" altLang="fi-FI" sz="1600" dirty="0" smtClean="0"/>
              <a:t>.)</a:t>
            </a:r>
          </a:p>
          <a:p>
            <a:pPr eaLnBrk="1" hangingPunct="1">
              <a:spcBef>
                <a:spcPts val="200"/>
              </a:spcBef>
              <a:buClr>
                <a:srgbClr val="002F5B"/>
              </a:buClr>
              <a:buSzPct val="75000"/>
              <a:buFont typeface="Wingdings" panose="05000000000000000000" pitchFamily="2" charset="2"/>
              <a:buChar char="q"/>
            </a:pPr>
            <a:endParaRPr lang="fi-FI" altLang="fi-FI" dirty="0">
              <a:solidFill>
                <a:srgbClr val="FF0000"/>
              </a:solidFill>
            </a:endParaRPr>
          </a:p>
          <a:p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130112677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072255" cy="133898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i-FI" sz="2400" dirty="0" err="1" smtClean="0">
                <a:latin typeface="Arial Black" pitchFamily="34" charset="0"/>
              </a:rPr>
              <a:t>MMMa</a:t>
            </a:r>
            <a:r>
              <a:rPr lang="fi-FI" sz="2400" dirty="0" smtClean="0">
                <a:latin typeface="Arial Black" pitchFamily="34" charset="0"/>
              </a:rPr>
              <a:t> 834/2014 – pakkaamattomat elintarvikkeet </a:t>
            </a:r>
            <a:br>
              <a:rPr lang="fi-FI" sz="2400" dirty="0" smtClean="0">
                <a:latin typeface="Arial Black" pitchFamily="34" charset="0"/>
              </a:rPr>
            </a:br>
            <a:r>
              <a:rPr lang="fi-FI" sz="2400" dirty="0" smtClean="0">
                <a:solidFill>
                  <a:srgbClr val="0062A7"/>
                </a:solidFill>
                <a:latin typeface="Arial Black" pitchFamily="34" charset="0"/>
              </a:rPr>
              <a:t>ehdotetut muutokset </a:t>
            </a:r>
            <a:r>
              <a:rPr lang="fi-FI" sz="2400" b="0" dirty="0" smtClean="0">
                <a:latin typeface="+mn-lt"/>
              </a:rPr>
              <a:t>1/2</a:t>
            </a:r>
            <a:r>
              <a:rPr lang="fi-FI" sz="2000" b="0" dirty="0" smtClean="0">
                <a:latin typeface="+mn-lt"/>
              </a:rPr>
              <a:t/>
            </a:r>
            <a:br>
              <a:rPr lang="fi-FI" sz="2000" b="0" dirty="0" smtClean="0">
                <a:latin typeface="+mn-lt"/>
              </a:rPr>
            </a:br>
            <a:endParaRPr lang="fi-FI" sz="2000" b="0" dirty="0">
              <a:latin typeface="+mn-lt"/>
            </a:endParaRPr>
          </a:p>
        </p:txBody>
      </p:sp>
      <p:sp>
        <p:nvSpPr>
          <p:cNvPr id="43011" name="Sisällön paikkamerkki 2"/>
          <p:cNvSpPr>
            <a:spLocks noGrp="1"/>
          </p:cNvSpPr>
          <p:nvPr>
            <p:ph idx="1"/>
          </p:nvPr>
        </p:nvSpPr>
        <p:spPr>
          <a:xfrm>
            <a:off x="838200" y="1579418"/>
            <a:ext cx="10515600" cy="4597545"/>
          </a:xfrm>
        </p:spPr>
        <p:txBody>
          <a:bodyPr/>
          <a:lstStyle/>
          <a:p>
            <a:pPr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fi-FI" altLang="fi-FI" sz="2000" dirty="0" smtClean="0">
                <a:solidFill>
                  <a:srgbClr val="002F5B"/>
                </a:solidFill>
                <a:latin typeface="Arial Black" panose="020B0A04020102020204" pitchFamily="34" charset="0"/>
              </a:rPr>
              <a:t>Vähittäiskaupassa </a:t>
            </a:r>
            <a:r>
              <a:rPr lang="fi-FI" altLang="fi-FI" sz="2000" dirty="0" smtClean="0">
                <a:latin typeface="+mn-lt"/>
              </a:rPr>
              <a:t>ilmoitettava</a:t>
            </a:r>
            <a:r>
              <a:rPr lang="fi-FI" altLang="fi-FI" sz="2000" dirty="0" smtClean="0">
                <a:latin typeface="Arial Black" panose="020B0A04020102020204" pitchFamily="34" charset="0"/>
              </a:rPr>
              <a:t>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600" dirty="0" smtClean="0"/>
              <a:t>ENNALLAAN: allergeenit</a:t>
            </a:r>
            <a:r>
              <a:rPr lang="fi-FI" altLang="fi-FI" sz="1600" dirty="0" smtClean="0"/>
              <a:t>; elintarvikkeen nimi; ainesosat   </a:t>
            </a:r>
            <a:r>
              <a:rPr lang="fi-FI" altLang="fi-FI" sz="1600" dirty="0"/>
              <a:t>(kuten ainesosaluettelossa tai muulla selkeällä tavalla</a:t>
            </a:r>
            <a:r>
              <a:rPr lang="fi-FI" altLang="fi-FI" sz="1600" dirty="0" smtClean="0"/>
              <a:t>); alkuperämaa (</a:t>
            </a:r>
            <a:r>
              <a:rPr lang="fi-FI" sz="1600" dirty="0" smtClean="0"/>
              <a:t>siten kuin elintarviketietoasetuksessa </a:t>
            </a:r>
            <a:r>
              <a:rPr lang="fi-FI" sz="1600" dirty="0"/>
              <a:t>tai sen nojalla </a:t>
            </a:r>
            <a:r>
              <a:rPr lang="fi-FI" sz="1600" dirty="0" smtClean="0"/>
              <a:t>tai muussa </a:t>
            </a:r>
            <a:r>
              <a:rPr lang="fi-FI" sz="1600" dirty="0"/>
              <a:t>lainsäädännössä </a:t>
            </a:r>
            <a:r>
              <a:rPr lang="fi-FI" sz="1600" dirty="0" smtClean="0"/>
              <a:t>säädetään</a:t>
            </a:r>
            <a:r>
              <a:rPr lang="fi-FI" altLang="fi-FI" sz="1600" dirty="0" smtClean="0"/>
              <a:t>); tarvittavat </a:t>
            </a:r>
            <a:r>
              <a:rPr lang="fi-FI" altLang="fi-FI" sz="1600" dirty="0"/>
              <a:t>käyttö- ja säilytysohjeet </a:t>
            </a:r>
            <a:endParaRPr lang="fi-FI" altLang="fi-FI" sz="1600" dirty="0" smtClean="0"/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Ø"/>
            </a:pPr>
            <a:r>
              <a:rPr lang="fi-FI" altLang="fi-FI" sz="1800" dirty="0" smtClean="0"/>
              <a:t>UUTTA: lisäksi </a:t>
            </a:r>
            <a:r>
              <a:rPr lang="fi-FI" altLang="fi-FI" sz="1800" b="1" dirty="0" smtClean="0">
                <a:solidFill>
                  <a:srgbClr val="0062A7"/>
                </a:solidFill>
              </a:rPr>
              <a:t>energian</a:t>
            </a:r>
            <a:r>
              <a:rPr lang="fi-FI" altLang="fi-FI" sz="1800" dirty="0" smtClean="0">
                <a:solidFill>
                  <a:srgbClr val="0062A7"/>
                </a:solidFill>
              </a:rPr>
              <a:t>, </a:t>
            </a:r>
            <a:r>
              <a:rPr lang="fi-FI" altLang="fi-FI" sz="1800" b="1" dirty="0" smtClean="0">
                <a:solidFill>
                  <a:srgbClr val="0062A7"/>
                </a:solidFill>
              </a:rPr>
              <a:t>rasvan</a:t>
            </a:r>
            <a:r>
              <a:rPr lang="fi-FI" altLang="fi-FI" sz="1800" dirty="0" smtClean="0">
                <a:solidFill>
                  <a:srgbClr val="0062A7"/>
                </a:solidFill>
              </a:rPr>
              <a:t>, </a:t>
            </a:r>
            <a:r>
              <a:rPr lang="fi-FI" altLang="fi-FI" sz="1800" b="1" dirty="0" smtClean="0">
                <a:solidFill>
                  <a:srgbClr val="0062A7"/>
                </a:solidFill>
              </a:rPr>
              <a:t>tyydyttyneiden rasvojen</a:t>
            </a:r>
            <a:r>
              <a:rPr lang="fi-FI" altLang="fi-FI" sz="1800" dirty="0" smtClean="0">
                <a:solidFill>
                  <a:srgbClr val="0062A7"/>
                </a:solidFill>
              </a:rPr>
              <a:t>, </a:t>
            </a:r>
            <a:r>
              <a:rPr lang="fi-FI" altLang="fi-FI" sz="1800" b="1" dirty="0" smtClean="0">
                <a:solidFill>
                  <a:srgbClr val="0062A7"/>
                </a:solidFill>
              </a:rPr>
              <a:t>sokerien</a:t>
            </a:r>
            <a:r>
              <a:rPr lang="fi-FI" altLang="fi-FI" sz="1800" dirty="0" smtClean="0">
                <a:solidFill>
                  <a:srgbClr val="0062A7"/>
                </a:solidFill>
              </a:rPr>
              <a:t> ja </a:t>
            </a:r>
            <a:r>
              <a:rPr lang="fi-FI" altLang="fi-FI" sz="1800" b="1" dirty="0" smtClean="0">
                <a:solidFill>
                  <a:srgbClr val="0062A7"/>
                </a:solidFill>
              </a:rPr>
              <a:t>suolan</a:t>
            </a:r>
            <a:r>
              <a:rPr lang="fi-FI" altLang="fi-FI" sz="1800" dirty="0" smtClean="0">
                <a:solidFill>
                  <a:srgbClr val="0062A7"/>
                </a:solidFill>
              </a:rPr>
              <a:t> </a:t>
            </a:r>
            <a:r>
              <a:rPr lang="fi-FI" altLang="fi-FI" sz="1800" dirty="0" smtClean="0"/>
              <a:t>määrä:</a:t>
            </a:r>
            <a:endParaRPr lang="fi-FI" altLang="fi-FI" sz="1800" dirty="0"/>
          </a:p>
          <a:p>
            <a:pPr lvl="1" eaLnBrk="1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800" dirty="0">
                <a:solidFill>
                  <a:srgbClr val="002F5B"/>
                </a:solidFill>
              </a:rPr>
              <a:t>juustot, </a:t>
            </a:r>
            <a:r>
              <a:rPr lang="fi-FI" altLang="fi-FI" sz="1800" dirty="0" smtClean="0">
                <a:solidFill>
                  <a:srgbClr val="002F5B"/>
                </a:solidFill>
              </a:rPr>
              <a:t>makkarat, lihaleikkeleet, ruokaleivät</a:t>
            </a:r>
          </a:p>
          <a:p>
            <a:pPr lvl="1" eaLnBrk="1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800" b="1" dirty="0" smtClean="0">
                <a:solidFill>
                  <a:srgbClr val="0062A7"/>
                </a:solidFill>
              </a:rPr>
              <a:t>valmisruoat ja ateriankomponentit</a:t>
            </a:r>
            <a:r>
              <a:rPr lang="fi-FI" altLang="fi-FI" sz="1800" b="1" dirty="0" smtClean="0">
                <a:solidFill>
                  <a:srgbClr val="002F5B"/>
                </a:solidFill>
              </a:rPr>
              <a:t>, </a:t>
            </a:r>
            <a:r>
              <a:rPr lang="fi-FI" altLang="fi-FI" sz="1800" dirty="0" smtClean="0">
                <a:solidFill>
                  <a:srgbClr val="002F5B"/>
                </a:solidFill>
              </a:rPr>
              <a:t>jotka </a:t>
            </a:r>
            <a:r>
              <a:rPr lang="fi-FI" altLang="fi-FI" sz="1800" dirty="0" smtClean="0">
                <a:solidFill>
                  <a:srgbClr val="0062A7"/>
                </a:solidFill>
              </a:rPr>
              <a:t>valmistettu muualla </a:t>
            </a:r>
            <a:r>
              <a:rPr lang="fi-FI" altLang="fi-FI" sz="1800" dirty="0" smtClean="0">
                <a:solidFill>
                  <a:srgbClr val="0062A7"/>
                </a:solidFill>
              </a:rPr>
              <a:t>kuin </a:t>
            </a:r>
            <a:r>
              <a:rPr lang="fi-FI" altLang="fi-FI" sz="1800" dirty="0" smtClean="0">
                <a:solidFill>
                  <a:srgbClr val="0062A7"/>
                </a:solidFill>
              </a:rPr>
              <a:t>vähittäiskaupassa </a:t>
            </a:r>
            <a:r>
              <a:rPr lang="fi-FI" altLang="fi-FI" sz="1800" dirty="0" smtClean="0">
                <a:solidFill>
                  <a:srgbClr val="002F5B"/>
                </a:solidFill>
              </a:rPr>
              <a:t>ja joita </a:t>
            </a:r>
            <a:r>
              <a:rPr lang="fi-FI" altLang="fi-FI" sz="1800" dirty="0" smtClean="0">
                <a:solidFill>
                  <a:srgbClr val="0062A7"/>
                </a:solidFill>
              </a:rPr>
              <a:t>myydään palvelutiskissä</a:t>
            </a:r>
          </a:p>
          <a:p>
            <a:pPr lvl="1" eaLnBrk="1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800" b="1" dirty="0" smtClean="0">
                <a:solidFill>
                  <a:srgbClr val="0062A7"/>
                </a:solidFill>
              </a:rPr>
              <a:t>napostelutuotteet</a:t>
            </a:r>
          </a:p>
          <a:p>
            <a:pPr lvl="1" eaLnBrk="1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endParaRPr lang="fi-FI" altLang="fi-FI" sz="800" b="1" dirty="0">
              <a:solidFill>
                <a:srgbClr val="002F5B"/>
              </a:solidFill>
            </a:endParaRPr>
          </a:p>
          <a:p>
            <a:pPr eaLnBrk="1" hangingPunct="1">
              <a:spcBef>
                <a:spcPts val="200"/>
              </a:spcBef>
              <a:spcAft>
                <a:spcPts val="200"/>
              </a:spcAft>
              <a:buFontTx/>
              <a:buNone/>
            </a:pPr>
            <a:r>
              <a:rPr lang="fi-FI" altLang="fi-FI" sz="2000" dirty="0" smtClean="0">
                <a:solidFill>
                  <a:srgbClr val="002F5B"/>
                </a:solidFill>
                <a:latin typeface="Arial Black" panose="020B0A04020102020204" pitchFamily="34" charset="0"/>
              </a:rPr>
              <a:t>Tarjoilupaikassa </a:t>
            </a:r>
            <a:r>
              <a:rPr lang="fi-FI" altLang="fi-FI" sz="2000" dirty="0" smtClean="0">
                <a:latin typeface="+mn-lt"/>
              </a:rPr>
              <a:t>ilmoitettava</a:t>
            </a:r>
            <a:r>
              <a:rPr lang="fi-FI" altLang="fi-FI" sz="2000" dirty="0" smtClean="0">
                <a:solidFill>
                  <a:srgbClr val="002F5B"/>
                </a:solidFill>
                <a:latin typeface="Arial Black" panose="020B0A04020102020204" pitchFamily="34" charset="0"/>
              </a:rPr>
              <a:t> </a:t>
            </a:r>
            <a:endParaRPr lang="fi-FI" altLang="fi-FI" sz="2000" dirty="0">
              <a:solidFill>
                <a:srgbClr val="002F5B"/>
              </a:solidFill>
              <a:latin typeface="Arial Black" panose="020B0A04020102020204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600" dirty="0" smtClean="0"/>
              <a:t>ENNALLAAN: allergeenit</a:t>
            </a:r>
            <a:r>
              <a:rPr lang="fi-FI" altLang="fi-FI" sz="1600" dirty="0" smtClean="0"/>
              <a:t>; elintarvikkeen nimi; aterian raaka-aineena käytetyn lihan alkuperämaa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Ø"/>
            </a:pPr>
            <a:r>
              <a:rPr lang="fi-FI" altLang="fi-FI" sz="1800" dirty="0" smtClean="0">
                <a:solidFill>
                  <a:srgbClr val="002F5B"/>
                </a:solidFill>
              </a:rPr>
              <a:t>UUTTA: tarjoilupaikan </a:t>
            </a:r>
            <a:r>
              <a:rPr lang="fi-FI" altLang="fi-FI" sz="1800" dirty="0" smtClean="0">
                <a:solidFill>
                  <a:srgbClr val="0062A7"/>
                </a:solidFill>
              </a:rPr>
              <a:t>valikoimissa säännöllisesti olevan </a:t>
            </a:r>
            <a:r>
              <a:rPr lang="fi-FI" altLang="fi-FI" sz="1800" b="1" dirty="0" smtClean="0">
                <a:solidFill>
                  <a:srgbClr val="0062A7"/>
                </a:solidFill>
              </a:rPr>
              <a:t>annoksen energiasisältö </a:t>
            </a:r>
            <a:r>
              <a:rPr lang="fi-FI" altLang="fi-FI" sz="1800" dirty="0" smtClean="0">
                <a:solidFill>
                  <a:srgbClr val="002F5B"/>
                </a:solidFill>
              </a:rPr>
              <a:t>tarjoilupaikassa, jossa tarjoillaan </a:t>
            </a:r>
            <a:r>
              <a:rPr lang="fi-FI" altLang="fi-FI" sz="1800" dirty="0" smtClean="0">
                <a:solidFill>
                  <a:srgbClr val="0062A7"/>
                </a:solidFill>
              </a:rPr>
              <a:t>vähintään 100 annosta vuorokaudessa</a:t>
            </a:r>
            <a:endParaRPr lang="fi-FI" altLang="fi-FI" sz="1800" dirty="0">
              <a:solidFill>
                <a:srgbClr val="0062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0884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Otsikk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13818" cy="1325563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fi-FI" sz="2400" dirty="0" err="1">
                <a:latin typeface="Arial Black" pitchFamily="34" charset="0"/>
              </a:rPr>
              <a:t>MMMa</a:t>
            </a:r>
            <a:r>
              <a:rPr lang="fi-FI" sz="2400" dirty="0">
                <a:latin typeface="Arial Black" pitchFamily="34" charset="0"/>
              </a:rPr>
              <a:t> 834/2014 – pakkaamattomat elintarvikkeet </a:t>
            </a:r>
            <a:br>
              <a:rPr lang="fi-FI" sz="2400" dirty="0">
                <a:latin typeface="Arial Black" pitchFamily="34" charset="0"/>
              </a:rPr>
            </a:br>
            <a:r>
              <a:rPr lang="fi-FI" sz="2400" dirty="0" smtClean="0">
                <a:solidFill>
                  <a:srgbClr val="0062A7"/>
                </a:solidFill>
                <a:latin typeface="Arial Black" pitchFamily="34" charset="0"/>
              </a:rPr>
              <a:t>ehdotetut muutokset </a:t>
            </a:r>
            <a:r>
              <a:rPr lang="fi-FI" sz="2400" b="0" dirty="0" smtClean="0">
                <a:latin typeface="+mn-lt"/>
              </a:rPr>
              <a:t>2/2</a:t>
            </a:r>
            <a:endParaRPr lang="fi-FI" altLang="fi-FI" sz="2400" b="0" dirty="0">
              <a:latin typeface="+mn-lt"/>
            </a:endParaRPr>
          </a:p>
        </p:txBody>
      </p:sp>
      <p:sp>
        <p:nvSpPr>
          <p:cNvPr id="44035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  <a:spcAft>
                <a:spcPts val="400"/>
              </a:spcAft>
              <a:buFontTx/>
              <a:buNone/>
            </a:pPr>
            <a:r>
              <a:rPr lang="fi-FI" altLang="fi-FI" sz="2000" dirty="0">
                <a:solidFill>
                  <a:srgbClr val="002F5B"/>
                </a:solidFill>
                <a:latin typeface="Arial Black" panose="020B0A04020102020204" pitchFamily="34" charset="0"/>
              </a:rPr>
              <a:t>T</a:t>
            </a:r>
            <a:r>
              <a:rPr lang="fi-FI" altLang="fi-FI" sz="2000" dirty="0" smtClean="0">
                <a:solidFill>
                  <a:srgbClr val="002F5B"/>
                </a:solidFill>
                <a:latin typeface="Arial Black" panose="020B0A04020102020204" pitchFamily="34" charset="0"/>
              </a:rPr>
              <a:t>ietojen </a:t>
            </a:r>
            <a:r>
              <a:rPr lang="fi-FI" altLang="fi-FI" sz="2000" dirty="0">
                <a:solidFill>
                  <a:srgbClr val="002F5B"/>
                </a:solidFill>
                <a:latin typeface="Arial Black" panose="020B0A04020102020204" pitchFamily="34" charset="0"/>
              </a:rPr>
              <a:t>ilmoittamistapa</a:t>
            </a:r>
          </a:p>
          <a:p>
            <a:pPr eaLnBrk="1" hangingPunct="1">
              <a:spcBef>
                <a:spcPts val="200"/>
              </a:spcBef>
              <a:spcAft>
                <a:spcPts val="4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2000" dirty="0" smtClean="0"/>
              <a:t>UUTTA: </a:t>
            </a:r>
            <a:r>
              <a:rPr lang="fi-FI" altLang="fi-FI" sz="2000" b="1" dirty="0" smtClean="0">
                <a:solidFill>
                  <a:srgbClr val="0062A7"/>
                </a:solidFill>
              </a:rPr>
              <a:t>kirjallisesti</a:t>
            </a:r>
            <a:r>
              <a:rPr lang="fi-FI" altLang="fi-FI" sz="2000" dirty="0" smtClean="0"/>
              <a:t> </a:t>
            </a:r>
            <a:r>
              <a:rPr lang="fi-FI" altLang="fi-FI" sz="2000" dirty="0"/>
              <a:t>pakkaamattoman elintarvikkeen läheisyydessä selkeällä tavalla </a:t>
            </a:r>
          </a:p>
          <a:p>
            <a:pPr eaLnBrk="1" hangingPunct="1">
              <a:spcBef>
                <a:spcPts val="200"/>
              </a:spcBef>
              <a:buClr>
                <a:srgbClr val="002F5B"/>
              </a:buClr>
              <a:buSzPct val="75000"/>
              <a:buFont typeface="Wingdings" panose="05000000000000000000" pitchFamily="2" charset="2"/>
              <a:buChar char="q"/>
            </a:pPr>
            <a:endParaRPr lang="fi-FI" altLang="fi-FI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ts val="200"/>
              </a:spcBef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sz="1600" u="sng" dirty="0" smtClean="0"/>
              <a:t>allergeeneja</a:t>
            </a:r>
            <a:r>
              <a:rPr lang="fi-FI" sz="1600" dirty="0" smtClean="0"/>
              <a:t> (6 §) </a:t>
            </a:r>
            <a:r>
              <a:rPr lang="fi-FI" sz="1600" dirty="0"/>
              <a:t>ei tarvitse ilmoittaa </a:t>
            </a:r>
            <a:r>
              <a:rPr lang="fi-FI" sz="1600" dirty="0" smtClean="0"/>
              <a:t>kirjallisesti, kun kuluttajan </a:t>
            </a:r>
            <a:r>
              <a:rPr lang="fi-FI" sz="1600" dirty="0"/>
              <a:t>allergioita ja yliherkkyyksiä koskevat ravitsemukselliset erityistarpeet </a:t>
            </a:r>
            <a:r>
              <a:rPr lang="fi-FI" sz="1600" dirty="0" smtClean="0"/>
              <a:t>etukäteen </a:t>
            </a:r>
            <a:r>
              <a:rPr lang="fi-FI" sz="1600" dirty="0"/>
              <a:t>selvitetty ja kirjattu ylös ja elintarvikkeet luovutetaan tai ateriat tarjoillaan kuluttajalle kohdennetusti näiden tietojen </a:t>
            </a:r>
            <a:r>
              <a:rPr lang="fi-FI" sz="1600" dirty="0" smtClean="0"/>
              <a:t>perusteella</a:t>
            </a:r>
          </a:p>
          <a:p>
            <a:pPr eaLnBrk="1" hangingPunct="1">
              <a:spcBef>
                <a:spcPts val="200"/>
              </a:spcBef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sz="1600" dirty="0" smtClean="0"/>
              <a:t>vähittäiskaupoilta ja tarjoilupaikoilta allergeenien lisäksi vaadittavia </a:t>
            </a:r>
            <a:r>
              <a:rPr lang="fi-FI" sz="1600" u="sng" dirty="0" smtClean="0"/>
              <a:t>muita tietoja </a:t>
            </a:r>
            <a:r>
              <a:rPr lang="fi-FI" sz="1600" dirty="0" smtClean="0"/>
              <a:t>(7 ja 7 a §) ei </a:t>
            </a:r>
            <a:r>
              <a:rPr lang="fi-FI" sz="1600" dirty="0"/>
              <a:t>tarvitse ilmoittaa </a:t>
            </a:r>
            <a:r>
              <a:rPr lang="fi-FI" sz="1600" dirty="0" smtClean="0"/>
              <a:t>kirjallisesti, </a:t>
            </a:r>
            <a:r>
              <a:rPr lang="fi-FI" sz="1600" dirty="0"/>
              <a:t>kun elintarvikkeet luovutetaan tai ateriat tarjoillaan kuluttajalle </a:t>
            </a:r>
            <a:r>
              <a:rPr lang="fi-FI" sz="1600" dirty="0" smtClean="0"/>
              <a:t>kohdennetusti </a:t>
            </a:r>
            <a:endParaRPr lang="fi-FI" altLang="fi-FI" sz="1600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fi-FI" sz="1600" dirty="0"/>
              <a:t>t</a:t>
            </a:r>
            <a:r>
              <a:rPr lang="fi-FI" sz="1600" dirty="0" smtClean="0"/>
              <a:t>ietojen </a:t>
            </a:r>
            <a:r>
              <a:rPr lang="fi-FI" sz="1600" dirty="0" smtClean="0"/>
              <a:t>oltava </a:t>
            </a:r>
            <a:r>
              <a:rPr lang="fi-FI" sz="1600" dirty="0"/>
              <a:t>kirjallisessa tai elektronisessa muodossa elintarvikkeen luovutuspaikassa </a:t>
            </a:r>
            <a:r>
              <a:rPr lang="fi-FI" sz="1600" dirty="0" smtClean="0"/>
              <a:t>henkilökunnan </a:t>
            </a:r>
            <a:r>
              <a:rPr lang="fi-FI" sz="1600" dirty="0"/>
              <a:t>ja valvontaviranomaisten helposti </a:t>
            </a:r>
            <a:r>
              <a:rPr lang="fi-FI" sz="1600" dirty="0" smtClean="0"/>
              <a:t>saatavilla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sz="1600" dirty="0"/>
              <a:t>ravintosisältötietoja tietoja ei tarvitse ilmoittaa elintarvikkeista, joita </a:t>
            </a:r>
            <a:r>
              <a:rPr lang="fi-FI" sz="1600" u="sng" dirty="0"/>
              <a:t>pieniä tuotemääriä valmistava elintarvikealan toimija </a:t>
            </a:r>
            <a:r>
              <a:rPr lang="fi-FI" sz="1600" dirty="0"/>
              <a:t>toimittaa suoraan loppukuluttajalle tai paikalliselle vähittäiskaupalle, joka toimittaa tuotteet suoraan loppukuluttajalle</a:t>
            </a:r>
            <a:endParaRPr lang="fi-FI" altLang="fi-FI" sz="1600" dirty="0" smtClean="0"/>
          </a:p>
        </p:txBody>
      </p:sp>
    </p:spTree>
    <p:extLst>
      <p:ext uri="{BB962C8B-B14F-4D97-AF65-F5344CB8AC3E}">
        <p14:creationId xmlns:p14="http://schemas.microsoft.com/office/powerpoint/2010/main" val="27086791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fi-FI" sz="2400" dirty="0" smtClean="0">
                <a:latin typeface="Arial Black" pitchFamily="34" charset="0"/>
              </a:rPr>
              <a:t/>
            </a:r>
            <a:br>
              <a:rPr lang="fi-FI" sz="2400" dirty="0" smtClean="0">
                <a:latin typeface="Arial Black" pitchFamily="34" charset="0"/>
              </a:rPr>
            </a:br>
            <a:r>
              <a:rPr lang="fi-FI" sz="2400" dirty="0" err="1" smtClean="0">
                <a:latin typeface="Arial Black" pitchFamily="34" charset="0"/>
              </a:rPr>
              <a:t>MMMa</a:t>
            </a:r>
            <a:r>
              <a:rPr lang="fi-FI" sz="2400" dirty="0" smtClean="0">
                <a:latin typeface="Arial Black" pitchFamily="34" charset="0"/>
              </a:rPr>
              <a:t> 1010/2014 - kansallinen voimakassuolainen-merkintä</a:t>
            </a:r>
            <a:br>
              <a:rPr lang="fi-FI" sz="2400" dirty="0" smtClean="0">
                <a:latin typeface="Arial Black" pitchFamily="34" charset="0"/>
              </a:rPr>
            </a:br>
            <a:r>
              <a:rPr lang="fi-FI" sz="2400" dirty="0" smtClean="0">
                <a:solidFill>
                  <a:srgbClr val="0062A7"/>
                </a:solidFill>
                <a:latin typeface="Arial Black" pitchFamily="34" charset="0"/>
              </a:rPr>
              <a:t>voimassaolevat vaatimukset</a:t>
            </a:r>
            <a:r>
              <a:rPr lang="fi-FI" sz="2400" dirty="0">
                <a:solidFill>
                  <a:srgbClr val="0062A7"/>
                </a:solidFill>
                <a:latin typeface="Arial Black" pitchFamily="34" charset="0"/>
              </a:rPr>
              <a:t/>
            </a:r>
            <a:br>
              <a:rPr lang="fi-FI" sz="2400" dirty="0">
                <a:solidFill>
                  <a:srgbClr val="0062A7"/>
                </a:solidFill>
                <a:latin typeface="Arial Black" pitchFamily="34" charset="0"/>
              </a:rPr>
            </a:br>
            <a:endParaRPr lang="fi-FI" sz="2000" dirty="0">
              <a:solidFill>
                <a:srgbClr val="0062A7"/>
              </a:solidFill>
              <a:latin typeface="+mn-lt"/>
            </a:endParaRPr>
          </a:p>
        </p:txBody>
      </p:sp>
      <p:sp>
        <p:nvSpPr>
          <p:cNvPr id="4198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  <a:spcAft>
                <a:spcPts val="2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800" dirty="0"/>
              <a:t>elintarvikkeen </a:t>
            </a:r>
            <a:r>
              <a:rPr lang="fi-FI" altLang="fi-FI" sz="1800" u="sng" dirty="0"/>
              <a:t>pakkaukseen</a:t>
            </a:r>
            <a:r>
              <a:rPr lang="fi-FI" altLang="fi-FI" sz="1800" dirty="0"/>
              <a:t> tehtävä merkintä "</a:t>
            </a:r>
            <a:r>
              <a:rPr lang="fi-FI" altLang="fi-FI" sz="1800" dirty="0">
                <a:solidFill>
                  <a:srgbClr val="002F5B"/>
                </a:solidFill>
                <a:latin typeface="Arial Black" panose="020B0A04020102020204" pitchFamily="34" charset="0"/>
              </a:rPr>
              <a:t>voimakassuolainen</a:t>
            </a:r>
            <a:r>
              <a:rPr lang="fi-FI" altLang="fi-FI" sz="1800" dirty="0"/>
              <a:t>" tai "sisältää paljon suolaa”, jos </a:t>
            </a:r>
            <a:r>
              <a:rPr lang="fi-FI" altLang="fi-FI" sz="1800" b="1" dirty="0">
                <a:solidFill>
                  <a:srgbClr val="002F5B"/>
                </a:solidFill>
              </a:rPr>
              <a:t>suolapitoisuus</a:t>
            </a:r>
            <a:r>
              <a:rPr lang="fi-FI" altLang="fi-FI" sz="1800" dirty="0"/>
              <a:t> (= natriumin kokonaismäärä x 2.5) </a:t>
            </a:r>
            <a:r>
              <a:rPr lang="fi-FI" altLang="fi-FI" sz="1800" u="sng" dirty="0"/>
              <a:t>painoprosentteina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800" dirty="0"/>
              <a:t>juustot </a:t>
            </a:r>
            <a:r>
              <a:rPr lang="fi-FI" altLang="fi-FI" sz="1800" dirty="0" smtClean="0"/>
              <a:t>&gt; 1,4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800" dirty="0" smtClean="0"/>
              <a:t>makkarat </a:t>
            </a:r>
            <a:r>
              <a:rPr lang="fi-FI" altLang="fi-FI" sz="1800" dirty="0"/>
              <a:t>&gt; </a:t>
            </a:r>
            <a:r>
              <a:rPr lang="fi-FI" altLang="fi-FI" sz="1800" dirty="0" smtClean="0"/>
              <a:t>2,0; </a:t>
            </a:r>
            <a:r>
              <a:rPr lang="fi-FI" altLang="fi-FI" sz="1800" dirty="0"/>
              <a:t>muut leikkeleenä käytettävät lihavalmisteet &gt; 2,2 </a:t>
            </a:r>
            <a:endParaRPr lang="fi-FI" altLang="fi-FI" sz="1800" dirty="0" smtClean="0"/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800" dirty="0" smtClean="0"/>
              <a:t>kalavalmisteet </a:t>
            </a:r>
            <a:r>
              <a:rPr lang="fi-FI" altLang="fi-FI" sz="1800" dirty="0"/>
              <a:t>&gt; </a:t>
            </a:r>
            <a:r>
              <a:rPr lang="fi-FI" altLang="fi-FI" sz="1800" dirty="0" smtClean="0"/>
              <a:t>2.0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800" dirty="0" smtClean="0"/>
              <a:t>ruokaleivät </a:t>
            </a:r>
            <a:r>
              <a:rPr lang="fi-FI" altLang="fi-FI" sz="1800" dirty="0"/>
              <a:t>&gt; 1,1 ; näkkileivät ja hapankorput &gt; 1,4 ; aamiaisviljavalmisteet &gt; </a:t>
            </a:r>
            <a:r>
              <a:rPr lang="fi-FI" altLang="fi-FI" sz="1800" dirty="0" smtClean="0"/>
              <a:t>1,4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800" dirty="0" smtClean="0"/>
              <a:t>valmisruoat </a:t>
            </a:r>
            <a:r>
              <a:rPr lang="fi-FI" altLang="fi-FI" sz="1800" dirty="0"/>
              <a:t>ja nautintavalmiit ateriankomponentit &gt; </a:t>
            </a:r>
            <a:r>
              <a:rPr lang="fi-FI" altLang="fi-FI" sz="1800" dirty="0" smtClean="0"/>
              <a:t>1,2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800" dirty="0" smtClean="0"/>
              <a:t>napostelutuotteet</a:t>
            </a:r>
            <a:r>
              <a:rPr lang="fi-FI" altLang="fi-FI" sz="1800" dirty="0"/>
              <a:t>, joihin lisätty suolaa &gt; 1,4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800" dirty="0"/>
              <a:t>merkintä ravintoarvomerkinnän läheisyydessä (kirjasinkoko)</a:t>
            </a:r>
          </a:p>
          <a:p>
            <a:pPr>
              <a:spcBef>
                <a:spcPts val="200"/>
              </a:spcBef>
              <a:spcAft>
                <a:spcPts val="2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800" dirty="0"/>
              <a:t>tieto voimakassuolaisuudesta annettava </a:t>
            </a:r>
            <a:r>
              <a:rPr lang="fi-FI" altLang="fi-FI" sz="1800" u="sng" dirty="0" smtClean="0"/>
              <a:t>vähittäiskaupassa</a:t>
            </a:r>
            <a:r>
              <a:rPr lang="fi-FI" altLang="fi-FI" sz="1800" dirty="0" smtClean="0"/>
              <a:t> myös seuraavista  </a:t>
            </a:r>
            <a:r>
              <a:rPr lang="fi-FI" altLang="fi-FI" sz="1800" u="sng" dirty="0" smtClean="0"/>
              <a:t>pakkaamattomista tuotteista:</a:t>
            </a:r>
            <a:r>
              <a:rPr lang="fi-FI" altLang="fi-FI" sz="1800" dirty="0" smtClean="0"/>
              <a:t> 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800" dirty="0" smtClean="0"/>
              <a:t>juustot, makkarat, muut </a:t>
            </a:r>
            <a:r>
              <a:rPr lang="fi-FI" altLang="fi-FI" sz="1800" dirty="0"/>
              <a:t>leikkeleenä </a:t>
            </a:r>
            <a:r>
              <a:rPr lang="fi-FI" altLang="fi-FI" sz="1800" dirty="0" smtClean="0"/>
              <a:t>käytettävät lihavalmisteet, ruokaleivät</a:t>
            </a:r>
            <a:endParaRPr lang="fi-FI" altLang="fi-FI" sz="1800" dirty="0"/>
          </a:p>
          <a:p>
            <a:endParaRPr lang="fi-FI" altLang="fi-FI" dirty="0" smtClean="0"/>
          </a:p>
          <a:p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21386226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fi-FI" sz="2400" dirty="0" smtClean="0">
                <a:latin typeface="Arial Black" pitchFamily="34" charset="0"/>
              </a:rPr>
              <a:t/>
            </a:r>
            <a:br>
              <a:rPr lang="fi-FI" sz="2400" dirty="0" smtClean="0">
                <a:latin typeface="Arial Black" pitchFamily="34" charset="0"/>
              </a:rPr>
            </a:br>
            <a:r>
              <a:rPr lang="fi-FI" sz="2400" dirty="0" err="1" smtClean="0">
                <a:latin typeface="Arial Black" pitchFamily="34" charset="0"/>
              </a:rPr>
              <a:t>MMMa</a:t>
            </a:r>
            <a:r>
              <a:rPr lang="fi-FI" sz="2400" dirty="0" smtClean="0">
                <a:latin typeface="Arial Black" pitchFamily="34" charset="0"/>
              </a:rPr>
              <a:t> 1010/2014 - kansallinen voimakassuolainen-merkintä</a:t>
            </a:r>
            <a:br>
              <a:rPr lang="fi-FI" sz="2400" dirty="0" smtClean="0">
                <a:latin typeface="Arial Black" pitchFamily="34" charset="0"/>
              </a:rPr>
            </a:br>
            <a:r>
              <a:rPr lang="fi-FI" sz="2400" dirty="0" smtClean="0">
                <a:solidFill>
                  <a:srgbClr val="0062A7"/>
                </a:solidFill>
                <a:latin typeface="Arial Black" pitchFamily="34" charset="0"/>
              </a:rPr>
              <a:t>ehdotetut muutokset</a:t>
            </a:r>
            <a:r>
              <a:rPr lang="fi-FI" sz="2400" dirty="0">
                <a:solidFill>
                  <a:srgbClr val="0062A7"/>
                </a:solidFill>
                <a:latin typeface="Arial Black" pitchFamily="34" charset="0"/>
              </a:rPr>
              <a:t/>
            </a:r>
            <a:br>
              <a:rPr lang="fi-FI" sz="2400" dirty="0">
                <a:solidFill>
                  <a:srgbClr val="0062A7"/>
                </a:solidFill>
                <a:latin typeface="Arial Black" pitchFamily="34" charset="0"/>
              </a:rPr>
            </a:br>
            <a:endParaRPr lang="fi-FI" sz="2000" dirty="0">
              <a:solidFill>
                <a:srgbClr val="0062A7"/>
              </a:solidFill>
              <a:latin typeface="+mn-lt"/>
            </a:endParaRPr>
          </a:p>
        </p:txBody>
      </p:sp>
      <p:sp>
        <p:nvSpPr>
          <p:cNvPr id="41987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00"/>
              </a:spcBef>
              <a:spcAft>
                <a:spcPts val="4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800" dirty="0"/>
              <a:t>elintarvikkeen </a:t>
            </a:r>
            <a:r>
              <a:rPr lang="fi-FI" altLang="fi-FI" sz="1800" u="sng" dirty="0"/>
              <a:t>pakkaukseen</a:t>
            </a:r>
            <a:r>
              <a:rPr lang="fi-FI" altLang="fi-FI" sz="1800" dirty="0"/>
              <a:t> tehtävä merkintä "</a:t>
            </a:r>
            <a:r>
              <a:rPr lang="fi-FI" altLang="fi-FI" sz="1800" dirty="0">
                <a:solidFill>
                  <a:srgbClr val="002F5B"/>
                </a:solidFill>
                <a:latin typeface="Arial Black" panose="020B0A04020102020204" pitchFamily="34" charset="0"/>
              </a:rPr>
              <a:t>voimakassuolainen</a:t>
            </a:r>
            <a:r>
              <a:rPr lang="fi-FI" altLang="fi-FI" sz="1800" dirty="0"/>
              <a:t>" tai "sisältää paljon suolaa”, jos </a:t>
            </a:r>
            <a:r>
              <a:rPr lang="fi-FI" altLang="fi-FI" sz="1800" b="1" dirty="0">
                <a:solidFill>
                  <a:srgbClr val="002F5B"/>
                </a:solidFill>
              </a:rPr>
              <a:t>suolapitoisuus</a:t>
            </a:r>
            <a:r>
              <a:rPr lang="fi-FI" altLang="fi-FI" sz="1800" dirty="0"/>
              <a:t> (= natriumin kokonaismäärä x 2.5) </a:t>
            </a:r>
            <a:r>
              <a:rPr lang="fi-FI" altLang="fi-FI" sz="1800" u="sng" dirty="0"/>
              <a:t>painoprosentteina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800" dirty="0" smtClean="0"/>
              <a:t>juustot </a:t>
            </a:r>
            <a:r>
              <a:rPr lang="fi-FI" altLang="fi-FI" sz="1800" b="1" dirty="0" smtClean="0">
                <a:solidFill>
                  <a:srgbClr val="0062A7"/>
                </a:solidFill>
              </a:rPr>
              <a:t>ja juuston tapaan käytettävät kasvirasvavalmisteet </a:t>
            </a:r>
            <a:r>
              <a:rPr lang="fi-FI" altLang="fi-FI" sz="1800" dirty="0" smtClean="0"/>
              <a:t>&gt; 1,4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800" dirty="0" smtClean="0"/>
              <a:t>makkarat </a:t>
            </a:r>
            <a:r>
              <a:rPr lang="fi-FI" altLang="fi-FI" sz="1800" dirty="0"/>
              <a:t>&gt; </a:t>
            </a:r>
            <a:r>
              <a:rPr lang="fi-FI" altLang="fi-FI" sz="1800" dirty="0" smtClean="0"/>
              <a:t>2,0; </a:t>
            </a:r>
            <a:r>
              <a:rPr lang="fi-FI" altLang="fi-FI" sz="1800" dirty="0"/>
              <a:t>muut leikkeleenä käytettävät lihavalmisteet </a:t>
            </a:r>
            <a:r>
              <a:rPr lang="fi-FI" altLang="fi-FI" sz="1800" dirty="0" smtClean="0"/>
              <a:t> </a:t>
            </a:r>
            <a:r>
              <a:rPr lang="fi-FI" altLang="fi-FI" sz="1800" b="1" dirty="0" smtClean="0">
                <a:solidFill>
                  <a:srgbClr val="0062A7"/>
                </a:solidFill>
              </a:rPr>
              <a:t>ja lihavalmisteiden tapaan käytettävät kasviproteiinivalmisteet </a:t>
            </a:r>
            <a:r>
              <a:rPr lang="fi-FI" altLang="fi-FI" sz="1800" dirty="0" smtClean="0"/>
              <a:t>&gt; </a:t>
            </a:r>
            <a:r>
              <a:rPr lang="fi-FI" altLang="fi-FI" sz="1800" dirty="0"/>
              <a:t>2,2 </a:t>
            </a:r>
            <a:endParaRPr lang="fi-FI" altLang="fi-FI" sz="1800" dirty="0" smtClean="0"/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800" dirty="0" smtClean="0"/>
              <a:t>kalavalmisteet </a:t>
            </a:r>
            <a:r>
              <a:rPr lang="fi-FI" altLang="fi-FI" sz="1800" b="1" dirty="0" smtClean="0">
                <a:solidFill>
                  <a:srgbClr val="0062A7"/>
                </a:solidFill>
              </a:rPr>
              <a:t>ja kalavalmisteiden tapaan käytettävät kasviproteiinivalmisteet </a:t>
            </a:r>
            <a:r>
              <a:rPr lang="fi-FI" altLang="fi-FI" sz="1800" dirty="0" smtClean="0"/>
              <a:t>&gt; 2.0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800" dirty="0" smtClean="0"/>
              <a:t>ruokaleivät </a:t>
            </a:r>
            <a:r>
              <a:rPr lang="fi-FI" altLang="fi-FI" sz="1800" dirty="0"/>
              <a:t>&gt; 1,1 ; näkkileivät ja hapankorput &gt; 1,4 ; aamiaisviljavalmisteet &gt; </a:t>
            </a:r>
            <a:r>
              <a:rPr lang="fi-FI" altLang="fi-FI" sz="1800" dirty="0" smtClean="0"/>
              <a:t>1,4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800" dirty="0" smtClean="0"/>
              <a:t>valmisruoat </a:t>
            </a:r>
            <a:r>
              <a:rPr lang="fi-FI" altLang="fi-FI" sz="1800" dirty="0"/>
              <a:t>ja nautintavalmiit ateriankomponentit &gt; </a:t>
            </a:r>
            <a:r>
              <a:rPr lang="fi-FI" altLang="fi-FI" sz="1800" dirty="0" smtClean="0"/>
              <a:t>1,2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800" dirty="0" smtClean="0"/>
              <a:t>napostelutuotteet</a:t>
            </a:r>
            <a:r>
              <a:rPr lang="fi-FI" altLang="fi-FI" sz="1800" dirty="0"/>
              <a:t>, joihin lisätty suolaa &gt; 1,4</a:t>
            </a:r>
          </a:p>
          <a:p>
            <a:pPr>
              <a:spcBef>
                <a:spcPts val="200"/>
              </a:spcBef>
              <a:spcAft>
                <a:spcPts val="4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800" b="1" dirty="0" smtClean="0">
                <a:solidFill>
                  <a:srgbClr val="002F5B"/>
                </a:solidFill>
              </a:rPr>
              <a:t>tieto </a:t>
            </a:r>
            <a:r>
              <a:rPr lang="fi-FI" altLang="fi-FI" sz="1800" b="1" dirty="0">
                <a:solidFill>
                  <a:srgbClr val="002F5B"/>
                </a:solidFill>
              </a:rPr>
              <a:t>voimakassuolaisuudesta </a:t>
            </a:r>
            <a:r>
              <a:rPr lang="fi-FI" altLang="fi-FI" sz="1800" dirty="0"/>
              <a:t>annettava </a:t>
            </a:r>
            <a:r>
              <a:rPr lang="fi-FI" altLang="fi-FI" sz="1800" u="sng" dirty="0" smtClean="0"/>
              <a:t>vähittäiskaupassa</a:t>
            </a:r>
            <a:r>
              <a:rPr lang="fi-FI" altLang="fi-FI" sz="1800" dirty="0" smtClean="0"/>
              <a:t> myös seuraavista  </a:t>
            </a:r>
            <a:r>
              <a:rPr lang="fi-FI" altLang="fi-FI" sz="1800" u="sng" dirty="0" smtClean="0"/>
              <a:t>pakkaamattomista tuotteista:</a:t>
            </a:r>
            <a:r>
              <a:rPr lang="fi-FI" altLang="fi-FI" sz="1800" dirty="0" smtClean="0"/>
              <a:t> </a:t>
            </a:r>
          </a:p>
          <a:p>
            <a:pPr lvl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rgbClr val="002F5B"/>
              </a:buClr>
              <a:buSzPct val="100000"/>
              <a:buFont typeface="Wingdings" panose="05000000000000000000" pitchFamily="2" charset="2"/>
              <a:buChar char="§"/>
            </a:pPr>
            <a:r>
              <a:rPr lang="fi-FI" altLang="fi-FI" sz="1800" dirty="0" smtClean="0"/>
              <a:t>juustot, makkarat, muut </a:t>
            </a:r>
            <a:r>
              <a:rPr lang="fi-FI" altLang="fi-FI" sz="1800" dirty="0"/>
              <a:t>leikkeleenä </a:t>
            </a:r>
            <a:r>
              <a:rPr lang="fi-FI" altLang="fi-FI" sz="1800" dirty="0" smtClean="0"/>
              <a:t>käytettävät lihavalmisteet, ruokaleivät; </a:t>
            </a:r>
            <a:r>
              <a:rPr lang="fi-FI" altLang="fi-FI" sz="1800" b="1" dirty="0" smtClean="0">
                <a:solidFill>
                  <a:srgbClr val="0062A7"/>
                </a:solidFill>
              </a:rPr>
              <a:t>valmisateriat ja ateriankomponentit </a:t>
            </a:r>
            <a:r>
              <a:rPr lang="fi-FI" altLang="fi-FI" sz="1800" dirty="0" smtClean="0"/>
              <a:t>sekä </a:t>
            </a:r>
            <a:r>
              <a:rPr lang="fi-FI" altLang="fi-FI" sz="1800" b="1" dirty="0" smtClean="0">
                <a:solidFill>
                  <a:srgbClr val="0062A7"/>
                </a:solidFill>
              </a:rPr>
              <a:t>napostelutuotteet</a:t>
            </a:r>
            <a:endParaRPr lang="fi-FI" altLang="fi-FI" sz="1800" b="1" dirty="0">
              <a:solidFill>
                <a:srgbClr val="0062A7"/>
              </a:solidFill>
            </a:endParaRPr>
          </a:p>
          <a:p>
            <a:endParaRPr lang="fi-FI" altLang="fi-FI" dirty="0" smtClean="0"/>
          </a:p>
          <a:p>
            <a:endParaRPr lang="fi-FI" altLang="fi-FI" dirty="0" smtClean="0"/>
          </a:p>
        </p:txBody>
      </p:sp>
    </p:spTree>
    <p:extLst>
      <p:ext uri="{BB962C8B-B14F-4D97-AF65-F5344CB8AC3E}">
        <p14:creationId xmlns:p14="http://schemas.microsoft.com/office/powerpoint/2010/main" val="27351041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3599234" y="371122"/>
            <a:ext cx="7141591" cy="1214487"/>
          </a:xfrm>
        </p:spPr>
        <p:txBody>
          <a:bodyPr/>
          <a:lstStyle/>
          <a:p>
            <a:endParaRPr lang="fi-FI" dirty="0">
              <a:latin typeface="Montserrat ExtraBold" panose="00000900000000000000" pitchFamily="50" charset="0"/>
            </a:endParaRPr>
          </a:p>
        </p:txBody>
      </p:sp>
      <p:sp>
        <p:nvSpPr>
          <p:cNvPr id="8" name="Tekstin paikkamerkki 7"/>
          <p:cNvSpPr>
            <a:spLocks noGrp="1"/>
          </p:cNvSpPr>
          <p:nvPr>
            <p:ph type="body" sz="half" idx="16"/>
          </p:nvPr>
        </p:nvSpPr>
        <p:spPr>
          <a:xfrm>
            <a:off x="3599234" y="1828800"/>
            <a:ext cx="7854180" cy="4527549"/>
          </a:xfrm>
        </p:spPr>
        <p:txBody>
          <a:bodyPr>
            <a:normAutofit lnSpcReduction="10000"/>
          </a:bodyPr>
          <a:lstStyle/>
          <a:p>
            <a:endParaRPr lang="fi-FI" sz="2800" dirty="0" smtClean="0">
              <a:solidFill>
                <a:srgbClr val="002F5B"/>
              </a:solidFill>
              <a:latin typeface="Arial Black" panose="020B0A04020102020204" pitchFamily="34" charset="0"/>
            </a:endParaRPr>
          </a:p>
          <a:p>
            <a:pPr algn="ctr"/>
            <a:r>
              <a:rPr lang="fi-FI" altLang="fi-FI" sz="8800" i="1" dirty="0">
                <a:solidFill>
                  <a:srgbClr val="0075BE"/>
                </a:solidFill>
                <a:latin typeface="Eras Demi ITC" panose="020B0805030504020804" pitchFamily="34" charset="0"/>
              </a:rPr>
              <a:t>Kiitos!</a:t>
            </a:r>
          </a:p>
          <a:p>
            <a:pPr algn="ctr"/>
            <a:endParaRPr lang="fi-FI" altLang="fi-FI" sz="2800" dirty="0">
              <a:solidFill>
                <a:srgbClr val="0070C0"/>
              </a:solidFill>
            </a:endParaRPr>
          </a:p>
          <a:p>
            <a:pPr algn="ctr"/>
            <a:r>
              <a:rPr lang="fi-FI" altLang="fi-FI" sz="2400" b="1" dirty="0">
                <a:solidFill>
                  <a:srgbClr val="002F5B"/>
                </a:solidFill>
              </a:rPr>
              <a:t>Lisätietoja: </a:t>
            </a:r>
            <a:endParaRPr lang="fi-FI" altLang="fi-FI" sz="2400" b="1" dirty="0" smtClean="0">
              <a:solidFill>
                <a:srgbClr val="002F5B"/>
              </a:solidFill>
            </a:endParaRPr>
          </a:p>
          <a:p>
            <a:pPr algn="ctr"/>
            <a:r>
              <a:rPr lang="fi-FI" altLang="fi-FI" sz="2000" b="1" dirty="0">
                <a:solidFill>
                  <a:srgbClr val="002F5B"/>
                </a:solidFill>
                <a:hlinkClick r:id="rId2"/>
              </a:rPr>
              <a:t>s</a:t>
            </a:r>
            <a:r>
              <a:rPr lang="fi-FI" altLang="fi-FI" sz="2000" b="1" dirty="0" smtClean="0">
                <a:solidFill>
                  <a:srgbClr val="002F5B"/>
                </a:solidFill>
                <a:hlinkClick r:id="rId2"/>
              </a:rPr>
              <a:t>ebastian.hielm@gov.fi</a:t>
            </a:r>
            <a:endParaRPr lang="fi-FI" altLang="fi-FI" sz="2000" b="1" dirty="0">
              <a:solidFill>
                <a:srgbClr val="002F5B"/>
              </a:solidFill>
              <a:hlinkClick r:id="rId2"/>
            </a:endParaRPr>
          </a:p>
          <a:p>
            <a:pPr algn="ctr"/>
            <a:r>
              <a:rPr lang="fi-FI" altLang="fi-FI" sz="2000" b="1" dirty="0" smtClean="0">
                <a:solidFill>
                  <a:srgbClr val="002F5B"/>
                </a:solidFill>
                <a:hlinkClick r:id="rId2"/>
              </a:rPr>
              <a:t>anne.haikonen@gov.fi</a:t>
            </a:r>
            <a:endParaRPr lang="fi-FI" altLang="fi-FI" sz="2000" b="1" dirty="0">
              <a:solidFill>
                <a:srgbClr val="002F5B"/>
              </a:solidFill>
            </a:endParaRPr>
          </a:p>
          <a:p>
            <a:pPr algn="ctr"/>
            <a:r>
              <a:rPr lang="fi-FI" altLang="fi-FI" sz="2000" b="1" dirty="0" smtClean="0">
                <a:solidFill>
                  <a:srgbClr val="002F5B"/>
                </a:solidFill>
                <a:hlinkClick r:id="rId3"/>
              </a:rPr>
              <a:t>minna.huttunen@gov.fi</a:t>
            </a:r>
            <a:endParaRPr lang="fi-FI" altLang="fi-FI" sz="2000" b="1" dirty="0" smtClean="0">
              <a:solidFill>
                <a:srgbClr val="002F5B"/>
              </a:solidFill>
            </a:endParaRPr>
          </a:p>
          <a:p>
            <a:pPr algn="ctr"/>
            <a:endParaRPr lang="fi-FI" altLang="fi-FI" sz="2400" b="1" dirty="0">
              <a:solidFill>
                <a:srgbClr val="002F5B"/>
              </a:solidFill>
            </a:endParaRPr>
          </a:p>
          <a:p>
            <a:pPr algn="ctr"/>
            <a:endParaRPr lang="fi-FI" altLang="fi-FI" sz="2800" b="1" dirty="0">
              <a:solidFill>
                <a:srgbClr val="002F5B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A55C1FEC-A297-45F5-BE96-C826BD3A3191}" type="slidenum">
              <a:rPr lang="fi-FI" smtClean="0"/>
              <a:pPr>
                <a:defRPr/>
              </a:pPr>
              <a:t>9</a:t>
            </a:fld>
            <a:endParaRPr lang="fi-FI" dirty="0"/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72"/>
            <a:ext cx="3048000" cy="6858000"/>
          </a:xfrm>
          <a:prstGeom prst="rect">
            <a:avLst/>
          </a:prstGeom>
        </p:spPr>
      </p:pic>
      <p:sp>
        <p:nvSpPr>
          <p:cNvPr id="3" name="Kuvan paikkamerkki 2"/>
          <p:cNvSpPr>
            <a:spLocks noGrp="1"/>
          </p:cNvSpPr>
          <p:nvPr>
            <p:ph type="pic" sz="quarter" idx="15"/>
          </p:nvPr>
        </p:nvSpPr>
        <p:spPr>
          <a:xfrm>
            <a:off x="-9419" y="0"/>
            <a:ext cx="3057419" cy="6858000"/>
          </a:xfrm>
        </p:spPr>
      </p:sp>
    </p:spTree>
    <p:extLst>
      <p:ext uri="{BB962C8B-B14F-4D97-AF65-F5344CB8AC3E}">
        <p14:creationId xmlns:p14="http://schemas.microsoft.com/office/powerpoint/2010/main" val="18207235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MM_varipaletti">
      <a:dk1>
        <a:srgbClr val="000000"/>
      </a:dk1>
      <a:lt1>
        <a:srgbClr val="FFFFFF"/>
      </a:lt1>
      <a:dk2>
        <a:srgbClr val="002F5B"/>
      </a:dk2>
      <a:lt2>
        <a:srgbClr val="13A538"/>
      </a:lt2>
      <a:accent1>
        <a:srgbClr val="004982"/>
      </a:accent1>
      <a:accent2>
        <a:srgbClr val="89BD24"/>
      </a:accent2>
      <a:accent3>
        <a:srgbClr val="0061A7"/>
      </a:accent3>
      <a:accent4>
        <a:srgbClr val="13A538"/>
      </a:accent4>
      <a:accent5>
        <a:srgbClr val="D3D800"/>
      </a:accent5>
      <a:accent6>
        <a:srgbClr val="008F8B"/>
      </a:accent6>
      <a:hlink>
        <a:srgbClr val="0074BD"/>
      </a:hlink>
      <a:folHlink>
        <a:srgbClr val="0074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7211</TotalTime>
  <Words>669</Words>
  <Application>Microsoft Office PowerPoint</Application>
  <PresentationFormat>Laajakuva</PresentationFormat>
  <Paragraphs>80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Arial Regular</vt:lpstr>
      <vt:lpstr>Calibri</vt:lpstr>
      <vt:lpstr>Eras Demi ITC</vt:lpstr>
      <vt:lpstr>Montserrat ExtraBold</vt:lpstr>
      <vt:lpstr>Wingdings</vt:lpstr>
      <vt:lpstr>Office Theme</vt:lpstr>
      <vt:lpstr>Pakkaamattomista elintarvikkeista annettava tiedot</vt:lpstr>
      <vt:lpstr>Elintarviketietoasetus (EU) N:o 1169/2011</vt:lpstr>
      <vt:lpstr>MMMa 834/2014 – pakkaamattomat elintarvikkeet  voimassa olevat vaatimukset 1/2 </vt:lpstr>
      <vt:lpstr>MMMa 834/2014 – pakkaamattomat elintarvikkeet  voimassa olevat vaatimukset 2/2</vt:lpstr>
      <vt:lpstr>MMMa 834/2014 – pakkaamattomat elintarvikkeet  ehdotetut muutokset 1/2 </vt:lpstr>
      <vt:lpstr>MMMa 834/2014 – pakkaamattomat elintarvikkeet  ehdotetut muutokset 2/2</vt:lpstr>
      <vt:lpstr> MMMa 1010/2014 - kansallinen voimakassuolainen-merkintä voimassaolevat vaatimukset </vt:lpstr>
      <vt:lpstr> MMMa 1010/2014 - kansallinen voimakassuolainen-merkintä ehdotetut muutokset 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Haikonen Anne (MMM)</cp:lastModifiedBy>
  <cp:revision>375</cp:revision>
  <cp:lastPrinted>2022-10-05T13:02:40Z</cp:lastPrinted>
  <dcterms:created xsi:type="dcterms:W3CDTF">2018-09-25T15:50:35Z</dcterms:created>
  <dcterms:modified xsi:type="dcterms:W3CDTF">2023-10-10T07:08:21Z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OCS AutoSave">
    <vt:lpwstr>20191017112224446</vt:lpwstr>
  </property>
</Properties>
</file>