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tmp" ContentType="image/p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401" r:id="rId2"/>
    <p:sldId id="482" r:id="rId3"/>
    <p:sldId id="483" r:id="rId4"/>
    <p:sldId id="2147197069" r:id="rId5"/>
    <p:sldId id="590" r:id="rId6"/>
    <p:sldId id="2147197068" r:id="rId7"/>
    <p:sldId id="2147197067" r:id="rId8"/>
    <p:sldId id="40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AC3"/>
    <a:srgbClr val="FFF6EF"/>
    <a:srgbClr val="FFF7F1"/>
    <a:srgbClr val="005A1E"/>
    <a:srgbClr val="FFE6E6"/>
    <a:srgbClr val="B4FFAA"/>
    <a:srgbClr val="FFE1FF"/>
    <a:srgbClr val="FFF7F0"/>
    <a:srgbClr val="DCEFFE"/>
    <a:srgbClr val="FFE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Vaalea tyyli 2 - Korostus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6327" autoAdjust="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outlineViewPr>
    <p:cViewPr>
      <p:scale>
        <a:sx n="33" d="100"/>
        <a:sy n="33" d="100"/>
      </p:scale>
      <p:origin x="0" y="-356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42" d="100"/>
        <a:sy n="142" d="100"/>
      </p:scale>
      <p:origin x="0" y="0"/>
    </p:cViewPr>
  </p:sorterViewPr>
  <p:notesViewPr>
    <p:cSldViewPr snapToGrid="0" showGuides="1">
      <p:cViewPr varScale="1">
        <p:scale>
          <a:sx n="122" d="100"/>
          <a:sy n="122" d="100"/>
        </p:scale>
        <p:origin x="4152" y="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>
            <a:extLst>
              <a:ext uri="{FF2B5EF4-FFF2-40B4-BE49-F238E27FC236}">
                <a16:creationId xmlns:a16="http://schemas.microsoft.com/office/drawing/2014/main" id="{DE0F21FE-CB21-6ACF-FDD0-C4C26DDEEC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DA59C486-B16B-D801-A0A7-376D743DED4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8515A7-4BA9-4254-8C5F-3346F94BF318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E91F2BCB-AB16-8359-44FD-DDC7054E678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6490FFEA-FB99-741C-0786-56C760B1E34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6DA382-DE19-4918-B5ED-80032552D28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396633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33F56-0DEF-4BF7-A4A0-71B3A6088506}" type="datetimeFigureOut">
              <a:rPr lang="fi-FI" smtClean="0"/>
              <a:t>25.11.2024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0E2FEA-0160-4F50-817E-C64EE082B191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682873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uhdissa">
    <p:bg>
      <p:bgPr>
        <a:solidFill>
          <a:srgbClr val="FFE0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n paikkamerkki 8">
            <a:extLst>
              <a:ext uri="{FF2B5EF4-FFF2-40B4-BE49-F238E27FC236}">
                <a16:creationId xmlns:a16="http://schemas.microsoft.com/office/drawing/2014/main" id="{4F5851F0-8A4C-E2B6-B7E8-F18419363F8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414F822-80E9-F7F3-5E9B-3F51D8AE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1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6" name="Title 1">
            <a:extLst>
              <a:ext uri="{FF2B5EF4-FFF2-40B4-BE49-F238E27FC236}">
                <a16:creationId xmlns:a16="http://schemas.microsoft.com/office/drawing/2014/main" id="{EC5E043E-0D3C-A52B-0B43-14E6B80179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A7B5BB6-94B5-1508-6DA2-074BA5581F4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A52EB042-77D2-65F1-CF36-CBD6264658D4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233A35-B1A9-F45B-88B5-3FCB5F4370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55043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THL vihreä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solidFill>
                  <a:srgbClr val="FFF6EF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>
                <a:solidFill>
                  <a:srgbClr val="FFF6E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solidFill>
                  <a:srgbClr val="FFF6EF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>
                <a:solidFill>
                  <a:srgbClr val="FFF6EF"/>
                </a:solidFill>
              </a:defRPr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6EF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25" name="Ryhmä 9">
            <a:extLst>
              <a:ext uri="{FF2B5EF4-FFF2-40B4-BE49-F238E27FC236}">
                <a16:creationId xmlns:a16="http://schemas.microsoft.com/office/drawing/2014/main" id="{1DB43CB8-F204-3540-9B5A-59F26CB01F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26" name="Vapaamuotoinen: Muoto 10">
              <a:extLst>
                <a:ext uri="{FF2B5EF4-FFF2-40B4-BE49-F238E27FC236}">
                  <a16:creationId xmlns:a16="http://schemas.microsoft.com/office/drawing/2014/main" id="{ACB09954-4942-1663-F41A-543AF9FA5310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11">
              <a:extLst>
                <a:ext uri="{FF2B5EF4-FFF2-40B4-BE49-F238E27FC236}">
                  <a16:creationId xmlns:a16="http://schemas.microsoft.com/office/drawing/2014/main" id="{44690D21-FE7D-9F0F-98C7-8723541DD72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9BFBFB9C-ABDD-CB8B-E191-3D1FF3C33AE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8A668618-49E2-6DBE-54AF-30E80955B726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8ECFB1E5-3BB2-483F-E1E6-7ED41D07B16A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4C3973CC-3AE4-8E06-68E9-97C0C6B1D2F8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9B6C6612-339C-F62F-90DB-F392459C04A8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733157FA-F941-2BC4-1929-901D2D47121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15943814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8992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2367194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087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6900419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>
            <a:lvl1pPr algn="ctr">
              <a:defRPr sz="9200" spc="-25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1FDDA9F-DC3B-4803-9730-F564F287AC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56953" y="4894614"/>
            <a:ext cx="10477035" cy="774349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buNone/>
              <a:defRPr sz="4000" spc="-10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noProof="0" dirty="0"/>
              <a:t>Lisää alaotsikko tähän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5780868"/>
            <a:ext cx="10477035" cy="423716"/>
          </a:xfrm>
        </p:spPr>
        <p:txBody>
          <a:bodyPr anchor="b" anchorCtr="0"/>
          <a:lstStyle>
            <a:lvl1pPr marL="0" indent="0" algn="ctr">
              <a:buNone/>
              <a:defRPr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D95F8E98-A2D7-E30E-1319-368CDF1FAE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440C446F-BCAC-7D6F-98A9-A7C2ED4872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A7ADBEA-CE66-1301-501B-E3F7BAAF2E82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59A9E6E2-53EA-2E07-7385-4B02839D545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C12932F-FB13-37D4-DC9D-BBEF385C1C8C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A821A406-3190-93B4-506F-F6D30DD05EA6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5B8BA96-4CED-7926-08D7-0E05D61B06A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F7DE9934-1616-3AF5-1843-D98F7A954971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EABD3533-6A1F-7B8F-3045-7145CF403F02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0DD658E-3473-4681-B845-DA52394CB7D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107635" y="6269995"/>
            <a:ext cx="1972568" cy="284816"/>
          </a:xfrm>
        </p:spPr>
        <p:txBody>
          <a:bodyPr/>
          <a:lstStyle>
            <a:lvl1pPr algn="ctr">
              <a:defRPr/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FA0F746-8E6A-4C7F-AE36-5BDBE3883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254143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11447929" cy="337589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086885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3B6CAA-4767-42B4-A19C-0CFD9AFC822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376517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B50D57F-92B8-8C62-9F06-00B251928CA3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5233" y="2272553"/>
            <a:ext cx="5402491" cy="3375893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6712974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afi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5"/>
            <a:ext cx="5317846" cy="1988565"/>
          </a:xfrm>
        </p:spPr>
        <p:txBody>
          <a:bodyPr anchor="b"/>
          <a:lstStyle>
            <a:lvl1pPr>
              <a:defRPr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F7B559E-6045-F357-12A2-EE12102F2E7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76238" y="2774122"/>
            <a:ext cx="5318125" cy="2848465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4" name="Tekstin paikkamerkki 13">
            <a:extLst>
              <a:ext uri="{FF2B5EF4-FFF2-40B4-BE49-F238E27FC236}">
                <a16:creationId xmlns:a16="http://schemas.microsoft.com/office/drawing/2014/main" id="{4954B59D-6963-E772-85EF-175EAA3F8B5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753978"/>
            <a:ext cx="5728446" cy="753979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80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Kaavion paikkamerkki 11">
            <a:extLst>
              <a:ext uri="{FF2B5EF4-FFF2-40B4-BE49-F238E27FC236}">
                <a16:creationId xmlns:a16="http://schemas.microsoft.com/office/drawing/2014/main" id="{BB611A4E-DEEE-A0E8-D114-FCFC93862A68}"/>
              </a:ext>
            </a:extLst>
          </p:cNvPr>
          <p:cNvSpPr>
            <a:spLocks noGrp="1"/>
          </p:cNvSpPr>
          <p:nvPr>
            <p:ph type="chart" sz="quarter" idx="14"/>
          </p:nvPr>
        </p:nvSpPr>
        <p:spPr>
          <a:xfrm>
            <a:off x="6096000" y="1700463"/>
            <a:ext cx="5719482" cy="3922124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chart</a:t>
            </a:r>
            <a:endParaRPr lang="fi-FI" noProof="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33888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45030"/>
            <a:ext cx="11293593" cy="754100"/>
          </a:xfrm>
        </p:spPr>
        <p:txBody>
          <a:bodyPr>
            <a:normAutofit/>
          </a:bodyPr>
          <a:lstStyle>
            <a:lvl1pPr>
              <a:defRPr sz="5000" spc="-200"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6" name="Picture Placeholder 7">
            <a:extLst>
              <a:ext uri="{FF2B5EF4-FFF2-40B4-BE49-F238E27FC236}">
                <a16:creationId xmlns:a16="http://schemas.microsoft.com/office/drawing/2014/main" id="{3C6DFD1E-25B9-3130-78C2-F506DD351C6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76519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2003F933-4036-B73D-C25D-1264A7279CE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85491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2" name="Tekstin paikkamerkki 10">
            <a:extLst>
              <a:ext uri="{FF2B5EF4-FFF2-40B4-BE49-F238E27FC236}">
                <a16:creationId xmlns:a16="http://schemas.microsoft.com/office/drawing/2014/main" id="{71D354F0-5E0A-1D3D-B980-867CDBB4737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85491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3" name="Picture Placeholder 7">
            <a:extLst>
              <a:ext uri="{FF2B5EF4-FFF2-40B4-BE49-F238E27FC236}">
                <a16:creationId xmlns:a16="http://schemas.microsoft.com/office/drawing/2014/main" id="{94025492-7AE0-36A5-8BE4-FAC3F9840C1E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2677917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14" name="Tekstin paikkamerkki 10">
            <a:extLst>
              <a:ext uri="{FF2B5EF4-FFF2-40B4-BE49-F238E27FC236}">
                <a16:creationId xmlns:a16="http://schemas.microsoft.com/office/drawing/2014/main" id="{9759F812-6A78-B94C-7736-7B1EB6F1FE2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677917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5" name="Tekstin paikkamerkki 10">
            <a:extLst>
              <a:ext uri="{FF2B5EF4-FFF2-40B4-BE49-F238E27FC236}">
                <a16:creationId xmlns:a16="http://schemas.microsoft.com/office/drawing/2014/main" id="{F10FC5E0-9C18-ABE4-1C1D-199D3DC17D2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677917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id="{B9E0C15F-CB46-1A9E-672F-794D125ACECD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979315" y="1462157"/>
            <a:ext cx="2088000" cy="21924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17" name="Tekstin paikkamerkki 10">
            <a:extLst>
              <a:ext uri="{FF2B5EF4-FFF2-40B4-BE49-F238E27FC236}">
                <a16:creationId xmlns:a16="http://schemas.microsoft.com/office/drawing/2014/main" id="{4056000E-738D-0FB6-B542-9719E2D9789F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970343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8" name="Tekstin paikkamerkki 10">
            <a:extLst>
              <a:ext uri="{FF2B5EF4-FFF2-40B4-BE49-F238E27FC236}">
                <a16:creationId xmlns:a16="http://schemas.microsoft.com/office/drawing/2014/main" id="{6BD22EF5-9153-5222-D7A5-F62B5427CD1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979315" y="4653121"/>
            <a:ext cx="2096972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Picture Placeholder 7">
            <a:extLst>
              <a:ext uri="{FF2B5EF4-FFF2-40B4-BE49-F238E27FC236}">
                <a16:creationId xmlns:a16="http://schemas.microsoft.com/office/drawing/2014/main" id="{98DE1965-1677-8A90-2B34-004BAD2FEB6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280713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0" name="Tekstin paikkamerkki 10">
            <a:extLst>
              <a:ext uri="{FF2B5EF4-FFF2-40B4-BE49-F238E27FC236}">
                <a16:creationId xmlns:a16="http://schemas.microsoft.com/office/drawing/2014/main" id="{9A00C853-70F5-D639-E3A2-2176CA2CED4E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7271742" y="3816210"/>
            <a:ext cx="2096972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21" name="Tekstin paikkamerkki 10">
            <a:extLst>
              <a:ext uri="{FF2B5EF4-FFF2-40B4-BE49-F238E27FC236}">
                <a16:creationId xmlns:a16="http://schemas.microsoft.com/office/drawing/2014/main" id="{503FF37F-2F8A-20AF-B309-D0D2E31B2431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7289685" y="4653121"/>
            <a:ext cx="2088001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9BC5DE80-4959-34E9-2754-7FEBB4109061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9582111" y="1462157"/>
            <a:ext cx="2088000" cy="21910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5" name="Tekstin paikkamerkki 10">
            <a:extLst>
              <a:ext uri="{FF2B5EF4-FFF2-40B4-BE49-F238E27FC236}">
                <a16:creationId xmlns:a16="http://schemas.microsoft.com/office/drawing/2014/main" id="{170525FA-72D8-A877-0B0C-64BE3B2121A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582112" y="3816210"/>
            <a:ext cx="2088000" cy="688975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pc="-5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10">
            <a:extLst>
              <a:ext uri="{FF2B5EF4-FFF2-40B4-BE49-F238E27FC236}">
                <a16:creationId xmlns:a16="http://schemas.microsoft.com/office/drawing/2014/main" id="{7F1F6485-99C5-FB54-D191-3C1001269DC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582112" y="4653121"/>
            <a:ext cx="2088000" cy="963406"/>
          </a:xfrm>
        </p:spPr>
        <p:txBody>
          <a:bodyPr/>
          <a:lstStyle>
            <a:lvl1pPr marL="0" indent="0">
              <a:lnSpc>
                <a:spcPct val="95000"/>
              </a:lnSpc>
              <a:buNone/>
              <a:defRPr sz="1800">
                <a:latin typeface="+mn-lt"/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DC7B94-042D-44C2-B7B2-1128AAFA57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20116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pipo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Kuvan paikkamerkki 8">
            <a:extLst>
              <a:ext uri="{FF2B5EF4-FFF2-40B4-BE49-F238E27FC236}">
                <a16:creationId xmlns:a16="http://schemas.microsoft.com/office/drawing/2014/main" id="{81052C35-1278-CF9B-90CE-2492735AD73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424550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05B7F3-1215-4921-A314-96E4FC2B123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CDE34914-B5F2-4084-8552-6153E3BFA8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33C69628-CCBB-4581-842C-07AC1724D7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noProof="0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3C581D05-5813-4B50-86D4-96A15B78A2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058178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yhjä 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</p:spTree>
    <p:extLst>
      <p:ext uri="{BB962C8B-B14F-4D97-AF65-F5344CB8AC3E}">
        <p14:creationId xmlns:p14="http://schemas.microsoft.com/office/powerpoint/2010/main" val="15951757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ai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A614DC4-811D-E732-E1A9-766492F074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7" y="-428169"/>
            <a:ext cx="11447929" cy="301754"/>
          </a:xfrm>
        </p:spPr>
        <p:txBody>
          <a:bodyPr anchor="b" anchorCtr="0"/>
          <a:lstStyle>
            <a:lvl1pPr>
              <a:defRPr sz="1400" spc="-50" baseline="0"/>
            </a:lvl1pPr>
          </a:lstStyle>
          <a:p>
            <a:r>
              <a:rPr lang="fi-FI" noProof="0" dirty="0"/>
              <a:t>Otsikko lukulaitteita varten</a:t>
            </a: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B518D071-2B59-C96E-6104-2A3A83A23A8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397238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7">
            <a:extLst>
              <a:ext uri="{FF2B5EF4-FFF2-40B4-BE49-F238E27FC236}">
                <a16:creationId xmlns:a16="http://schemas.microsoft.com/office/drawing/2014/main" id="{AB8E4D65-CABD-C79C-680A-7F71422D487F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E29D9-0822-D49C-1B29-63768B851AF1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D40D5E-85B1-0C56-D007-56A27740976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8401098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oletti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58B4C86C-6C41-0B0F-179D-39748A67D4A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8"/>
            <a:ext cx="3043583" cy="3045791"/>
          </a:xfrm>
          <a:solidFill>
            <a:srgbClr val="FFE1FF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24821940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vihreä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3812208"/>
            <a:ext cx="3043583" cy="3045791"/>
          </a:xfrm>
          <a:solidFill>
            <a:srgbClr val="B4FFAA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5585241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sin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32F809D4-1743-A3E9-3A4F-FD688BED92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095382" y="0"/>
            <a:ext cx="3021723" cy="3045791"/>
          </a:xfrm>
          <a:solidFill>
            <a:srgbClr val="DCEFFE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866569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pun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461A3ACA-035B-13A6-1289-B9430BC286B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096000" y="3812209"/>
            <a:ext cx="3043583" cy="3045791"/>
          </a:xfrm>
          <a:solidFill>
            <a:srgbClr val="FFE6E6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6612223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uolen sivun kuva keltainen no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A6B46CC0-9B08-F6BD-6B08-FF8F34EFE78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0"/>
            <a:ext cx="609599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8564"/>
          </a:xfrm>
        </p:spPr>
        <p:txBody>
          <a:bodyPr anchor="b"/>
          <a:lstStyle>
            <a:lvl1pPr>
              <a:defRPr baseline="0"/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3" name="Tekstin paikkamerkki 11">
            <a:extLst>
              <a:ext uri="{FF2B5EF4-FFF2-40B4-BE49-F238E27FC236}">
                <a16:creationId xmlns:a16="http://schemas.microsoft.com/office/drawing/2014/main" id="{128E762A-4CE0-A725-4E9E-4E9AC3EA253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144000" y="0"/>
            <a:ext cx="3043583" cy="3045791"/>
          </a:xfrm>
          <a:solidFill>
            <a:srgbClr val="FFFAC3"/>
          </a:solidFill>
        </p:spPr>
        <p:txBody>
          <a:bodyPr lIns="180000" tIns="180000" rIns="72000"/>
          <a:lstStyle>
            <a:lvl1pPr marL="0" indent="0">
              <a:lnSpc>
                <a:spcPct val="95000"/>
              </a:lnSpc>
              <a:buNone/>
              <a:defRPr sz="2800" spc="-70" baseline="0"/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666173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89645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avanto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7250817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40418257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sininen">
    <p:bg>
      <p:bgPr>
        <a:solidFill>
          <a:srgbClr val="B8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3847934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punainen"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967668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 ilman kuva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AC0F3A71-AAB0-F29B-041A-2BC95C03EA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609600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76518" y="557866"/>
            <a:ext cx="5231502" cy="1986349"/>
          </a:xfrm>
        </p:spPr>
        <p:txBody>
          <a:bodyPr anchor="b"/>
          <a:lstStyle/>
          <a:p>
            <a:r>
              <a:rPr lang="fi-FI" noProof="0" dirty="0"/>
              <a:t>Lisää otsikko tähän</a:t>
            </a:r>
          </a:p>
        </p:txBody>
      </p:sp>
      <p:sp>
        <p:nvSpPr>
          <p:cNvPr id="11" name="Tekstin paikkamerkki 10">
            <a:extLst>
              <a:ext uri="{FF2B5EF4-FFF2-40B4-BE49-F238E27FC236}">
                <a16:creationId xmlns:a16="http://schemas.microsoft.com/office/drawing/2014/main" id="{7B9F0533-6D2D-7E7F-A366-F9F3682A7BE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76238" y="2798064"/>
            <a:ext cx="5232400" cy="2811780"/>
          </a:xfrm>
        </p:spPr>
        <p:txBody>
          <a:bodyPr/>
          <a:lstStyle/>
          <a:p>
            <a:pPr lvl="0"/>
            <a:r>
              <a:rPr lang="fi-FI" noProof="0" dirty="0"/>
              <a:t>Lisää ensimmäisen tason tekstiä tähän</a:t>
            </a:r>
          </a:p>
          <a:p>
            <a:pPr lvl="1"/>
            <a:r>
              <a:rPr lang="fi-FI" noProof="0" dirty="0"/>
              <a:t>Toisen tason teksti</a:t>
            </a:r>
          </a:p>
          <a:p>
            <a:pPr lvl="2"/>
            <a:r>
              <a:rPr lang="fi-FI" noProof="0" dirty="0"/>
              <a:t>Kolmannen tason teksti</a:t>
            </a:r>
          </a:p>
          <a:p>
            <a:pPr lvl="3"/>
            <a:r>
              <a:rPr lang="fi-FI" noProof="0" dirty="0"/>
              <a:t>Neljännen tason teksti</a:t>
            </a:r>
          </a:p>
          <a:p>
            <a:pPr lvl="4"/>
            <a:r>
              <a:rPr lang="fi-FI" noProof="0" dirty="0"/>
              <a:t>Viidennen tason teksti</a:t>
            </a:r>
          </a:p>
        </p:txBody>
      </p:sp>
      <p:sp>
        <p:nvSpPr>
          <p:cNvPr id="12" name="Tekstin paikkamerkki 11">
            <a:extLst>
              <a:ext uri="{FF2B5EF4-FFF2-40B4-BE49-F238E27FC236}">
                <a16:creationId xmlns:a16="http://schemas.microsoft.com/office/drawing/2014/main" id="{4788870C-EEEC-0256-F974-F3A60DD5736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87549" y="1594678"/>
            <a:ext cx="5436897" cy="3812207"/>
          </a:xfrm>
          <a:noFill/>
        </p:spPr>
        <p:txBody>
          <a:bodyPr lIns="0" tIns="0" rIns="0" anchor="ctr" anchorCtr="0"/>
          <a:lstStyle>
            <a:lvl1pPr marL="0" indent="0">
              <a:lnSpc>
                <a:spcPct val="90000"/>
              </a:lnSpc>
              <a:buNone/>
              <a:defRPr sz="4000" spc="-130" baseline="0">
                <a:latin typeface="+mj-lt"/>
              </a:defRPr>
            </a:lvl1pPr>
          </a:lstStyle>
          <a:p>
            <a:pPr lvl="0"/>
            <a:r>
              <a:rPr lang="fi-FI" noProof="0" dirty="0"/>
              <a:t>Lisää tekstinosto tähän</a:t>
            </a:r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E60A3E00-D191-CE2A-0BC2-EC72C60AB5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8" name="Vapaamuotoinen: Muoto 7">
              <a:extLst>
                <a:ext uri="{FF2B5EF4-FFF2-40B4-BE49-F238E27FC236}">
                  <a16:creationId xmlns:a16="http://schemas.microsoft.com/office/drawing/2014/main" id="{C367D236-C5BC-EDAD-644E-02407316A081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998FA421-1A05-8E02-D020-1EF1068B695D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C6151D38-9EC9-128B-B2CE-1668A5845AF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4D843E8A-2422-AC1E-8D69-1E8384431E60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0B90A116-A908-A7DE-5844-944AF402FC7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269DC064-0657-5593-56AA-C386F00B51B3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75EEC3F9-2DC3-521E-9D89-8DDF7C675C95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F77A7E84-7488-FFF6-C559-5475382FA10C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996DCA-8E68-4F4A-A4A6-ACE6BC7F2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4076788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THL vihreä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rgbClr val="FFF7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rgbClr val="FFF7F0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17" name="Ryhmä 9">
            <a:extLst>
              <a:ext uri="{FF2B5EF4-FFF2-40B4-BE49-F238E27FC236}">
                <a16:creationId xmlns:a16="http://schemas.microsoft.com/office/drawing/2014/main" id="{125BA786-1D5A-D020-1BF7-057635A798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0537" y="194489"/>
            <a:ext cx="1127964" cy="1072654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18" name="Vapaamuotoinen: Muoto 10">
              <a:extLst>
                <a:ext uri="{FF2B5EF4-FFF2-40B4-BE49-F238E27FC236}">
                  <a16:creationId xmlns:a16="http://schemas.microsoft.com/office/drawing/2014/main" id="{72582A53-2A94-6B32-FD4B-BED572E5DAD4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1" name="Vapaamuotoinen: Muoto 11">
              <a:extLst>
                <a:ext uri="{FF2B5EF4-FFF2-40B4-BE49-F238E27FC236}">
                  <a16:creationId xmlns:a16="http://schemas.microsoft.com/office/drawing/2014/main" id="{F79D1FC7-4294-2901-45D2-BC8556938393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8" name="Vapaamuotoinen: Muoto 12">
              <a:extLst>
                <a:ext uri="{FF2B5EF4-FFF2-40B4-BE49-F238E27FC236}">
                  <a16:creationId xmlns:a16="http://schemas.microsoft.com/office/drawing/2014/main" id="{309BD337-EC79-6EE2-44CA-E15035182405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9" name="Vapaamuotoinen: Muoto 13">
              <a:extLst>
                <a:ext uri="{FF2B5EF4-FFF2-40B4-BE49-F238E27FC236}">
                  <a16:creationId xmlns:a16="http://schemas.microsoft.com/office/drawing/2014/main" id="{E19497C6-4B0A-211A-C080-F84402995FCA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0" name="Vapaamuotoinen: Muoto 14">
              <a:extLst>
                <a:ext uri="{FF2B5EF4-FFF2-40B4-BE49-F238E27FC236}">
                  <a16:creationId xmlns:a16="http://schemas.microsoft.com/office/drawing/2014/main" id="{B8BA6CE9-B27B-7591-952D-A8981F499E9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1" name="Vapaamuotoinen: Muoto 15">
              <a:extLst>
                <a:ext uri="{FF2B5EF4-FFF2-40B4-BE49-F238E27FC236}">
                  <a16:creationId xmlns:a16="http://schemas.microsoft.com/office/drawing/2014/main" id="{200A106B-2FC8-A370-1EE8-00CA7FCCD0CB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2" name="Vapaamuotoinen: Muoto 16">
              <a:extLst>
                <a:ext uri="{FF2B5EF4-FFF2-40B4-BE49-F238E27FC236}">
                  <a16:creationId xmlns:a16="http://schemas.microsoft.com/office/drawing/2014/main" id="{5529E684-E53D-8418-79A9-2238B8771BD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33" name="Vapaamuotoinen: Muoto 17">
              <a:extLst>
                <a:ext uri="{FF2B5EF4-FFF2-40B4-BE49-F238E27FC236}">
                  <a16:creationId xmlns:a16="http://schemas.microsoft.com/office/drawing/2014/main" id="{AC294AC1-11E3-E20E-9906-D3115CE9B300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264180739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62017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91000855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42805991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9001665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nro ja kuva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7">
            <a:extLst>
              <a:ext uri="{FF2B5EF4-FFF2-40B4-BE49-F238E27FC236}">
                <a16:creationId xmlns:a16="http://schemas.microsoft.com/office/drawing/2014/main" id="{0C0C45B2-2B8F-122D-75C1-2D79B886765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433570" y="0"/>
            <a:ext cx="8758429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800"/>
            </a:lvl1pPr>
          </a:lstStyle>
          <a:p>
            <a:r>
              <a:rPr lang="en-US" noProof="0"/>
              <a:t>Click icon to add picture</a:t>
            </a:r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990006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4" name="Tekstin paikkamerkki 22">
            <a:extLst>
              <a:ext uri="{FF2B5EF4-FFF2-40B4-BE49-F238E27FC236}">
                <a16:creationId xmlns:a16="http://schemas.microsoft.com/office/drawing/2014/main" id="{F8BB2B58-D8BB-1736-51C6-A65C08E0264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88036" y="1580401"/>
            <a:ext cx="3008376" cy="1929383"/>
          </a:xfrm>
        </p:spPr>
        <p:txBody>
          <a:bodyPr anchor="b" anchorCtr="0"/>
          <a:lstStyle>
            <a:lvl1pPr marL="0" indent="0" algn="l">
              <a:lnSpc>
                <a:spcPct val="80000"/>
              </a:lnSpc>
              <a:buNone/>
              <a:defRPr sz="11500" spc="-50" baseline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XX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8164774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valo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A650E2AC-0029-9DD5-5B33-21A35810ADD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3433569" y="0"/>
            <a:ext cx="8758429" cy="6858000"/>
          </a:xfrm>
          <a:prstGeom prst="rect">
            <a:avLst/>
          </a:prstGeom>
        </p:spPr>
      </p:pic>
      <p:sp>
        <p:nvSpPr>
          <p:cNvPr id="5" name="Suorakulmio 21">
            <a:extLst>
              <a:ext uri="{FF2B5EF4-FFF2-40B4-BE49-F238E27FC236}">
                <a16:creationId xmlns:a16="http://schemas.microsoft.com/office/drawing/2014/main" id="{3510C498-F38C-7B9D-F21B-6BFA425A44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8" name="Tekstin paikkamerkki 22">
            <a:extLst>
              <a:ext uri="{FF2B5EF4-FFF2-40B4-BE49-F238E27FC236}">
                <a16:creationId xmlns:a16="http://schemas.microsoft.com/office/drawing/2014/main" id="{9841F321-700A-DC0D-37B6-F4726675171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9" name="Tekstiruutu 18">
            <a:extLst>
              <a:ext uri="{FF2B5EF4-FFF2-40B4-BE49-F238E27FC236}">
                <a16:creationId xmlns:a16="http://schemas.microsoft.com/office/drawing/2014/main" id="{C1BEDD40-AE69-848D-2013-5C2CA932513A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4" name="Date Placeholder 6">
            <a:extLst>
              <a:ext uri="{FF2B5EF4-FFF2-40B4-BE49-F238E27FC236}">
                <a16:creationId xmlns:a16="http://schemas.microsoft.com/office/drawing/2014/main" id="{E1B1335E-3BFF-D71E-95F5-1D1ED69D57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86643772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THL vihreä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215111827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oletti">
    <p:bg>
      <p:bgPr>
        <a:solidFill>
          <a:srgbClr val="FFE1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7455406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vihre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35274362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keltainen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10760925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sininen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7868720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 punainen">
    <p:bg>
      <p:bgPr>
        <a:solidFill>
          <a:srgbClr val="FE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0"/>
            <a:ext cx="343357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80DB878-8E84-426A-BEF0-AF1AAFA1F99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1627632"/>
            <a:ext cx="3089059" cy="3781044"/>
          </a:xfrm>
        </p:spPr>
        <p:txBody>
          <a:bodyPr anchor="ctr" anchorCtr="0"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grpSp>
        <p:nvGrpSpPr>
          <p:cNvPr id="5" name="Ryhmä 4">
            <a:extLst>
              <a:ext uri="{FF2B5EF4-FFF2-40B4-BE49-F238E27FC236}">
                <a16:creationId xmlns:a16="http://schemas.microsoft.com/office/drawing/2014/main" id="{3D2F5A89-E0E1-A352-25B1-1AA73A09A1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03203" y="203198"/>
            <a:ext cx="1117587" cy="1062785"/>
            <a:chOff x="203203" y="203198"/>
            <a:chExt cx="1117587" cy="1062785"/>
          </a:xfrm>
        </p:grpSpPr>
        <p:sp>
          <p:nvSpPr>
            <p:cNvPr id="6" name="Vapaamuotoinen: Muoto 5">
              <a:extLst>
                <a:ext uri="{FF2B5EF4-FFF2-40B4-BE49-F238E27FC236}">
                  <a16:creationId xmlns:a16="http://schemas.microsoft.com/office/drawing/2014/main" id="{525188C8-8609-73C0-4CA3-D47335335A3E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9" name="Vapaamuotoinen: Muoto 18">
              <a:extLst>
                <a:ext uri="{FF2B5EF4-FFF2-40B4-BE49-F238E27FC236}">
                  <a16:creationId xmlns:a16="http://schemas.microsoft.com/office/drawing/2014/main" id="{174D65B1-43CA-B503-D86E-62DE503C3A9C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0" name="Vapaamuotoinen: Muoto 19">
              <a:extLst>
                <a:ext uri="{FF2B5EF4-FFF2-40B4-BE49-F238E27FC236}">
                  <a16:creationId xmlns:a16="http://schemas.microsoft.com/office/drawing/2014/main" id="{96CF7BEF-9841-C636-4833-CF44883795A1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3" name="Vapaamuotoinen: Muoto 22">
              <a:extLst>
                <a:ext uri="{FF2B5EF4-FFF2-40B4-BE49-F238E27FC236}">
                  <a16:creationId xmlns:a16="http://schemas.microsoft.com/office/drawing/2014/main" id="{C71327A0-9565-018A-9ED5-8224A3584A97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4" name="Vapaamuotoinen: Muoto 23">
              <a:extLst>
                <a:ext uri="{FF2B5EF4-FFF2-40B4-BE49-F238E27FC236}">
                  <a16:creationId xmlns:a16="http://schemas.microsoft.com/office/drawing/2014/main" id="{9A4F7338-AA11-8845-AA60-8733E64633FD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5" name="Vapaamuotoinen: Muoto 24">
              <a:extLst>
                <a:ext uri="{FF2B5EF4-FFF2-40B4-BE49-F238E27FC236}">
                  <a16:creationId xmlns:a16="http://schemas.microsoft.com/office/drawing/2014/main" id="{010F6C3A-37A5-2ED4-EE90-7DF85320A24C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6" name="Vapaamuotoinen: Muoto 25">
              <a:extLst>
                <a:ext uri="{FF2B5EF4-FFF2-40B4-BE49-F238E27FC236}">
                  <a16:creationId xmlns:a16="http://schemas.microsoft.com/office/drawing/2014/main" id="{970D8043-07BB-8CCE-12FF-65764ACC2EE3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27" name="Vapaamuotoinen: Muoto 26">
              <a:extLst>
                <a:ext uri="{FF2B5EF4-FFF2-40B4-BE49-F238E27FC236}">
                  <a16:creationId xmlns:a16="http://schemas.microsoft.com/office/drawing/2014/main" id="{83FCC69D-E18E-DEAF-F65D-8274BB4C9739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67A09F6E-5547-1BAE-EC42-9BCE56A70D6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806058414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ätössivu">
    <p:bg>
      <p:bgPr>
        <a:solidFill>
          <a:srgbClr val="005A1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6E6260-E36C-484A-9F25-1346EC50A8D2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56953" y="1951001"/>
            <a:ext cx="10477035" cy="2082841"/>
          </a:xfrm>
        </p:spPr>
        <p:txBody>
          <a:bodyPr anchor="b">
            <a:noAutofit/>
          </a:bodyPr>
          <a:lstStyle>
            <a:lvl1pPr algn="ctr">
              <a:defRPr sz="13800" spc="-300" baseline="0">
                <a:solidFill>
                  <a:srgbClr val="FFF7F1"/>
                </a:solidFill>
                <a:latin typeface="Work Sans Light" pitchFamily="2" charset="0"/>
              </a:defRPr>
            </a:lvl1pPr>
          </a:lstStyle>
          <a:p>
            <a:r>
              <a:rPr lang="fi-FI" noProof="0" dirty="0"/>
              <a:t>Päätössivu</a:t>
            </a:r>
          </a:p>
        </p:txBody>
      </p:sp>
      <p:sp>
        <p:nvSpPr>
          <p:cNvPr id="23" name="Tekstin paikkamerkki 22">
            <a:extLst>
              <a:ext uri="{FF2B5EF4-FFF2-40B4-BE49-F238E27FC236}">
                <a16:creationId xmlns:a16="http://schemas.microsoft.com/office/drawing/2014/main" id="{463699EA-6FB5-11FA-EFF4-9EF634830ED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6953" y="4664704"/>
            <a:ext cx="10477035" cy="440072"/>
          </a:xfrm>
        </p:spPr>
        <p:txBody>
          <a:bodyPr anchor="b" anchorCtr="0"/>
          <a:lstStyle>
            <a:lvl1pPr marL="0" indent="0" algn="ctr">
              <a:buNone/>
              <a:defRPr>
                <a:solidFill>
                  <a:srgbClr val="FFF7F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A0D528A-E45F-D426-FD02-B0B54E827D8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57250" y="5401791"/>
            <a:ext cx="10477500" cy="336484"/>
          </a:xfrm>
        </p:spPr>
        <p:txBody>
          <a:bodyPr/>
          <a:lstStyle>
            <a:lvl1pPr marL="0" indent="0" algn="ctr">
              <a:buNone/>
              <a:defRPr sz="1800">
                <a:solidFill>
                  <a:srgbClr val="FFF7F1"/>
                </a:solidFill>
              </a:defRPr>
            </a:lvl1pPr>
          </a:lstStyle>
          <a:p>
            <a:pPr lvl="0"/>
            <a:r>
              <a:rPr lang="fi-FI" noProof="0" dirty="0"/>
              <a:t>Lisää tekstiä tähän</a:t>
            </a:r>
          </a:p>
        </p:txBody>
      </p:sp>
      <p:grpSp>
        <p:nvGrpSpPr>
          <p:cNvPr id="42" name="Ryhmä 9">
            <a:extLst>
              <a:ext uri="{FF2B5EF4-FFF2-40B4-BE49-F238E27FC236}">
                <a16:creationId xmlns:a16="http://schemas.microsoft.com/office/drawing/2014/main" id="{61A8B933-523D-18D5-1617-3C73FE86A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97447" y="200023"/>
            <a:ext cx="1126884" cy="1071627"/>
            <a:chOff x="203203" y="203198"/>
            <a:chExt cx="1117587" cy="1062785"/>
          </a:xfrm>
          <a:solidFill>
            <a:srgbClr val="FFF7F0"/>
          </a:solidFill>
        </p:grpSpPr>
        <p:sp>
          <p:nvSpPr>
            <p:cNvPr id="43" name="Vapaamuotoinen: Muoto 10">
              <a:extLst>
                <a:ext uri="{FF2B5EF4-FFF2-40B4-BE49-F238E27FC236}">
                  <a16:creationId xmlns:a16="http://schemas.microsoft.com/office/drawing/2014/main" id="{95EF54DF-E6CC-4973-DE1C-28BF4B8CABF5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4" name="Vapaamuotoinen: Muoto 11">
              <a:extLst>
                <a:ext uri="{FF2B5EF4-FFF2-40B4-BE49-F238E27FC236}">
                  <a16:creationId xmlns:a16="http://schemas.microsoft.com/office/drawing/2014/main" id="{3A717948-9DC4-C7C2-DF0B-0A741D4C9697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5" name="Vapaamuotoinen: Muoto 12">
              <a:extLst>
                <a:ext uri="{FF2B5EF4-FFF2-40B4-BE49-F238E27FC236}">
                  <a16:creationId xmlns:a16="http://schemas.microsoft.com/office/drawing/2014/main" id="{510CCB9C-85C9-6BC1-80CF-DCB7525EAC50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6" name="Vapaamuotoinen: Muoto 13">
              <a:extLst>
                <a:ext uri="{FF2B5EF4-FFF2-40B4-BE49-F238E27FC236}">
                  <a16:creationId xmlns:a16="http://schemas.microsoft.com/office/drawing/2014/main" id="{94EC2F65-E9E5-D1B0-514B-1CAB2546F0E9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7" name="Vapaamuotoinen: Muoto 14">
              <a:extLst>
                <a:ext uri="{FF2B5EF4-FFF2-40B4-BE49-F238E27FC236}">
                  <a16:creationId xmlns:a16="http://schemas.microsoft.com/office/drawing/2014/main" id="{8854FBAC-F823-CDF4-0BC8-3C0AB7DFD2A5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8" name="Vapaamuotoinen: Muoto 15">
              <a:extLst>
                <a:ext uri="{FF2B5EF4-FFF2-40B4-BE49-F238E27FC236}">
                  <a16:creationId xmlns:a16="http://schemas.microsoft.com/office/drawing/2014/main" id="{859508E6-E81D-6007-C89C-F3302D643BFE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49" name="Vapaamuotoinen: Muoto 16">
              <a:extLst>
                <a:ext uri="{FF2B5EF4-FFF2-40B4-BE49-F238E27FC236}">
                  <a16:creationId xmlns:a16="http://schemas.microsoft.com/office/drawing/2014/main" id="{91ADE866-BE02-3759-6D97-B4E6CC29CA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50" name="Vapaamuotoinen: Muoto 17">
              <a:extLst>
                <a:ext uri="{FF2B5EF4-FFF2-40B4-BE49-F238E27FC236}">
                  <a16:creationId xmlns:a16="http://schemas.microsoft.com/office/drawing/2014/main" id="{48ED4965-5270-89A6-9D6C-CC4669A8B5D7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grpFill/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0591029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107532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noProof="0"/>
              <a:t>27.11.2024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21417125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tsikko ja 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181A8-BD3B-1B4E-A475-43EC2E1EB33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19998" y="180000"/>
            <a:ext cx="10753200" cy="1188000"/>
          </a:xfrm>
        </p:spPr>
        <p:txBody>
          <a:bodyPr/>
          <a:lstStyle>
            <a:lvl1pPr>
              <a:defRPr/>
            </a:lvl1pPr>
          </a:lstStyle>
          <a:p>
            <a:r>
              <a:rPr lang="fi-FI" noProof="0"/>
              <a:t>Lisää otsikko napsauttamalla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86F3938F-2A79-734F-B23C-610FE38D1355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720724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56B34CFB-7144-404C-9943-76A3DA1FFAF3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17198" y="1476000"/>
            <a:ext cx="5256000" cy="4680000"/>
          </a:xfrm>
          <a:prstGeom prst="rect">
            <a:avLst/>
          </a:prstGeo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i-FI" noProof="0"/>
              <a:t>Lisää tekstiä napsauttamalla</a:t>
            </a:r>
          </a:p>
          <a:p>
            <a:pPr lvl="1"/>
            <a:r>
              <a:rPr lang="fi-FI" noProof="0"/>
              <a:t>Testitaso 2</a:t>
            </a:r>
          </a:p>
          <a:p>
            <a:pPr lvl="2"/>
            <a:r>
              <a:rPr lang="fi-FI" noProof="0"/>
              <a:t>Tekstitaso 3</a:t>
            </a:r>
          </a:p>
          <a:p>
            <a:pPr lvl="3"/>
            <a:r>
              <a:rPr lang="fi-FI" noProof="0"/>
              <a:t>Tekstitaso 4</a:t>
            </a:r>
          </a:p>
          <a:p>
            <a:pPr lvl="4"/>
            <a:r>
              <a:rPr lang="fi-FI" noProof="0"/>
              <a:t>Tekstitaso 5</a:t>
            </a:r>
          </a:p>
        </p:txBody>
      </p:sp>
      <p:sp>
        <p:nvSpPr>
          <p:cNvPr id="9" name="Date Placeholder 8">
            <a:extLst>
              <a:ext uri="{FF2B5EF4-FFF2-40B4-BE49-F238E27FC236}">
                <a16:creationId xmlns:a16="http://schemas.microsoft.com/office/drawing/2014/main" id="{29E45F09-AFAB-8B48-9837-96726DE637E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noProof="0"/>
              <a:t>27.11.2024</a:t>
            </a:r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A0384C4E-A250-FC47-8062-FF31ECD2542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fi-FI" noProof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ECD88E26-25B9-4E4B-B5A0-7110BEA768A8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‹#›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7163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silmä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3572" y="-23547"/>
            <a:ext cx="8758428" cy="6907056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fi-FI" noProof="0" dirty="0"/>
              <a:t>Lisää tekstiä tähän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991641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lehti">
    <p:bg>
      <p:bgPr>
        <a:solidFill>
          <a:srgbClr val="B4FFA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B4D1090D-3E0E-1D6C-BF6F-79D888D9CEB9}"/>
              </a:ext>
            </a:extLst>
          </p:cNvPr>
          <p:cNvPicPr/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3572" y="0"/>
            <a:ext cx="8758428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CC14B373-2F5E-D127-4F6D-B77258845C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B4FFA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D5BF6AD2-2A55-712D-15E3-5CD600E7669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F2A26BBC-33CA-82E8-66E2-053FAE1A049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F8225031-91D1-86EF-B16A-D2E576D371DD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91CE8C-75CC-8BC9-581D-B06FBA83B4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72121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jäälautat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n paikkamerkki 7">
            <a:extLst>
              <a:ext uri="{FF2B5EF4-FFF2-40B4-BE49-F238E27FC236}">
                <a16:creationId xmlns:a16="http://schemas.microsoft.com/office/drawing/2014/main" id="{31AEE49C-59D8-1DC0-6D69-F6CCCCA302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15166282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henkilöt">
    <p:bg>
      <p:bgPr>
        <a:solidFill>
          <a:srgbClr val="FFFA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FFFA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065849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nsi kuvalla kaupunkinäkymä">
    <p:bg>
      <p:bgPr>
        <a:solidFill>
          <a:srgbClr val="DCEFF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Kuvan paikkamerkki 7">
            <a:extLst>
              <a:ext uri="{FF2B5EF4-FFF2-40B4-BE49-F238E27FC236}">
                <a16:creationId xmlns:a16="http://schemas.microsoft.com/office/drawing/2014/main" id="{6251BA80-83BB-CE85-E7FC-BE02853F7B8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5858" y="0"/>
            <a:ext cx="8753856" cy="6858000"/>
          </a:xfrm>
          <a:prstGeom prst="rect">
            <a:avLst/>
          </a:prstGeom>
        </p:spPr>
      </p:pic>
      <p:sp>
        <p:nvSpPr>
          <p:cNvPr id="3" name="Suorakulmio 21">
            <a:extLst>
              <a:ext uri="{FF2B5EF4-FFF2-40B4-BE49-F238E27FC236}">
                <a16:creationId xmlns:a16="http://schemas.microsoft.com/office/drawing/2014/main" id="{08CD8FCD-475F-BA79-3521-10CE36F63B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3433570" y="3429000"/>
            <a:ext cx="3433571" cy="3429000"/>
          </a:xfrm>
          <a:prstGeom prst="rect">
            <a:avLst/>
          </a:prstGeom>
          <a:solidFill>
            <a:srgbClr val="DCEFF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sp>
        <p:nvSpPr>
          <p:cNvPr id="22" name="Suorakulmio 21">
            <a:extLst>
              <a:ext uri="{FF2B5EF4-FFF2-40B4-BE49-F238E27FC236}">
                <a16:creationId xmlns:a16="http://schemas.microsoft.com/office/drawing/2014/main" id="{73767DC7-ABA0-F4CA-4D56-4A6E892E25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-1" y="3429000"/>
            <a:ext cx="3433571" cy="3429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noProof="0" dirty="0"/>
          </a:p>
        </p:txBody>
      </p:sp>
      <p:grpSp>
        <p:nvGrpSpPr>
          <p:cNvPr id="10" name="Ryhmä 9">
            <a:extLst>
              <a:ext uri="{FF2B5EF4-FFF2-40B4-BE49-F238E27FC236}">
                <a16:creationId xmlns:a16="http://schemas.microsoft.com/office/drawing/2014/main" id="{6B17C079-3319-DC26-44A9-380683636D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63835" y="237701"/>
            <a:ext cx="3105897" cy="2953599"/>
            <a:chOff x="203203" y="203198"/>
            <a:chExt cx="1117587" cy="1062785"/>
          </a:xfrm>
        </p:grpSpPr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CABC861-8524-85F9-F756-A6ED24CB82EB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527BBF29-0D7D-E7D2-0C6B-F52CED370805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6891EF07-6FE5-932D-5471-6AB8430B2877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BA895791-B656-59A9-01FB-C88134131A15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CC5BF34A-D3C5-29AF-0507-491580995DE1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5312F966-2A5D-80FA-E0C6-78D5AC981A34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530F09BF-1A2D-B1DC-9B9F-1171E3E2DBB2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8" name="Vapaamuotoinen: Muoto 17">
              <a:extLst>
                <a:ext uri="{FF2B5EF4-FFF2-40B4-BE49-F238E27FC236}">
                  <a16:creationId xmlns:a16="http://schemas.microsoft.com/office/drawing/2014/main" id="{B1EFF7B6-19DF-63BA-8D9F-AAC3119D0AE8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  <p:sp>
        <p:nvSpPr>
          <p:cNvPr id="5" name="Title 1">
            <a:extLst>
              <a:ext uri="{FF2B5EF4-FFF2-40B4-BE49-F238E27FC236}">
                <a16:creationId xmlns:a16="http://schemas.microsoft.com/office/drawing/2014/main" id="{0937D4D6-1194-C3B0-5D17-C1DA48C12C3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4785" y="3671398"/>
            <a:ext cx="3089059" cy="2883185"/>
          </a:xfrm>
        </p:spPr>
        <p:txBody>
          <a:bodyPr/>
          <a:lstStyle>
            <a:lvl1pPr>
              <a:defRPr sz="4000" spc="-100" baseline="0">
                <a:latin typeface="Work Sans Light" pitchFamily="2" charset="0"/>
              </a:defRPr>
            </a:lvl1pPr>
          </a:lstStyle>
          <a:p>
            <a:r>
              <a:rPr lang="fi-FI" noProof="0" dirty="0"/>
              <a:t>Lisää otsikko tähän</a:t>
            </a:r>
          </a:p>
        </p:txBody>
      </p:sp>
      <p:sp>
        <p:nvSpPr>
          <p:cNvPr id="2" name="Tekstin paikkamerkki 22">
            <a:extLst>
              <a:ext uri="{FF2B5EF4-FFF2-40B4-BE49-F238E27FC236}">
                <a16:creationId xmlns:a16="http://schemas.microsoft.com/office/drawing/2014/main" id="{E261E14C-AD68-080D-C81D-A51E8AF17C2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36000" y="3693599"/>
            <a:ext cx="3006000" cy="1929600"/>
          </a:xfrm>
        </p:spPr>
        <p:txBody>
          <a:bodyPr anchor="t" anchorCtr="0"/>
          <a:lstStyle>
            <a:lvl1pPr marL="0" indent="0" algn="l">
              <a:lnSpc>
                <a:spcPct val="95000"/>
              </a:lnSpc>
              <a:buNone/>
              <a:defRPr spc="-50" baseline="0"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Tekstiruutu 18">
            <a:extLst>
              <a:ext uri="{FF2B5EF4-FFF2-40B4-BE49-F238E27FC236}">
                <a16:creationId xmlns:a16="http://schemas.microsoft.com/office/drawing/2014/main" id="{17CD63AC-2C7E-7B24-69A8-0BE3D405D685}"/>
              </a:ext>
            </a:extLst>
          </p:cNvPr>
          <p:cNvSpPr txBox="1"/>
          <p:nvPr userDrawn="1"/>
        </p:nvSpPr>
        <p:spPr>
          <a:xfrm>
            <a:off x="3636000" y="5704241"/>
            <a:ext cx="300600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fi-FI" sz="1600" spc="-20" baseline="0" noProof="0" dirty="0"/>
              <a:t>Terveyden ja </a:t>
            </a:r>
          </a:p>
          <a:p>
            <a:r>
              <a:rPr lang="fi-FI" sz="1600" spc="-20" baseline="0" noProof="0" dirty="0"/>
              <a:t>hyvinvoinnin laitos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3FE2FC8-3CB7-BD74-6299-38CB1EBD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BFF758F-2E86-4270-85EA-931D55C926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</p:spTree>
    <p:extLst>
      <p:ext uri="{BB962C8B-B14F-4D97-AF65-F5344CB8AC3E}">
        <p14:creationId xmlns:p14="http://schemas.microsoft.com/office/powerpoint/2010/main" val="3636579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2BCEDC-5BF0-4641-B029-97A0073B2C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7" y="557866"/>
            <a:ext cx="11447929" cy="1468158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fi-FI" noProof="0" dirty="0"/>
              <a:t>Muokkaa </a:t>
            </a:r>
            <a:r>
              <a:rPr lang="fi-FI" noProof="0" dirty="0" err="1"/>
              <a:t>ots</a:t>
            </a:r>
            <a:r>
              <a:rPr lang="fi-FI" noProof="0" dirty="0"/>
              <a:t>. </a:t>
            </a:r>
            <a:r>
              <a:rPr lang="fi-FI" noProof="0" dirty="0" err="1"/>
              <a:t>perustyyl</a:t>
            </a:r>
            <a:r>
              <a:rPr lang="fi-FI" noProof="0" dirty="0"/>
              <a:t>. </a:t>
            </a:r>
            <a:r>
              <a:rPr lang="fi-FI" noProof="0" dirty="0" err="1"/>
              <a:t>napsautt</a:t>
            </a:r>
            <a:r>
              <a:rPr lang="fi-FI" noProof="0" dirty="0"/>
              <a:t>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8F58EF0-5CC6-4362-996D-AE27B9C25A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517" y="2272553"/>
            <a:ext cx="11447929" cy="3375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i-FI" noProof="0" dirty="0"/>
              <a:t>Muokkaa tekstin perustyylejä napsauttamalla</a:t>
            </a:r>
          </a:p>
          <a:p>
            <a:pPr lvl="1"/>
            <a:r>
              <a:rPr lang="fi-FI" noProof="0" dirty="0"/>
              <a:t>toinen taso</a:t>
            </a:r>
          </a:p>
          <a:p>
            <a:pPr lvl="2"/>
            <a:r>
              <a:rPr lang="fi-FI" noProof="0" dirty="0"/>
              <a:t>kolmas taso</a:t>
            </a:r>
          </a:p>
          <a:p>
            <a:pPr lvl="3"/>
            <a:r>
              <a:rPr lang="fi-FI" noProof="0" dirty="0"/>
              <a:t>neljäs taso</a:t>
            </a:r>
          </a:p>
          <a:p>
            <a:pPr lvl="4"/>
            <a:r>
              <a:rPr lang="fi-FI" noProof="0" dirty="0"/>
              <a:t>viides taso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CFC8207-E1E1-4120-A9AA-730F0E3F9D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635451" y="6269995"/>
            <a:ext cx="197256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31C7E16-846E-4C51-8A54-1FE93AAD5B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899148" y="6269995"/>
            <a:ext cx="4285358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600" spc="-40" baseline="0">
                <a:solidFill>
                  <a:schemeClr val="tx1"/>
                </a:solidFill>
              </a:defRPr>
            </a:lvl1pPr>
          </a:lstStyle>
          <a:p>
            <a:endParaRPr lang="fi-FI" noProof="0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91B797-1514-4178-B4AD-AFE930D2326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84507" y="6269995"/>
            <a:ext cx="639939" cy="284816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600" spc="-40" baseline="0">
                <a:solidFill>
                  <a:schemeClr val="tx1"/>
                </a:solidFill>
              </a:defRPr>
            </a:lvl1pPr>
          </a:lstStyle>
          <a:p>
            <a:fld id="{31160B98-140E-4345-B1A3-2A7247C42973}" type="slidenum">
              <a:rPr lang="fi-FI" noProof="0" smtClean="0"/>
              <a:pPr/>
              <a:t>‹#›</a:t>
            </a:fld>
            <a:endParaRPr lang="fi-FI" noProof="0" dirty="0"/>
          </a:p>
        </p:txBody>
      </p:sp>
      <p:grpSp>
        <p:nvGrpSpPr>
          <p:cNvPr id="6" name="Ryhmä 5">
            <a:extLst>
              <a:ext uri="{FF2B5EF4-FFF2-40B4-BE49-F238E27FC236}">
                <a16:creationId xmlns:a16="http://schemas.microsoft.com/office/drawing/2014/main" id="{C428BF7F-BADF-A5D4-E999-C4E30FEB6D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240807" y="5846175"/>
            <a:ext cx="772691" cy="734802"/>
            <a:chOff x="203203" y="203198"/>
            <a:chExt cx="1117587" cy="1062785"/>
          </a:xfrm>
        </p:grpSpPr>
        <p:sp>
          <p:nvSpPr>
            <p:cNvPr id="10" name="Vapaamuotoinen: Muoto 9">
              <a:extLst>
                <a:ext uri="{FF2B5EF4-FFF2-40B4-BE49-F238E27FC236}">
                  <a16:creationId xmlns:a16="http://schemas.microsoft.com/office/drawing/2014/main" id="{5553AB73-A221-F373-F8CF-3135BCEB23C3}"/>
                </a:ext>
              </a:extLst>
            </p:cNvPr>
            <p:cNvSpPr/>
            <p:nvPr/>
          </p:nvSpPr>
          <p:spPr>
            <a:xfrm>
              <a:off x="1261204" y="203198"/>
              <a:ext cx="59586" cy="213015"/>
            </a:xfrm>
            <a:custGeom>
              <a:avLst/>
              <a:gdLst>
                <a:gd name="connsiteX0" fmla="*/ 59587 w 59586"/>
                <a:gd name="connsiteY0" fmla="*/ 188849 h 213015"/>
                <a:gd name="connsiteX1" fmla="*/ 49503 w 59586"/>
                <a:gd name="connsiteY1" fmla="*/ 192010 h 213015"/>
                <a:gd name="connsiteX2" fmla="*/ 40017 w 59586"/>
                <a:gd name="connsiteY2" fmla="*/ 192874 h 213015"/>
                <a:gd name="connsiteX3" fmla="*/ 27050 w 59586"/>
                <a:gd name="connsiteY3" fmla="*/ 188694 h 213015"/>
                <a:gd name="connsiteX4" fmla="*/ 23025 w 59586"/>
                <a:gd name="connsiteY4" fmla="*/ 173606 h 213015"/>
                <a:gd name="connsiteX5" fmla="*/ 23025 w 59586"/>
                <a:gd name="connsiteY5" fmla="*/ 0 h 213015"/>
                <a:gd name="connsiteX6" fmla="*/ 0 w 59586"/>
                <a:gd name="connsiteY6" fmla="*/ 0 h 213015"/>
                <a:gd name="connsiteX7" fmla="*/ 0 w 59586"/>
                <a:gd name="connsiteY7" fmla="*/ 174445 h 213015"/>
                <a:gd name="connsiteX8" fmla="*/ 8496 w 59586"/>
                <a:gd name="connsiteY8" fmla="*/ 203530 h 213015"/>
                <a:gd name="connsiteX9" fmla="*/ 34556 w 59586"/>
                <a:gd name="connsiteY9" fmla="*/ 213016 h 213015"/>
                <a:gd name="connsiteX10" fmla="*/ 45770 w 59586"/>
                <a:gd name="connsiteY10" fmla="*/ 212026 h 213015"/>
                <a:gd name="connsiteX11" fmla="*/ 55854 w 59586"/>
                <a:gd name="connsiteY11" fmla="*/ 208991 h 213015"/>
                <a:gd name="connsiteX12" fmla="*/ 59587 w 59586"/>
                <a:gd name="connsiteY12" fmla="*/ 188849 h 2130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9586" h="213015">
                  <a:moveTo>
                    <a:pt x="59587" y="188849"/>
                  </a:moveTo>
                  <a:cubicBezTo>
                    <a:pt x="55357" y="190386"/>
                    <a:pt x="52005" y="191437"/>
                    <a:pt x="49503" y="192010"/>
                  </a:cubicBezTo>
                  <a:cubicBezTo>
                    <a:pt x="46990" y="192582"/>
                    <a:pt x="43840" y="192874"/>
                    <a:pt x="40017" y="192874"/>
                  </a:cubicBezTo>
                  <a:cubicBezTo>
                    <a:pt x="34048" y="192874"/>
                    <a:pt x="29754" y="191477"/>
                    <a:pt x="27050" y="188694"/>
                  </a:cubicBezTo>
                  <a:cubicBezTo>
                    <a:pt x="24372" y="185915"/>
                    <a:pt x="23025" y="180871"/>
                    <a:pt x="23025" y="173606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174445"/>
                  </a:lnTo>
                  <a:cubicBezTo>
                    <a:pt x="0" y="187513"/>
                    <a:pt x="2830" y="197194"/>
                    <a:pt x="8496" y="203530"/>
                  </a:cubicBezTo>
                  <a:cubicBezTo>
                    <a:pt x="14159" y="209866"/>
                    <a:pt x="22860" y="213016"/>
                    <a:pt x="34556" y="213016"/>
                  </a:cubicBezTo>
                  <a:cubicBezTo>
                    <a:pt x="38379" y="213016"/>
                    <a:pt x="42123" y="212674"/>
                    <a:pt x="45770" y="212026"/>
                  </a:cubicBezTo>
                  <a:cubicBezTo>
                    <a:pt x="49428" y="211352"/>
                    <a:pt x="52779" y="210337"/>
                    <a:pt x="55854" y="208991"/>
                  </a:cubicBezTo>
                  <a:lnTo>
                    <a:pt x="59587" y="188849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1" name="Vapaamuotoinen: Muoto 10">
              <a:extLst>
                <a:ext uri="{FF2B5EF4-FFF2-40B4-BE49-F238E27FC236}">
                  <a16:creationId xmlns:a16="http://schemas.microsoft.com/office/drawing/2014/main" id="{B75798F8-2252-4E77-B921-3F5AACE9A080}"/>
                </a:ext>
              </a:extLst>
            </p:cNvPr>
            <p:cNvSpPr/>
            <p:nvPr/>
          </p:nvSpPr>
          <p:spPr>
            <a:xfrm>
              <a:off x="1102784" y="203198"/>
              <a:ext cx="126059" cy="210132"/>
            </a:xfrm>
            <a:custGeom>
              <a:avLst/>
              <a:gdLst>
                <a:gd name="connsiteX0" fmla="*/ 103049 w 126059"/>
                <a:gd name="connsiteY0" fmla="*/ 210132 h 210132"/>
                <a:gd name="connsiteX1" fmla="*/ 126060 w 126059"/>
                <a:gd name="connsiteY1" fmla="*/ 210132 h 210132"/>
                <a:gd name="connsiteX2" fmla="*/ 126060 w 126059"/>
                <a:gd name="connsiteY2" fmla="*/ 118019 h 210132"/>
                <a:gd name="connsiteX3" fmla="*/ 118439 w 126059"/>
                <a:gd name="connsiteY3" fmla="*/ 87224 h 210132"/>
                <a:gd name="connsiteX4" fmla="*/ 98146 w 126059"/>
                <a:gd name="connsiteY4" fmla="*/ 69239 h 210132"/>
                <a:gd name="connsiteX5" fmla="*/ 69940 w 126059"/>
                <a:gd name="connsiteY5" fmla="*/ 63335 h 210132"/>
                <a:gd name="connsiteX6" fmla="*/ 42890 w 126059"/>
                <a:gd name="connsiteY6" fmla="*/ 69098 h 210132"/>
                <a:gd name="connsiteX7" fmla="*/ 23025 w 126059"/>
                <a:gd name="connsiteY7" fmla="*/ 87793 h 210132"/>
                <a:gd name="connsiteX8" fmla="*/ 23025 w 126059"/>
                <a:gd name="connsiteY8" fmla="*/ 0 h 210132"/>
                <a:gd name="connsiteX9" fmla="*/ 0 w 126059"/>
                <a:gd name="connsiteY9" fmla="*/ 0 h 210132"/>
                <a:gd name="connsiteX10" fmla="*/ 0 w 126059"/>
                <a:gd name="connsiteY10" fmla="*/ 210132 h 210132"/>
                <a:gd name="connsiteX11" fmla="*/ 23025 w 126059"/>
                <a:gd name="connsiteY11" fmla="*/ 210132 h 210132"/>
                <a:gd name="connsiteX12" fmla="*/ 23025 w 126059"/>
                <a:gd name="connsiteY12" fmla="*/ 133870 h 210132"/>
                <a:gd name="connsiteX13" fmla="*/ 29783 w 126059"/>
                <a:gd name="connsiteY13" fmla="*/ 104353 h 210132"/>
                <a:gd name="connsiteX14" fmla="*/ 46915 w 126059"/>
                <a:gd name="connsiteY14" fmla="*/ 88391 h 210132"/>
                <a:gd name="connsiteX15" fmla="*/ 67654 w 126059"/>
                <a:gd name="connsiteY15" fmla="*/ 83502 h 210132"/>
                <a:gd name="connsiteX16" fmla="*/ 92836 w 126059"/>
                <a:gd name="connsiteY16" fmla="*/ 92862 h 210132"/>
                <a:gd name="connsiteX17" fmla="*/ 103049 w 126059"/>
                <a:gd name="connsiteY17" fmla="*/ 126112 h 210132"/>
                <a:gd name="connsiteX18" fmla="*/ 103049 w 126059"/>
                <a:gd name="connsiteY18" fmla="*/ 210132 h 210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26059" h="210132">
                  <a:moveTo>
                    <a:pt x="103049" y="210132"/>
                  </a:moveTo>
                  <a:lnTo>
                    <a:pt x="126060" y="210132"/>
                  </a:lnTo>
                  <a:lnTo>
                    <a:pt x="126060" y="118019"/>
                  </a:lnTo>
                  <a:cubicBezTo>
                    <a:pt x="126060" y="105548"/>
                    <a:pt x="123533" y="95274"/>
                    <a:pt x="118439" y="87224"/>
                  </a:cubicBezTo>
                  <a:cubicBezTo>
                    <a:pt x="113348" y="79171"/>
                    <a:pt x="106591" y="73163"/>
                    <a:pt x="98146" y="69239"/>
                  </a:cubicBezTo>
                  <a:cubicBezTo>
                    <a:pt x="89700" y="65315"/>
                    <a:pt x="80290" y="63335"/>
                    <a:pt x="69940" y="63335"/>
                  </a:cubicBezTo>
                  <a:cubicBezTo>
                    <a:pt x="60148" y="63335"/>
                    <a:pt x="51130" y="65239"/>
                    <a:pt x="42890" y="69098"/>
                  </a:cubicBezTo>
                  <a:cubicBezTo>
                    <a:pt x="34646" y="72947"/>
                    <a:pt x="28018" y="79171"/>
                    <a:pt x="23025" y="87793"/>
                  </a:cubicBezTo>
                  <a:lnTo>
                    <a:pt x="23025" y="0"/>
                  </a:lnTo>
                  <a:lnTo>
                    <a:pt x="0" y="0"/>
                  </a:lnTo>
                  <a:lnTo>
                    <a:pt x="0" y="210132"/>
                  </a:lnTo>
                  <a:lnTo>
                    <a:pt x="23025" y="210132"/>
                  </a:lnTo>
                  <a:lnTo>
                    <a:pt x="23025" y="133870"/>
                  </a:lnTo>
                  <a:cubicBezTo>
                    <a:pt x="23025" y="121601"/>
                    <a:pt x="25286" y="111758"/>
                    <a:pt x="29783" y="104353"/>
                  </a:cubicBezTo>
                  <a:cubicBezTo>
                    <a:pt x="34304" y="96988"/>
                    <a:pt x="40006" y="91642"/>
                    <a:pt x="46915" y="88391"/>
                  </a:cubicBezTo>
                  <a:cubicBezTo>
                    <a:pt x="53823" y="85140"/>
                    <a:pt x="60721" y="83502"/>
                    <a:pt x="67654" y="83502"/>
                  </a:cubicBezTo>
                  <a:cubicBezTo>
                    <a:pt x="77637" y="83502"/>
                    <a:pt x="86028" y="86627"/>
                    <a:pt x="92836" y="92862"/>
                  </a:cubicBezTo>
                  <a:cubicBezTo>
                    <a:pt x="99643" y="99097"/>
                    <a:pt x="103049" y="110171"/>
                    <a:pt x="103049" y="126112"/>
                  </a:cubicBezTo>
                  <a:lnTo>
                    <a:pt x="103049" y="210132"/>
                  </a:ln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2" name="Vapaamuotoinen: Muoto 11">
              <a:extLst>
                <a:ext uri="{FF2B5EF4-FFF2-40B4-BE49-F238E27FC236}">
                  <a16:creationId xmlns:a16="http://schemas.microsoft.com/office/drawing/2014/main" id="{9833B0C8-D237-F9BD-3AF0-CA9C93F83774}"/>
                </a:ext>
              </a:extLst>
            </p:cNvPr>
            <p:cNvSpPr/>
            <p:nvPr/>
          </p:nvSpPr>
          <p:spPr>
            <a:xfrm>
              <a:off x="973095" y="228535"/>
              <a:ext cx="106792" cy="187653"/>
            </a:xfrm>
            <a:custGeom>
              <a:avLst/>
              <a:gdLst>
                <a:gd name="connsiteX0" fmla="*/ 51800 w 106792"/>
                <a:gd name="connsiteY0" fmla="*/ 145084 h 187653"/>
                <a:gd name="connsiteX1" fmla="*/ 51800 w 106792"/>
                <a:gd name="connsiteY1" fmla="*/ 60743 h 187653"/>
                <a:gd name="connsiteX2" fmla="*/ 104201 w 106792"/>
                <a:gd name="connsiteY2" fmla="*/ 60743 h 187653"/>
                <a:gd name="connsiteX3" fmla="*/ 104201 w 106792"/>
                <a:gd name="connsiteY3" fmla="*/ 40882 h 187653"/>
                <a:gd name="connsiteX4" fmla="*/ 51800 w 106792"/>
                <a:gd name="connsiteY4" fmla="*/ 40882 h 187653"/>
                <a:gd name="connsiteX5" fmla="*/ 51800 w 106792"/>
                <a:gd name="connsiteY5" fmla="*/ 0 h 187653"/>
                <a:gd name="connsiteX6" fmla="*/ 28778 w 106792"/>
                <a:gd name="connsiteY6" fmla="*/ 6336 h 187653"/>
                <a:gd name="connsiteX7" fmla="*/ 28778 w 106792"/>
                <a:gd name="connsiteY7" fmla="*/ 40882 h 187653"/>
                <a:gd name="connsiteX8" fmla="*/ 0 w 106792"/>
                <a:gd name="connsiteY8" fmla="*/ 40882 h 187653"/>
                <a:gd name="connsiteX9" fmla="*/ 0 w 106792"/>
                <a:gd name="connsiteY9" fmla="*/ 60743 h 187653"/>
                <a:gd name="connsiteX10" fmla="*/ 28778 w 106792"/>
                <a:gd name="connsiteY10" fmla="*/ 60743 h 187653"/>
                <a:gd name="connsiteX11" fmla="*/ 28778 w 106792"/>
                <a:gd name="connsiteY11" fmla="*/ 149108 h 187653"/>
                <a:gd name="connsiteX12" fmla="*/ 34693 w 106792"/>
                <a:gd name="connsiteY12" fmla="*/ 171410 h 187653"/>
                <a:gd name="connsiteX13" fmla="*/ 49795 w 106792"/>
                <a:gd name="connsiteY13" fmla="*/ 183780 h 187653"/>
                <a:gd name="connsiteX14" fmla="*/ 70228 w 106792"/>
                <a:gd name="connsiteY14" fmla="*/ 187654 h 187653"/>
                <a:gd name="connsiteX15" fmla="*/ 91094 w 106792"/>
                <a:gd name="connsiteY15" fmla="*/ 184201 h 187653"/>
                <a:gd name="connsiteX16" fmla="*/ 106793 w 106792"/>
                <a:gd name="connsiteY16" fmla="*/ 174686 h 187653"/>
                <a:gd name="connsiteX17" fmla="*/ 98715 w 106792"/>
                <a:gd name="connsiteY17" fmla="*/ 155423 h 187653"/>
                <a:gd name="connsiteX18" fmla="*/ 87792 w 106792"/>
                <a:gd name="connsiteY18" fmla="*/ 163195 h 187653"/>
                <a:gd name="connsiteX19" fmla="*/ 73392 w 106792"/>
                <a:gd name="connsiteY19" fmla="*/ 166075 h 187653"/>
                <a:gd name="connsiteX20" fmla="*/ 57833 w 106792"/>
                <a:gd name="connsiteY20" fmla="*/ 160884 h 187653"/>
                <a:gd name="connsiteX21" fmla="*/ 51800 w 106792"/>
                <a:gd name="connsiteY21" fmla="*/ 145084 h 187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06792" h="187653">
                  <a:moveTo>
                    <a:pt x="51800" y="145084"/>
                  </a:moveTo>
                  <a:lnTo>
                    <a:pt x="51800" y="60743"/>
                  </a:lnTo>
                  <a:lnTo>
                    <a:pt x="104201" y="60743"/>
                  </a:lnTo>
                  <a:lnTo>
                    <a:pt x="104201" y="40882"/>
                  </a:lnTo>
                  <a:lnTo>
                    <a:pt x="51800" y="40882"/>
                  </a:lnTo>
                  <a:lnTo>
                    <a:pt x="51800" y="0"/>
                  </a:lnTo>
                  <a:lnTo>
                    <a:pt x="28778" y="6336"/>
                  </a:lnTo>
                  <a:lnTo>
                    <a:pt x="28778" y="40882"/>
                  </a:lnTo>
                  <a:lnTo>
                    <a:pt x="0" y="40882"/>
                  </a:lnTo>
                  <a:lnTo>
                    <a:pt x="0" y="60743"/>
                  </a:lnTo>
                  <a:lnTo>
                    <a:pt x="28778" y="60743"/>
                  </a:lnTo>
                  <a:lnTo>
                    <a:pt x="28778" y="149108"/>
                  </a:lnTo>
                  <a:cubicBezTo>
                    <a:pt x="28980" y="158328"/>
                    <a:pt x="30949" y="165748"/>
                    <a:pt x="34693" y="171410"/>
                  </a:cubicBezTo>
                  <a:cubicBezTo>
                    <a:pt x="38440" y="177073"/>
                    <a:pt x="43484" y="181202"/>
                    <a:pt x="49795" y="183780"/>
                  </a:cubicBezTo>
                  <a:cubicBezTo>
                    <a:pt x="56131" y="186358"/>
                    <a:pt x="62927" y="187654"/>
                    <a:pt x="70228" y="187654"/>
                  </a:cubicBezTo>
                  <a:cubicBezTo>
                    <a:pt x="78101" y="187654"/>
                    <a:pt x="85064" y="186512"/>
                    <a:pt x="91094" y="184201"/>
                  </a:cubicBezTo>
                  <a:cubicBezTo>
                    <a:pt x="97127" y="181886"/>
                    <a:pt x="102372" y="178740"/>
                    <a:pt x="106793" y="174686"/>
                  </a:cubicBezTo>
                  <a:lnTo>
                    <a:pt x="98715" y="155423"/>
                  </a:lnTo>
                  <a:cubicBezTo>
                    <a:pt x="95464" y="158674"/>
                    <a:pt x="91817" y="161276"/>
                    <a:pt x="87792" y="163195"/>
                  </a:cubicBezTo>
                  <a:cubicBezTo>
                    <a:pt x="83768" y="165100"/>
                    <a:pt x="78954" y="166075"/>
                    <a:pt x="73392" y="166075"/>
                  </a:cubicBezTo>
                  <a:cubicBezTo>
                    <a:pt x="67053" y="166075"/>
                    <a:pt x="61858" y="164336"/>
                    <a:pt x="57833" y="160884"/>
                  </a:cubicBezTo>
                  <a:cubicBezTo>
                    <a:pt x="53819" y="157453"/>
                    <a:pt x="51800" y="152183"/>
                    <a:pt x="51800" y="145084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3" name="Vapaamuotoinen: Muoto 12">
              <a:extLst>
                <a:ext uri="{FF2B5EF4-FFF2-40B4-BE49-F238E27FC236}">
                  <a16:creationId xmlns:a16="http://schemas.microsoft.com/office/drawing/2014/main" id="{A4027529-A49F-9484-D50F-0263D34ECC1B}"/>
                </a:ext>
              </a:extLst>
            </p:cNvPr>
            <p:cNvSpPr/>
            <p:nvPr/>
          </p:nvSpPr>
          <p:spPr>
            <a:xfrm>
              <a:off x="819668" y="561160"/>
              <a:ext cx="501122" cy="258685"/>
            </a:xfrm>
            <a:custGeom>
              <a:avLst/>
              <a:gdLst>
                <a:gd name="connsiteX0" fmla="*/ 323324 w 501122"/>
                <a:gd name="connsiteY0" fmla="*/ 0 h 258685"/>
                <a:gd name="connsiteX1" fmla="*/ 0 w 501122"/>
                <a:gd name="connsiteY1" fmla="*/ 210719 h 258685"/>
                <a:gd name="connsiteX2" fmla="*/ 177784 w 501122"/>
                <a:gd name="connsiteY2" fmla="*/ 258685 h 258685"/>
                <a:gd name="connsiteX3" fmla="*/ 501122 w 501122"/>
                <a:gd name="connsiteY3" fmla="*/ 47956 h 258685"/>
                <a:gd name="connsiteX4" fmla="*/ 323324 w 501122"/>
                <a:gd name="connsiteY4" fmla="*/ 0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323324" y="0"/>
                  </a:moveTo>
                  <a:cubicBezTo>
                    <a:pt x="178925" y="0"/>
                    <a:pt x="54799" y="86627"/>
                    <a:pt x="0" y="210719"/>
                  </a:cubicBezTo>
                  <a:cubicBezTo>
                    <a:pt x="52221" y="241196"/>
                    <a:pt x="112963" y="258685"/>
                    <a:pt x="177784" y="258685"/>
                  </a:cubicBezTo>
                  <a:cubicBezTo>
                    <a:pt x="322183" y="258685"/>
                    <a:pt x="446309" y="172058"/>
                    <a:pt x="501122" y="47956"/>
                  </a:cubicBezTo>
                  <a:cubicBezTo>
                    <a:pt x="448887" y="17474"/>
                    <a:pt x="388145" y="0"/>
                    <a:pt x="323324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4" name="Vapaamuotoinen: Muoto 13">
              <a:extLst>
                <a:ext uri="{FF2B5EF4-FFF2-40B4-BE49-F238E27FC236}">
                  <a16:creationId xmlns:a16="http://schemas.microsoft.com/office/drawing/2014/main" id="{81B622A0-0FFF-91B6-C423-C6B8387A08D0}"/>
                </a:ext>
              </a:extLst>
            </p:cNvPr>
            <p:cNvSpPr/>
            <p:nvPr/>
          </p:nvSpPr>
          <p:spPr>
            <a:xfrm>
              <a:off x="644181" y="203198"/>
              <a:ext cx="235632" cy="526719"/>
            </a:xfrm>
            <a:custGeom>
              <a:avLst/>
              <a:gdLst>
                <a:gd name="connsiteX0" fmla="*/ 235632 w 235632"/>
                <a:gd name="connsiteY0" fmla="*/ 263358 h 526719"/>
                <a:gd name="connsiteX1" fmla="*/ 117816 w 235632"/>
                <a:gd name="connsiteY1" fmla="*/ 0 h 526719"/>
                <a:gd name="connsiteX2" fmla="*/ 0 w 235632"/>
                <a:gd name="connsiteY2" fmla="*/ 263358 h 526719"/>
                <a:gd name="connsiteX3" fmla="*/ 117816 w 235632"/>
                <a:gd name="connsiteY3" fmla="*/ 526720 h 526719"/>
                <a:gd name="connsiteX4" fmla="*/ 235632 w 235632"/>
                <a:gd name="connsiteY4" fmla="*/ 263358 h 5267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5632" h="526719">
                  <a:moveTo>
                    <a:pt x="235632" y="263358"/>
                  </a:moveTo>
                  <a:cubicBezTo>
                    <a:pt x="235632" y="158699"/>
                    <a:pt x="190103" y="64692"/>
                    <a:pt x="117816" y="0"/>
                  </a:cubicBezTo>
                  <a:cubicBezTo>
                    <a:pt x="45514" y="64692"/>
                    <a:pt x="0" y="158699"/>
                    <a:pt x="0" y="263358"/>
                  </a:cubicBezTo>
                  <a:cubicBezTo>
                    <a:pt x="0" y="368021"/>
                    <a:pt x="45514" y="462013"/>
                    <a:pt x="117816" y="526720"/>
                  </a:cubicBezTo>
                  <a:cubicBezTo>
                    <a:pt x="190103" y="462013"/>
                    <a:pt x="235632" y="368021"/>
                    <a:pt x="235632" y="263358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5" name="Vapaamuotoinen: Muoto 14">
              <a:extLst>
                <a:ext uri="{FF2B5EF4-FFF2-40B4-BE49-F238E27FC236}">
                  <a16:creationId xmlns:a16="http://schemas.microsoft.com/office/drawing/2014/main" id="{BD928471-934D-5723-55D3-CDF1016C3EAF}"/>
                </a:ext>
              </a:extLst>
            </p:cNvPr>
            <p:cNvSpPr/>
            <p:nvPr/>
          </p:nvSpPr>
          <p:spPr>
            <a:xfrm>
              <a:off x="203203" y="561160"/>
              <a:ext cx="501122" cy="258685"/>
            </a:xfrm>
            <a:custGeom>
              <a:avLst/>
              <a:gdLst>
                <a:gd name="connsiteX0" fmla="*/ 501122 w 501122"/>
                <a:gd name="connsiteY0" fmla="*/ 210719 h 258685"/>
                <a:gd name="connsiteX1" fmla="*/ 177799 w 501122"/>
                <a:gd name="connsiteY1" fmla="*/ 0 h 258685"/>
                <a:gd name="connsiteX2" fmla="*/ 0 w 501122"/>
                <a:gd name="connsiteY2" fmla="*/ 47956 h 258685"/>
                <a:gd name="connsiteX3" fmla="*/ 323324 w 501122"/>
                <a:gd name="connsiteY3" fmla="*/ 258685 h 258685"/>
                <a:gd name="connsiteX4" fmla="*/ 501122 w 501122"/>
                <a:gd name="connsiteY4" fmla="*/ 210719 h 2586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01122" h="258685">
                  <a:moveTo>
                    <a:pt x="501122" y="210719"/>
                  </a:moveTo>
                  <a:cubicBezTo>
                    <a:pt x="446334" y="86627"/>
                    <a:pt x="322182" y="0"/>
                    <a:pt x="177799" y="0"/>
                  </a:cubicBezTo>
                  <a:cubicBezTo>
                    <a:pt x="112978" y="0"/>
                    <a:pt x="52221" y="17474"/>
                    <a:pt x="0" y="47956"/>
                  </a:cubicBezTo>
                  <a:cubicBezTo>
                    <a:pt x="54813" y="172058"/>
                    <a:pt x="178940" y="258685"/>
                    <a:pt x="323324" y="258685"/>
                  </a:cubicBezTo>
                  <a:cubicBezTo>
                    <a:pt x="388145" y="258685"/>
                    <a:pt x="448887" y="241222"/>
                    <a:pt x="501122" y="210719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6" name="Vapaamuotoinen: Muoto 15">
              <a:extLst>
                <a:ext uri="{FF2B5EF4-FFF2-40B4-BE49-F238E27FC236}">
                  <a16:creationId xmlns:a16="http://schemas.microsoft.com/office/drawing/2014/main" id="{0D587FF2-12EA-C85C-55D4-ED72EED547B7}"/>
                </a:ext>
              </a:extLst>
            </p:cNvPr>
            <p:cNvSpPr/>
            <p:nvPr/>
          </p:nvSpPr>
          <p:spPr>
            <a:xfrm>
              <a:off x="408711" y="839732"/>
              <a:ext cx="325588" cy="426225"/>
            </a:xfrm>
            <a:custGeom>
              <a:avLst/>
              <a:gdLst>
                <a:gd name="connsiteX0" fmla="*/ 0 w 325588"/>
                <a:gd name="connsiteY0" fmla="*/ 351526 h 426225"/>
                <a:gd name="connsiteX1" fmla="*/ 7952 w 325588"/>
                <a:gd name="connsiteY1" fmla="*/ 426226 h 426225"/>
                <a:gd name="connsiteX2" fmla="*/ 325588 w 325588"/>
                <a:gd name="connsiteY2" fmla="*/ 74704 h 426225"/>
                <a:gd name="connsiteX3" fmla="*/ 317650 w 325588"/>
                <a:gd name="connsiteY3" fmla="*/ 0 h 426225"/>
                <a:gd name="connsiteX4" fmla="*/ 0 w 325588"/>
                <a:gd name="connsiteY4" fmla="*/ 351526 h 426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588" h="426225">
                  <a:moveTo>
                    <a:pt x="0" y="351526"/>
                  </a:moveTo>
                  <a:cubicBezTo>
                    <a:pt x="0" y="377154"/>
                    <a:pt x="2758" y="402134"/>
                    <a:pt x="7952" y="426226"/>
                  </a:cubicBezTo>
                  <a:cubicBezTo>
                    <a:pt x="186320" y="408344"/>
                    <a:pt x="325588" y="257800"/>
                    <a:pt x="325588" y="74704"/>
                  </a:cubicBezTo>
                  <a:cubicBezTo>
                    <a:pt x="325588" y="49075"/>
                    <a:pt x="322830" y="24095"/>
                    <a:pt x="317650" y="0"/>
                  </a:cubicBezTo>
                  <a:cubicBezTo>
                    <a:pt x="139254" y="17885"/>
                    <a:pt x="0" y="168440"/>
                    <a:pt x="0" y="351526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  <p:sp>
          <p:nvSpPr>
            <p:cNvPr id="17" name="Vapaamuotoinen: Muoto 16">
              <a:extLst>
                <a:ext uri="{FF2B5EF4-FFF2-40B4-BE49-F238E27FC236}">
                  <a16:creationId xmlns:a16="http://schemas.microsoft.com/office/drawing/2014/main" id="{1B734ACC-FF66-EB5F-7DF0-C5D6D9F4A584}"/>
                </a:ext>
              </a:extLst>
            </p:cNvPr>
            <p:cNvSpPr/>
            <p:nvPr/>
          </p:nvSpPr>
          <p:spPr>
            <a:xfrm>
              <a:off x="789681" y="839761"/>
              <a:ext cx="325602" cy="426222"/>
            </a:xfrm>
            <a:custGeom>
              <a:avLst/>
              <a:gdLst>
                <a:gd name="connsiteX0" fmla="*/ 7952 w 325602"/>
                <a:gd name="connsiteY0" fmla="*/ 0 h 426222"/>
                <a:gd name="connsiteX1" fmla="*/ 0 w 325602"/>
                <a:gd name="connsiteY1" fmla="*/ 74700 h 426222"/>
                <a:gd name="connsiteX2" fmla="*/ 317650 w 325602"/>
                <a:gd name="connsiteY2" fmla="*/ 426222 h 426222"/>
                <a:gd name="connsiteX3" fmla="*/ 325602 w 325602"/>
                <a:gd name="connsiteY3" fmla="*/ 351522 h 426222"/>
                <a:gd name="connsiteX4" fmla="*/ 7952 w 325602"/>
                <a:gd name="connsiteY4" fmla="*/ 0 h 4262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5602" h="426222">
                  <a:moveTo>
                    <a:pt x="7952" y="0"/>
                  </a:moveTo>
                  <a:cubicBezTo>
                    <a:pt x="2758" y="24091"/>
                    <a:pt x="0" y="49072"/>
                    <a:pt x="0" y="74700"/>
                  </a:cubicBezTo>
                  <a:cubicBezTo>
                    <a:pt x="0" y="257796"/>
                    <a:pt x="139283" y="408341"/>
                    <a:pt x="317650" y="426222"/>
                  </a:cubicBezTo>
                  <a:cubicBezTo>
                    <a:pt x="322834" y="402131"/>
                    <a:pt x="325602" y="377150"/>
                    <a:pt x="325602" y="351522"/>
                  </a:cubicBezTo>
                  <a:cubicBezTo>
                    <a:pt x="325602" y="168412"/>
                    <a:pt x="186349" y="17856"/>
                    <a:pt x="7952" y="0"/>
                  </a:cubicBezTo>
                  <a:close/>
                </a:path>
              </a:pathLst>
            </a:custGeom>
            <a:solidFill>
              <a:srgbClr val="005A1E"/>
            </a:solidFill>
            <a:ln w="3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 noProof="0" dirty="0"/>
            </a:p>
          </p:txBody>
        </p:sp>
      </p:grpSp>
    </p:spTree>
    <p:extLst>
      <p:ext uri="{BB962C8B-B14F-4D97-AF65-F5344CB8AC3E}">
        <p14:creationId xmlns:p14="http://schemas.microsoft.com/office/powerpoint/2010/main" val="42031543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738" r:id="rId2"/>
    <p:sldLayoutId id="2147483702" r:id="rId3"/>
    <p:sldLayoutId id="2147483696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23" r:id="rId10"/>
    <p:sldLayoutId id="2147483713" r:id="rId11"/>
    <p:sldLayoutId id="2147483715" r:id="rId12"/>
    <p:sldLayoutId id="2147483712" r:id="rId13"/>
    <p:sldLayoutId id="2147483711" r:id="rId14"/>
    <p:sldLayoutId id="2147483714" r:id="rId15"/>
    <p:sldLayoutId id="2147483650" r:id="rId16"/>
    <p:sldLayoutId id="2147483663" r:id="rId17"/>
    <p:sldLayoutId id="2147483684" r:id="rId18"/>
    <p:sldLayoutId id="2147483692" r:id="rId19"/>
    <p:sldLayoutId id="2147483654" r:id="rId20"/>
    <p:sldLayoutId id="2147483655" r:id="rId21"/>
    <p:sldLayoutId id="2147483724" r:id="rId22"/>
    <p:sldLayoutId id="2147483678" r:id="rId23"/>
    <p:sldLayoutId id="2147483686" r:id="rId24"/>
    <p:sldLayoutId id="2147483685" r:id="rId25"/>
    <p:sldLayoutId id="2147483687" r:id="rId26"/>
    <p:sldLayoutId id="2147483688" r:id="rId27"/>
    <p:sldLayoutId id="2147483730" r:id="rId28"/>
    <p:sldLayoutId id="2147483689" r:id="rId29"/>
    <p:sldLayoutId id="2147483731" r:id="rId30"/>
    <p:sldLayoutId id="2147483732" r:id="rId31"/>
    <p:sldLayoutId id="2147483690" r:id="rId32"/>
    <p:sldLayoutId id="2147483691" r:id="rId33"/>
    <p:sldLayoutId id="2147483728" r:id="rId34"/>
    <p:sldLayoutId id="2147483719" r:id="rId35"/>
    <p:sldLayoutId id="2147483718" r:id="rId36"/>
    <p:sldLayoutId id="2147483717" r:id="rId37"/>
    <p:sldLayoutId id="2147483673" r:id="rId38"/>
    <p:sldLayoutId id="2147483716" r:id="rId39"/>
    <p:sldLayoutId id="2147483681" r:id="rId40"/>
    <p:sldLayoutId id="2147483729" r:id="rId41"/>
    <p:sldLayoutId id="2147483695" r:id="rId42"/>
    <p:sldLayoutId id="2147483682" r:id="rId43"/>
    <p:sldLayoutId id="2147483683" r:id="rId44"/>
    <p:sldLayoutId id="2147483680" r:id="rId45"/>
    <p:sldLayoutId id="2147483693" r:id="rId46"/>
    <p:sldLayoutId id="2147483745" r:id="rId47"/>
    <p:sldLayoutId id="2147483746" r:id="rId48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000" kern="1200" spc="-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0000" indent="-270000" algn="l" defTabSz="914400" rtl="0" eaLnBrk="1" latinLnBrk="0" hangingPunct="1">
        <a:lnSpc>
          <a:spcPct val="100000"/>
        </a:lnSpc>
        <a:spcBef>
          <a:spcPts val="0"/>
        </a:spcBef>
        <a:spcAft>
          <a:spcPts val="800"/>
        </a:spcAft>
        <a:buFont typeface="Arial" panose="020B0604020202020204" pitchFamily="34" charset="0"/>
        <a:buChar char="•"/>
        <a:tabLst/>
        <a:defRPr sz="2400" kern="1200" spc="-30" baseline="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2000" kern="1200" spc="-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47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8.xml"/><Relationship Id="rId6" Type="http://schemas.openxmlformats.org/officeDocument/2006/relationships/image" Target="../media/image15.png"/><Relationship Id="rId11" Type="http://schemas.openxmlformats.org/officeDocument/2006/relationships/image" Target="../media/image18.png"/><Relationship Id="rId5" Type="http://schemas.openxmlformats.org/officeDocument/2006/relationships/image" Target="../media/image14.png"/><Relationship Id="rId10" Type="http://schemas.microsoft.com/office/2007/relationships/hdphoto" Target="../media/hdphoto3.wdp"/><Relationship Id="rId4" Type="http://schemas.microsoft.com/office/2007/relationships/hdphoto" Target="../media/hdphoto1.wdp"/><Relationship Id="rId9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svg"/><Relationship Id="rId7" Type="http://schemas.openxmlformats.org/officeDocument/2006/relationships/image" Target="../media/image25.svg"/><Relationship Id="rId12" Type="http://schemas.openxmlformats.org/officeDocument/2006/relationships/hyperlink" Target="http://urn.fi/URN:ISBN:978-952-343-238-3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4.png"/><Relationship Id="rId11" Type="http://schemas.openxmlformats.org/officeDocument/2006/relationships/image" Target="../media/image29.svg"/><Relationship Id="rId5" Type="http://schemas.openxmlformats.org/officeDocument/2006/relationships/image" Target="../media/image23.sv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hyperlink" Target="https://urn.fi/URN:ISBN:978-952-343-238-3" TargetMode="External"/><Relationship Id="rId1" Type="http://schemas.openxmlformats.org/officeDocument/2006/relationships/slideLayout" Target="../slideLayouts/slideLayout4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E289E6-3ADC-4903-E03D-A4E24AFBEB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56953" y="1733266"/>
            <a:ext cx="10477035" cy="2914270"/>
          </a:xfrm>
        </p:spPr>
        <p:txBody>
          <a:bodyPr anchor="ctr">
            <a:normAutofit/>
          </a:bodyPr>
          <a:lstStyle/>
          <a:p>
            <a:r>
              <a:rPr lang="fi-FI" sz="5100" dirty="0"/>
              <a:t>Väestön ravitsemuksen seuranta ja arviointi</a:t>
            </a:r>
            <a:br>
              <a:rPr lang="fi-FI" sz="5100" dirty="0"/>
            </a:br>
            <a:br>
              <a:rPr lang="fi-FI" sz="5100" dirty="0"/>
            </a:br>
            <a:endParaRPr lang="fi-FI" sz="5100" dirty="0"/>
          </a:p>
        </p:txBody>
      </p:sp>
      <p:sp>
        <p:nvSpPr>
          <p:cNvPr id="6" name="Subtitle 5">
            <a:extLst>
              <a:ext uri="{FF2B5EF4-FFF2-40B4-BE49-F238E27FC236}">
                <a16:creationId xmlns:a16="http://schemas.microsoft.com/office/drawing/2014/main" id="{2033B2A2-030C-FAC8-5D84-07E35963E8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6953" y="3518718"/>
            <a:ext cx="10477035" cy="1615257"/>
          </a:xfrm>
        </p:spPr>
        <p:txBody>
          <a:bodyPr anchor="ctr">
            <a:norm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Kestävää terveyttä ruoasta - kansalliset ravitsemussuositukset 2024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Julkistustilaisuus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fi-FI" sz="2400" dirty="0"/>
              <a:t>27.11.2024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A2B1995-79C8-C420-CEF2-E53889F7D0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56953" y="5353050"/>
            <a:ext cx="10477035" cy="851534"/>
          </a:xfrm>
        </p:spPr>
        <p:txBody>
          <a:bodyPr anchor="b">
            <a:normAutofit/>
          </a:bodyPr>
          <a:lstStyle/>
          <a:p>
            <a:r>
              <a:rPr lang="fi-FI" sz="1600" dirty="0"/>
              <a:t>Niina Kaartinen, erikoistutkija, FT, ETM</a:t>
            </a:r>
          </a:p>
          <a:p>
            <a:r>
              <a:rPr lang="fi-FI" sz="1600" dirty="0"/>
              <a:t>Terveyden ja hyvinvoinnin laitos (THL)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80457C-3D37-CD9F-F04A-61C18ED9A8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noProof="0" smtClean="0"/>
              <a:pPr>
                <a:spcAft>
                  <a:spcPts val="600"/>
                </a:spcAft>
              </a:pPr>
              <a:t>1</a:t>
            </a:fld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2702785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2A0B0-A8D6-9FDE-F760-A3977F03F5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076" y="438784"/>
            <a:ext cx="10753200" cy="1361124"/>
          </a:xfrm>
        </p:spPr>
        <p:txBody>
          <a:bodyPr>
            <a:normAutofit/>
          </a:bodyPr>
          <a:lstStyle/>
          <a:p>
            <a:r>
              <a:rPr lang="fi-FI" sz="4000" dirty="0"/>
              <a:t>Ravitsemusseuranta Suomessa </a:t>
            </a:r>
          </a:p>
        </p:txBody>
      </p:sp>
      <p:pic>
        <p:nvPicPr>
          <p:cNvPr id="12" name="Content Placeholder 11" descr="A map of finland with different colored areas&#10;&#10;Description automatically generated">
            <a:extLst>
              <a:ext uri="{FF2B5EF4-FFF2-40B4-BE49-F238E27FC236}">
                <a16:creationId xmlns:a16="http://schemas.microsoft.com/office/drawing/2014/main" id="{143EB52F-E8D3-F586-D8EA-C3E901CDA9A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0673395" y="3788217"/>
            <a:ext cx="1328542" cy="2674450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2DE260-B775-D7FA-5936-25E19AA192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fi-FI" noProof="0" dirty="0"/>
              <a:t>27.11.2024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2ACE80-AF05-A187-FD42-B51738ACECA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2</a:t>
            </a:fld>
            <a:endParaRPr lang="fi-FI" noProof="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4E80BEC-8192-B80B-77E7-4FF49F8CB14F}"/>
              </a:ext>
            </a:extLst>
          </p:cNvPr>
          <p:cNvSpPr txBox="1"/>
          <p:nvPr/>
        </p:nvSpPr>
        <p:spPr>
          <a:xfrm>
            <a:off x="8721531" y="4057233"/>
            <a:ext cx="22595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b="1" dirty="0"/>
              <a:t>FinTerveys-tutkimus</a:t>
            </a:r>
          </a:p>
          <a:p>
            <a:r>
              <a:rPr lang="fi-FI" sz="1600" b="1" dirty="0"/>
              <a:t>2017 </a:t>
            </a:r>
          </a:p>
          <a:p>
            <a:r>
              <a:rPr lang="fi-FI" sz="1400" dirty="0"/>
              <a:t>kansallisesti edustava otos yhteistyöalueilta:</a:t>
            </a:r>
          </a:p>
          <a:p>
            <a:endParaRPr lang="fi-FI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Pohjois-Pohjanmaa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Pohjois-Savo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Uusimaa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Pirkanmaa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400" dirty="0"/>
              <a:t>Varsinais-Suomi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b="1" dirty="0"/>
          </a:p>
          <a:p>
            <a:endParaRPr lang="fi-FI" sz="1600" b="1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0E1CB7-353D-B3BD-DB7C-AD9AFC0A1C95}"/>
              </a:ext>
            </a:extLst>
          </p:cNvPr>
          <p:cNvGrpSpPr/>
          <p:nvPr/>
        </p:nvGrpSpPr>
        <p:grpSpPr>
          <a:xfrm>
            <a:off x="8609186" y="1010153"/>
            <a:ext cx="3392751" cy="2930836"/>
            <a:chOff x="8615157" y="835786"/>
            <a:chExt cx="3415881" cy="293083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655308D-30A3-8C92-84F7-CA307445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15157" y="1076060"/>
              <a:ext cx="3175348" cy="2690562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E8ABF86-8BCC-55C2-BB75-71846AF37017}"/>
                </a:ext>
              </a:extLst>
            </p:cNvPr>
            <p:cNvSpPr txBox="1"/>
            <p:nvPr/>
          </p:nvSpPr>
          <p:spPr>
            <a:xfrm>
              <a:off x="8651131" y="835786"/>
              <a:ext cx="337990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i-FI" sz="1600" b="1" dirty="0"/>
                <a:t>FINRISKI-tutkimukset </a:t>
              </a:r>
            </a:p>
            <a:p>
              <a:r>
                <a:rPr lang="fi-FI" sz="1600" b="1" dirty="0"/>
                <a:t>(ja edeltäjät)</a:t>
              </a:r>
            </a:p>
            <a:p>
              <a:r>
                <a:rPr lang="fi-FI" sz="1600" b="1" dirty="0"/>
                <a:t>1982-2012</a:t>
              </a:r>
            </a:p>
          </p:txBody>
        </p:sp>
      </p:grp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EFE59EAD-3079-0E0E-E255-A82A5194FA25}"/>
              </a:ext>
            </a:extLst>
          </p:cNvPr>
          <p:cNvSpPr txBox="1">
            <a:spLocks/>
          </p:cNvSpPr>
          <p:nvPr/>
        </p:nvSpPr>
        <p:spPr>
          <a:xfrm>
            <a:off x="720724" y="1476000"/>
            <a:ext cx="7888462" cy="4680000"/>
          </a:xfrm>
          <a:prstGeom prst="rect">
            <a:avLst/>
          </a:prstGeom>
        </p:spPr>
        <p:txBody>
          <a:bodyPr vert="horz" lIns="0" tIns="72000" rIns="0" bIns="72000" rtlCol="0">
            <a:normAutofit/>
          </a:bodyPr>
          <a:lstStyle>
            <a:lvl1pPr marL="365125" indent="-365125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tabLst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20725" indent="-355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84250" indent="-2667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55713" indent="-27146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6688" indent="-180975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2400" dirty="0"/>
              <a:t>Ravitsemusseurantaa on toteutettu vuodesta 1982 alkaen osana kansallista väestön terveysseurantaa</a:t>
            </a:r>
          </a:p>
          <a:p>
            <a:pPr lvl="1"/>
            <a:r>
              <a:rPr lang="fi-FI" sz="2000" dirty="0"/>
              <a:t>Tavoite: kattavat ja edustavat väestöotokset</a:t>
            </a:r>
          </a:p>
          <a:p>
            <a:r>
              <a:rPr lang="fi-FI" sz="2400" dirty="0"/>
              <a:t>FinRavinto 2017 -tutkimus</a:t>
            </a:r>
          </a:p>
          <a:p>
            <a:pPr lvl="1"/>
            <a:r>
              <a:rPr lang="fi-FI" sz="2000" dirty="0"/>
              <a:t>Otos: 30 % (n=3099) </a:t>
            </a:r>
            <a:r>
              <a:rPr lang="fi-FI" sz="2000" dirty="0" err="1"/>
              <a:t>FinTerveys</a:t>
            </a:r>
            <a:r>
              <a:rPr lang="fi-FI" sz="2000" dirty="0"/>
              <a:t>-tutkimuksen otoksesta</a:t>
            </a:r>
          </a:p>
          <a:p>
            <a:pPr lvl="1"/>
            <a:r>
              <a:rPr lang="fi-FI" sz="2000" dirty="0"/>
              <a:t>Aineisto: n=1655, 18-74-vuotiaat (53% otoksesta)</a:t>
            </a:r>
          </a:p>
          <a:p>
            <a:pPr lvl="1"/>
            <a:r>
              <a:rPr lang="fi-FI" sz="2000" dirty="0"/>
              <a:t>Ruoankäyttöhaastattelut, terveystarkastus sis. veri- ja virtsanäytteet</a:t>
            </a:r>
          </a:p>
          <a:p>
            <a:r>
              <a:rPr lang="fi-FI" sz="2400" dirty="0"/>
              <a:t>Laadukas ravitsemusseuranta edellyttää</a:t>
            </a:r>
            <a:endParaRPr lang="fi-FI" sz="2000" dirty="0"/>
          </a:p>
          <a:p>
            <a:pPr lvl="1"/>
            <a:r>
              <a:rPr lang="fi-FI" sz="2000" dirty="0"/>
              <a:t>Kansallinen elintarvikkeiden koostumustietokanta (</a:t>
            </a:r>
            <a:r>
              <a:rPr lang="fi-FI" sz="2000" dirty="0" err="1"/>
              <a:t>Fineli</a:t>
            </a:r>
            <a:r>
              <a:rPr lang="fi-FI" sz="2000" baseline="30000" dirty="0"/>
              <a:t>®</a:t>
            </a:r>
            <a:r>
              <a:rPr lang="fi-FI" sz="2000" dirty="0"/>
              <a:t>)</a:t>
            </a:r>
          </a:p>
          <a:p>
            <a:pPr lvl="1"/>
            <a:r>
              <a:rPr lang="fi-FI" sz="2000" dirty="0"/>
              <a:t>Ruoankulutustiedon tallennus- ja laskentaohjelmistot</a:t>
            </a:r>
          </a:p>
          <a:p>
            <a:pPr lvl="1"/>
            <a:r>
              <a:rPr lang="fi-FI" sz="2000" dirty="0"/>
              <a:t>Väestötutkimusosaaminen</a:t>
            </a:r>
          </a:p>
          <a:p>
            <a:pPr marL="365125" lvl="1" indent="0">
              <a:buNone/>
            </a:pPr>
            <a:endParaRPr lang="fi-FI" sz="200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3F3B41D-1DB3-87A1-CECB-03BABDB94F05}"/>
              </a:ext>
            </a:extLst>
          </p:cNvPr>
          <p:cNvSpPr/>
          <p:nvPr/>
        </p:nvSpPr>
        <p:spPr>
          <a:xfrm>
            <a:off x="8693076" y="5445656"/>
            <a:ext cx="223804" cy="17142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08A2BB9-807D-7714-21FE-9656D50DB65C}"/>
              </a:ext>
            </a:extLst>
          </p:cNvPr>
          <p:cNvSpPr/>
          <p:nvPr/>
        </p:nvSpPr>
        <p:spPr>
          <a:xfrm>
            <a:off x="8693076" y="5695581"/>
            <a:ext cx="223804" cy="171426"/>
          </a:xfrm>
          <a:prstGeom prst="rect">
            <a:avLst/>
          </a:prstGeom>
          <a:solidFill>
            <a:srgbClr val="84008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6C52137F-67B3-D358-469E-A4D0F52C99B4}"/>
              </a:ext>
            </a:extLst>
          </p:cNvPr>
          <p:cNvSpPr/>
          <p:nvPr/>
        </p:nvSpPr>
        <p:spPr>
          <a:xfrm>
            <a:off x="8693076" y="5914540"/>
            <a:ext cx="223804" cy="171426"/>
          </a:xfrm>
          <a:prstGeom prst="rect">
            <a:avLst/>
          </a:prstGeom>
          <a:solidFill>
            <a:srgbClr val="CDCCF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364E9B84-EAA7-2932-C818-16F71FEE0ECB}"/>
              </a:ext>
            </a:extLst>
          </p:cNvPr>
          <p:cNvSpPr/>
          <p:nvPr/>
        </p:nvSpPr>
        <p:spPr>
          <a:xfrm>
            <a:off x="8693076" y="6133499"/>
            <a:ext cx="223804" cy="171426"/>
          </a:xfrm>
          <a:prstGeom prst="rect">
            <a:avLst/>
          </a:prstGeom>
          <a:solidFill>
            <a:srgbClr val="5191C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870DF29-6C92-68B1-08DE-6FD9B33EE641}"/>
              </a:ext>
            </a:extLst>
          </p:cNvPr>
          <p:cNvSpPr/>
          <p:nvPr/>
        </p:nvSpPr>
        <p:spPr>
          <a:xfrm>
            <a:off x="8693076" y="5219628"/>
            <a:ext cx="223804" cy="171426"/>
          </a:xfrm>
          <a:prstGeom prst="rect">
            <a:avLst/>
          </a:prstGeom>
          <a:solidFill>
            <a:srgbClr val="07839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834785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394015-A9CB-F753-B15D-EF83DD9F5F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1188000"/>
          </a:xfrm>
        </p:spPr>
        <p:txBody>
          <a:bodyPr anchor="t">
            <a:normAutofit/>
          </a:bodyPr>
          <a:lstStyle/>
          <a:p>
            <a:r>
              <a:rPr lang="fi-FI" sz="4300" dirty="0"/>
              <a:t>Ravitsemusseurannan tulisi kattaa kaikki väestöryhmät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092539-3389-F357-3AFA-CD06395944FB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3230" y="1955356"/>
            <a:ext cx="5256000" cy="46800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fi-FI" sz="2000" dirty="0"/>
              <a:t>Kansallinen tieto lasten, raskaana olevien sekä iäkkäiden ruoankulutuksesta, ravintoaineiden saannista ja ravitsemustilasta puuttuu.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Tietoa on tähän asti kerätty erillistutkimuksin valikoiduilta alueilta Suomessa (THL, yliopistot).</a:t>
            </a:r>
          </a:p>
          <a:p>
            <a:pPr>
              <a:lnSpc>
                <a:spcPct val="90000"/>
              </a:lnSpc>
            </a:pPr>
            <a:r>
              <a:rPr lang="fi-FI" sz="2000" dirty="0"/>
              <a:t>THL:ssa on syksyllä 2024 alkanut kattava nuorten ravitsemustutkimus, joka toteutetaan lukuvuonna 2024-2025. Otos kattaa 3000 nuorta 17 eri kunnasta.</a:t>
            </a:r>
          </a:p>
          <a:p>
            <a:pPr marL="0" indent="0">
              <a:lnSpc>
                <a:spcPct val="90000"/>
              </a:lnSpc>
              <a:buNone/>
            </a:pPr>
            <a:endParaRPr lang="fi-FI" sz="20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2418CB-15A6-D9DF-B464-B9F69F43DA6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05198" y="1476000"/>
            <a:ext cx="4680000" cy="4680000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D80632-D83B-B8AD-35CE-4FA764B178F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3635451" y="6269995"/>
            <a:ext cx="1972568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27.11.2024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4D803E-D1F2-85EA-0BF0-0D93D24A083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82CC271-BBF5-3F46-90AE-792A663E0CFB}" type="slidenum">
              <a:rPr lang="fi-FI" noProof="0" smtClean="0"/>
              <a:pPr>
                <a:spcAft>
                  <a:spcPts val="600"/>
                </a:spcAft>
              </a:pPr>
              <a:t>3</a:t>
            </a:fld>
            <a:endParaRPr lang="fi-FI" noProof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E2F79FB-11B7-FD62-380F-5CE41591ECC9}"/>
              </a:ext>
            </a:extLst>
          </p:cNvPr>
          <p:cNvPicPr>
            <a:picLocks noChangeAspect="1"/>
          </p:cNvPicPr>
          <p:nvPr/>
        </p:nvPicPr>
        <p:blipFill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72771" y="1177530"/>
            <a:ext cx="1319141" cy="132286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EEB42C3-C2B8-3812-F3D5-D94ACB6F72D6}"/>
              </a:ext>
            </a:extLst>
          </p:cNvPr>
          <p:cNvPicPr>
            <a:picLocks noChangeAspect="1"/>
          </p:cNvPicPr>
          <p:nvPr/>
        </p:nvPicPr>
        <p:blipFill>
          <a:blip r:embed="rId5">
            <a:grayscl/>
          </a:blip>
          <a:stretch>
            <a:fillRect/>
          </a:stretch>
        </p:blipFill>
        <p:spPr>
          <a:xfrm>
            <a:off x="10732251" y="4139034"/>
            <a:ext cx="1319141" cy="132286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4E3A518-EB10-5072-DFD0-CC76BE358294}"/>
              </a:ext>
            </a:extLst>
          </p:cNvPr>
          <p:cNvPicPr>
            <a:picLocks noChangeAspect="1"/>
          </p:cNvPicPr>
          <p:nvPr/>
        </p:nvPicPr>
        <p:blipFill>
          <a:blip r:embed="rId6">
            <a:grayscl/>
          </a:blip>
          <a:stretch>
            <a:fillRect/>
          </a:stretch>
        </p:blipFill>
        <p:spPr>
          <a:xfrm>
            <a:off x="9965359" y="5180182"/>
            <a:ext cx="1319141" cy="132286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D6EE48B1-7BF0-C105-012A-85E87697C4E8}"/>
              </a:ext>
            </a:extLst>
          </p:cNvPr>
          <p:cNvSpPr txBox="1"/>
          <p:nvPr/>
        </p:nvSpPr>
        <p:spPr>
          <a:xfrm>
            <a:off x="7069278" y="1284965"/>
            <a:ext cx="23564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36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09A3CAF-DBBD-E747-7552-6A6A69817484}"/>
              </a:ext>
            </a:extLst>
          </p:cNvPr>
          <p:cNvSpPr txBox="1"/>
          <p:nvPr/>
        </p:nvSpPr>
        <p:spPr>
          <a:xfrm>
            <a:off x="11595851" y="4295356"/>
            <a:ext cx="23564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3600" dirty="0">
                <a:solidFill>
                  <a:schemeClr val="tx2"/>
                </a:solidFill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726A844-60A7-AD90-7FAA-5F007BBE1922}"/>
              </a:ext>
            </a:extLst>
          </p:cNvPr>
          <p:cNvSpPr txBox="1"/>
          <p:nvPr/>
        </p:nvSpPr>
        <p:spPr>
          <a:xfrm>
            <a:off x="10881386" y="5382001"/>
            <a:ext cx="23564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3600" dirty="0">
                <a:solidFill>
                  <a:schemeClr val="tx2"/>
                </a:solidFill>
              </a:rPr>
              <a:t>?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610E506-0F7A-53B0-3769-284E5E409FB8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552025" y="1948849"/>
            <a:ext cx="1319141" cy="132286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214F2AA-2442-84EB-01C8-10FFA70E02AE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31671" y="999365"/>
            <a:ext cx="1319141" cy="132286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F3AF3625-D0D9-15C4-5575-957AC9459BDC}"/>
              </a:ext>
            </a:extLst>
          </p:cNvPr>
          <p:cNvPicPr>
            <a:picLocks noChangeAspect="1"/>
          </p:cNvPicPr>
          <p:nvPr/>
        </p:nvPicPr>
        <p:blipFill>
          <a:blip r:embed="rId11">
            <a:grayscl/>
          </a:blip>
          <a:stretch>
            <a:fillRect/>
          </a:stretch>
        </p:blipFill>
        <p:spPr>
          <a:xfrm>
            <a:off x="6240804" y="5107275"/>
            <a:ext cx="1319141" cy="1319141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79F13F28-2DB8-AFC2-FCE8-FA9ABF3B0D1F}"/>
              </a:ext>
            </a:extLst>
          </p:cNvPr>
          <p:cNvSpPr txBox="1"/>
          <p:nvPr/>
        </p:nvSpPr>
        <p:spPr>
          <a:xfrm>
            <a:off x="7082652" y="5287617"/>
            <a:ext cx="235642" cy="55399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l"/>
            <a:r>
              <a:rPr lang="fi-FI" sz="3600" dirty="0">
                <a:solidFill>
                  <a:schemeClr val="tx2"/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4537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een and pink and white rectangular box with black text">
            <a:extLst>
              <a:ext uri="{FF2B5EF4-FFF2-40B4-BE49-F238E27FC236}">
                <a16:creationId xmlns:a16="http://schemas.microsoft.com/office/drawing/2014/main" id="{092A14EB-6F5E-CD48-22F4-ED13EFDF5D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923148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A0C82-6609-8B38-DCDE-BC430515A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998" y="180000"/>
            <a:ext cx="10753200" cy="986837"/>
          </a:xfrm>
        </p:spPr>
        <p:txBody>
          <a:bodyPr>
            <a:noAutofit/>
          </a:bodyPr>
          <a:lstStyle/>
          <a:p>
            <a:pPr algn="ctr"/>
            <a:r>
              <a:rPr lang="fi-FI" sz="3200" dirty="0"/>
              <a:t>Suomalaisten 5 keskeisintä ravitsemushaastetta</a:t>
            </a:r>
            <a:br>
              <a:rPr lang="fi-FI" sz="3200" dirty="0"/>
            </a:br>
            <a:r>
              <a:rPr lang="fi-FI" sz="3200" dirty="0"/>
              <a:t>FinRavinto-tutkimuksen tuloksia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512482-AF6D-D08E-16FA-2BE7DEEF28E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605324" y="1483400"/>
            <a:ext cx="10081851" cy="4680000"/>
          </a:xfrm>
        </p:spPr>
        <p:txBody>
          <a:bodyPr/>
          <a:lstStyle/>
          <a:p>
            <a:pPr marL="0" indent="0">
              <a:spcAft>
                <a:spcPts val="1800"/>
              </a:spcAft>
              <a:buNone/>
            </a:pPr>
            <a:r>
              <a:rPr lang="fi-FI" sz="2000" b="1" dirty="0"/>
              <a:t>Kasviksia, marjoja ja hedelmiä </a:t>
            </a:r>
            <a:r>
              <a:rPr lang="fi-FI" sz="2000" dirty="0"/>
              <a:t>syö alle suositellun vähimmäismäärän 86 % miehistä ja 78 % naisista </a:t>
            </a:r>
            <a:r>
              <a:rPr lang="fi-FI" sz="2000" b="1" dirty="0"/>
              <a:t> </a:t>
            </a:r>
            <a:r>
              <a:rPr lang="fi-FI" sz="2000" dirty="0"/>
              <a:t>(suositus vähintään 500 g/vrk)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i-FI" sz="2000" b="1" dirty="0"/>
              <a:t>Punaista ja prosessoitua lihaa </a:t>
            </a:r>
            <a:r>
              <a:rPr lang="fi-FI" sz="2000" dirty="0"/>
              <a:t>syö yli suositellun enimmäismäärän 93 % miehistä ja   60 % naisista (suositus korkeintaan 350 g/viikko) 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i-FI" sz="2000" b="1" dirty="0"/>
              <a:t>Tyydyttyneiden rasvahappojen </a:t>
            </a:r>
            <a:r>
              <a:rPr lang="fi-FI" sz="2000" dirty="0"/>
              <a:t>saanti ylittää suosituksen 97 % miehistä ja 94 % naisista (suositus alle 10 % kokonaisenergiasta)</a:t>
            </a:r>
          </a:p>
          <a:p>
            <a:pPr marL="0" indent="0">
              <a:spcAft>
                <a:spcPts val="1800"/>
              </a:spcAft>
              <a:buNone/>
            </a:pPr>
            <a:r>
              <a:rPr lang="fi-FI" sz="2000" b="1" dirty="0"/>
              <a:t>Täysjyvän</a:t>
            </a:r>
            <a:r>
              <a:rPr lang="fi-FI" sz="2000" dirty="0"/>
              <a:t> suositeltava saanti alittuu noin 89 % miehistä ja 98 % naisista             (suositus vähintään 90 g/vrk)</a:t>
            </a:r>
          </a:p>
          <a:p>
            <a:pPr marL="0" indent="0">
              <a:buNone/>
            </a:pPr>
            <a:r>
              <a:rPr lang="fi-FI" sz="2000" b="1" dirty="0"/>
              <a:t>Suolan</a:t>
            </a:r>
            <a:r>
              <a:rPr lang="fi-FI" sz="2000" dirty="0"/>
              <a:t> suositeltava saanti ylittyy 99,8 % miehistä ja 96 % naisista  kymmenestä (suositus alle 5 g/vrk)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7B72D7-7ECD-9CD1-7637-A13C1523506D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5</a:t>
            </a:fld>
            <a:endParaRPr lang="fi-FI" noProof="0"/>
          </a:p>
        </p:txBody>
      </p:sp>
      <p:pic>
        <p:nvPicPr>
          <p:cNvPr id="9" name="Picture 8" descr="Fruit bowl outline">
            <a:extLst>
              <a:ext uri="{FF2B5EF4-FFF2-40B4-BE49-F238E27FC236}">
                <a16:creationId xmlns:a16="http://schemas.microsoft.com/office/drawing/2014/main" id="{317FCED1-3D7D-057F-81F4-E969ED092D7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670297" y="1345634"/>
            <a:ext cx="661464" cy="661464"/>
          </a:xfrm>
          <a:prstGeom prst="rect">
            <a:avLst/>
          </a:prstGeom>
        </p:spPr>
      </p:pic>
      <p:pic>
        <p:nvPicPr>
          <p:cNvPr id="11" name="Graphic 10" descr="Chicken leg outline">
            <a:extLst>
              <a:ext uri="{FF2B5EF4-FFF2-40B4-BE49-F238E27FC236}">
                <a16:creationId xmlns:a16="http://schemas.microsoft.com/office/drawing/2014/main" id="{A955BD8A-1F9D-EB91-3932-B7F4E1ECE9A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11796" y="2234060"/>
            <a:ext cx="651938" cy="651938"/>
          </a:xfrm>
          <a:prstGeom prst="rect">
            <a:avLst/>
          </a:prstGeom>
        </p:spPr>
      </p:pic>
      <p:pic>
        <p:nvPicPr>
          <p:cNvPr id="13" name="Graphic 12" descr="Oil Barrel outline">
            <a:extLst>
              <a:ext uri="{FF2B5EF4-FFF2-40B4-BE49-F238E27FC236}">
                <a16:creationId xmlns:a16="http://schemas.microsoft.com/office/drawing/2014/main" id="{0E8F2843-2387-75B2-E301-C505AB364B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11796" y="3096534"/>
            <a:ext cx="661464" cy="661464"/>
          </a:xfrm>
          <a:prstGeom prst="rect">
            <a:avLst/>
          </a:prstGeom>
        </p:spPr>
      </p:pic>
      <p:pic>
        <p:nvPicPr>
          <p:cNvPr id="17" name="Graphic 16" descr="Baguette outline">
            <a:extLst>
              <a:ext uri="{FF2B5EF4-FFF2-40B4-BE49-F238E27FC236}">
                <a16:creationId xmlns:a16="http://schemas.microsoft.com/office/drawing/2014/main" id="{F8E18AC3-54D1-4960-6CCC-C2AE06510F5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3126" y="3975434"/>
            <a:ext cx="767774" cy="767774"/>
          </a:xfrm>
          <a:prstGeom prst="rect">
            <a:avLst/>
          </a:prstGeom>
        </p:spPr>
      </p:pic>
      <p:pic>
        <p:nvPicPr>
          <p:cNvPr id="19" name="Graphic 18" descr="Salt And Pepper outline">
            <a:extLst>
              <a:ext uri="{FF2B5EF4-FFF2-40B4-BE49-F238E27FC236}">
                <a16:creationId xmlns:a16="http://schemas.microsoft.com/office/drawing/2014/main" id="{62446182-22AE-CA1C-ABAA-F0DD13C5308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06586" y="4847434"/>
            <a:ext cx="700854" cy="700854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B11852A-7152-9115-F410-D83ACF81B684}"/>
              </a:ext>
            </a:extLst>
          </p:cNvPr>
          <p:cNvSpPr txBox="1"/>
          <p:nvPr/>
        </p:nvSpPr>
        <p:spPr>
          <a:xfrm>
            <a:off x="1505854" y="6031591"/>
            <a:ext cx="10401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400" dirty="0"/>
          </a:p>
          <a:p>
            <a:r>
              <a:rPr lang="en-GB" sz="1400" dirty="0"/>
              <a:t>Lähde: Valsta </a:t>
            </a:r>
            <a:r>
              <a:rPr lang="en-GB" sz="1400" dirty="0" err="1"/>
              <a:t>ym</a:t>
            </a:r>
            <a:r>
              <a:rPr lang="en-GB" sz="1400" dirty="0"/>
              <a:t>. 2018, </a:t>
            </a:r>
            <a:r>
              <a:rPr lang="fi-FI" sz="1400" dirty="0"/>
              <a:t>Ravitsemus Suomessa – FinRavinto 2017 -tutkimus</a:t>
            </a:r>
            <a:r>
              <a:rPr lang="en-GB" sz="1400" dirty="0">
                <a:solidFill>
                  <a:schemeClr val="accent5"/>
                </a:solidFill>
              </a:rPr>
              <a:t>: </a:t>
            </a:r>
            <a:r>
              <a:rPr lang="en-GB" sz="1400" dirty="0">
                <a:solidFill>
                  <a:schemeClr val="accent2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http://urn.fi/URN:ISBN:978-952-343-238-3</a:t>
            </a:r>
            <a:endParaRPr lang="en-GB" sz="1400" dirty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8777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een and orange bars&#10;&#10;Description automatically generated">
            <a:extLst>
              <a:ext uri="{FF2B5EF4-FFF2-40B4-BE49-F238E27FC236}">
                <a16:creationId xmlns:a16="http://schemas.microsoft.com/office/drawing/2014/main" id="{F34A5587-F58E-6068-C91B-8553A49BB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92" y="0"/>
            <a:ext cx="12190815" cy="685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20422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29696B-0771-C61C-8B83-0C079B4DCA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6646" y="370205"/>
            <a:ext cx="10797830" cy="1188000"/>
          </a:xfrm>
        </p:spPr>
        <p:txBody>
          <a:bodyPr>
            <a:noAutofit/>
          </a:bodyPr>
          <a:lstStyle/>
          <a:p>
            <a:r>
              <a:rPr lang="en-GB" sz="3200" dirty="0" err="1"/>
              <a:t>Esimerkkejä</a:t>
            </a:r>
            <a:r>
              <a:rPr lang="en-GB" sz="3200" dirty="0"/>
              <a:t> </a:t>
            </a:r>
            <a:r>
              <a:rPr lang="en-GB" sz="3200" dirty="0" err="1"/>
              <a:t>onnistuneesta</a:t>
            </a:r>
            <a:r>
              <a:rPr lang="en-GB" sz="3200" dirty="0"/>
              <a:t> </a:t>
            </a:r>
            <a:r>
              <a:rPr lang="en-GB" sz="3200" dirty="0" err="1"/>
              <a:t>ravitsemuspolitiikasta</a:t>
            </a:r>
            <a:r>
              <a:rPr lang="en-GB" sz="3200" dirty="0"/>
              <a:t> </a:t>
            </a:r>
            <a:r>
              <a:rPr lang="en-GB" sz="3200" dirty="0" err="1"/>
              <a:t>Suomessa</a:t>
            </a:r>
            <a:r>
              <a:rPr lang="en-GB" sz="3200" dirty="0"/>
              <a:t>:</a:t>
            </a:r>
            <a:br>
              <a:rPr lang="en-GB" sz="3200" dirty="0"/>
            </a:br>
            <a:r>
              <a:rPr lang="en-GB" sz="3200" dirty="0"/>
              <a:t>D-</a:t>
            </a:r>
            <a:r>
              <a:rPr lang="en-GB" sz="3200" dirty="0" err="1"/>
              <a:t>vitamiini</a:t>
            </a:r>
            <a:r>
              <a:rPr lang="en-GB" sz="3200" dirty="0"/>
              <a:t> ja </a:t>
            </a:r>
            <a:r>
              <a:rPr lang="en-GB" sz="3200" dirty="0" err="1"/>
              <a:t>jodi</a:t>
            </a:r>
            <a:br>
              <a:rPr lang="en-GB" sz="3200" dirty="0"/>
            </a:br>
            <a:endParaRPr lang="en-GB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D019A0-7F84-E14B-53E7-80A8A233CA6C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68248" y="1621895"/>
            <a:ext cx="5022927" cy="4680000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fi-FI" sz="2000" b="1" dirty="0">
                <a:solidFill>
                  <a:schemeClr val="tx2"/>
                </a:solidFill>
              </a:rPr>
              <a:t>2000</a:t>
            </a:r>
            <a:r>
              <a:rPr lang="fi-FI" sz="2000" b="1" dirty="0">
                <a:solidFill>
                  <a:schemeClr val="accent2"/>
                </a:solidFill>
              </a:rPr>
              <a:t> </a:t>
            </a:r>
            <a:r>
              <a:rPr lang="en-US" sz="2000" dirty="0"/>
              <a:t>D-</a:t>
            </a:r>
            <a:r>
              <a:rPr lang="en-US" sz="2000" dirty="0" err="1"/>
              <a:t>vitamiinin</a:t>
            </a:r>
            <a:r>
              <a:rPr lang="en-US" sz="2000" dirty="0"/>
              <a:t> </a:t>
            </a:r>
            <a:r>
              <a:rPr lang="en-US" sz="2000" dirty="0" err="1"/>
              <a:t>saanti</a:t>
            </a:r>
            <a:r>
              <a:rPr lang="en-US" sz="2000" dirty="0"/>
              <a:t> ja </a:t>
            </a:r>
            <a:r>
              <a:rPr lang="en-US" sz="2000" dirty="0" err="1"/>
              <a:t>seerumin</a:t>
            </a:r>
            <a:r>
              <a:rPr lang="en-US" sz="2000" dirty="0"/>
              <a:t> D-</a:t>
            </a:r>
            <a:r>
              <a:rPr lang="en-US" sz="2000" dirty="0" err="1"/>
              <a:t>vitamiinipitoisuudet</a:t>
            </a:r>
            <a:r>
              <a:rPr lang="en-US" sz="2000" dirty="0"/>
              <a:t> </a:t>
            </a:r>
            <a:r>
              <a:rPr lang="en-US" sz="2000" dirty="0" err="1"/>
              <a:t>suositeltua</a:t>
            </a:r>
            <a:r>
              <a:rPr lang="en-US" sz="2000" dirty="0"/>
              <a:t> </a:t>
            </a:r>
            <a:r>
              <a:rPr lang="en-US" sz="2000" dirty="0" err="1"/>
              <a:t>matalammat</a:t>
            </a:r>
            <a:r>
              <a:rPr lang="en-US" sz="2000" dirty="0"/>
              <a:t> (</a:t>
            </a:r>
            <a:r>
              <a:rPr lang="fi-FI" sz="2000" dirty="0"/>
              <a:t>THL)</a:t>
            </a:r>
          </a:p>
          <a:p>
            <a:pPr>
              <a:lnSpc>
                <a:spcPct val="120000"/>
              </a:lnSpc>
            </a:pPr>
            <a:r>
              <a:rPr lang="fi-FI" sz="2000" b="1" dirty="0">
                <a:solidFill>
                  <a:schemeClr val="tx2"/>
                </a:solidFill>
              </a:rPr>
              <a:t>2003 and 2010 </a:t>
            </a:r>
            <a:r>
              <a:rPr lang="fi-FI" sz="2000" dirty="0"/>
              <a:t>VRN antoi suosituksen maitojen ja rasvalevitteiden täydentämisestä D-vitamiinilla</a:t>
            </a:r>
          </a:p>
          <a:p>
            <a:pPr>
              <a:lnSpc>
                <a:spcPct val="120000"/>
              </a:lnSpc>
            </a:pPr>
            <a:r>
              <a:rPr lang="en-US" sz="2000" b="1" dirty="0">
                <a:solidFill>
                  <a:schemeClr val="tx2"/>
                </a:solidFill>
              </a:rPr>
              <a:t>2011</a:t>
            </a:r>
            <a:r>
              <a:rPr lang="en-US" sz="2000" dirty="0"/>
              <a:t> VRN </a:t>
            </a:r>
            <a:r>
              <a:rPr lang="en-US" sz="2000" dirty="0" err="1"/>
              <a:t>uudisti</a:t>
            </a:r>
            <a:r>
              <a:rPr lang="en-US" sz="2000" dirty="0"/>
              <a:t> D-</a:t>
            </a:r>
            <a:r>
              <a:rPr lang="en-US" sz="2000" dirty="0" err="1"/>
              <a:t>vitamiinilisien</a:t>
            </a:r>
            <a:r>
              <a:rPr lang="en-US" sz="2000" dirty="0"/>
              <a:t> </a:t>
            </a:r>
            <a:r>
              <a:rPr lang="en-US" sz="2000" dirty="0" err="1"/>
              <a:t>käyttösuosituksen</a:t>
            </a:r>
            <a:endParaRPr lang="en-US" sz="2000" dirty="0"/>
          </a:p>
          <a:p>
            <a:pPr>
              <a:lnSpc>
                <a:spcPct val="120000"/>
              </a:lnSpc>
            </a:pPr>
            <a:r>
              <a:rPr lang="fi-FI" sz="2000" b="1" dirty="0">
                <a:solidFill>
                  <a:schemeClr val="tx2"/>
                </a:solidFill>
              </a:rPr>
              <a:t>2017 </a:t>
            </a:r>
            <a:r>
              <a:rPr lang="fi-FI" sz="2000" dirty="0"/>
              <a:t>Valtaosa väestöstä saa D-vitamiinia riittävästi ruoasta ja ravintolisistä (THL)</a:t>
            </a:r>
          </a:p>
          <a:p>
            <a:pPr>
              <a:lnSpc>
                <a:spcPct val="120000"/>
              </a:lnSpc>
            </a:pPr>
            <a:endParaRPr lang="en-US" sz="2000" dirty="0"/>
          </a:p>
          <a:p>
            <a:endParaRPr lang="fi-FI" sz="2000" dirty="0"/>
          </a:p>
          <a:p>
            <a:endParaRPr lang="fi-FI" sz="2000" dirty="0"/>
          </a:p>
          <a:p>
            <a:endParaRPr lang="fi-FI" sz="20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9FDCD4B-1C54-9B6D-9C2C-8A324932F232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6096000" y="1558205"/>
            <a:ext cx="5256000" cy="4680000"/>
          </a:xfrm>
        </p:spPr>
        <p:txBody>
          <a:bodyPr>
            <a:normAutofit/>
          </a:bodyPr>
          <a:lstStyle/>
          <a:p>
            <a:r>
              <a:rPr lang="en-US" sz="2000" b="1" dirty="0">
                <a:solidFill>
                  <a:schemeClr val="accent6"/>
                </a:solidFill>
              </a:rPr>
              <a:t>2000 ja 2012 </a:t>
            </a:r>
            <a:r>
              <a:rPr lang="fi-FI" sz="2000" dirty="0"/>
              <a:t>Väestössä suosituksia pienemmät virtsan jodipitoisuudet (THL)</a:t>
            </a:r>
          </a:p>
          <a:p>
            <a:endParaRPr lang="en-US" sz="2000" b="1" dirty="0">
              <a:solidFill>
                <a:schemeClr val="accent6"/>
              </a:solidFill>
            </a:endParaRPr>
          </a:p>
          <a:p>
            <a:r>
              <a:rPr lang="en-US" sz="2000" b="1" dirty="0">
                <a:solidFill>
                  <a:schemeClr val="accent6"/>
                </a:solidFill>
              </a:rPr>
              <a:t>2015</a:t>
            </a:r>
            <a:r>
              <a:rPr lang="en-US" sz="2000" dirty="0"/>
              <a:t> </a:t>
            </a:r>
            <a:r>
              <a:rPr lang="fi-FI" sz="2000" dirty="0"/>
              <a:t>VRN:n suositus siirtyä käyttämään jodioitua suolaa (kotitaloudet, ruokapalvelut, elintarviketeollisuus)</a:t>
            </a:r>
            <a:endParaRPr lang="en-US" sz="2000" dirty="0"/>
          </a:p>
          <a:p>
            <a:r>
              <a:rPr lang="en-US" sz="2000" b="1" dirty="0">
                <a:solidFill>
                  <a:schemeClr val="accent6"/>
                </a:solidFill>
              </a:rPr>
              <a:t>2017</a:t>
            </a:r>
            <a:r>
              <a:rPr lang="en-US" sz="2000" dirty="0"/>
              <a:t> </a:t>
            </a:r>
            <a:r>
              <a:rPr lang="fi-FI" sz="2000" dirty="0"/>
              <a:t>Väestön jodin saanti lähes riittävää ja jodia saadaan tasaisemmin eri elintarvikelähteistä (THL)</a:t>
            </a:r>
          </a:p>
          <a:p>
            <a:endParaRPr lang="en-US" sz="2000" dirty="0"/>
          </a:p>
          <a:p>
            <a:endParaRPr lang="fi-FI" sz="20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61DA6-1A9B-0394-A3CC-E6975CC669CF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82CC271-BBF5-3F46-90AE-792A663E0CFB}" type="slidenum">
              <a:rPr lang="fi-FI" noProof="0" smtClean="0"/>
              <a:pPr/>
              <a:t>7</a:t>
            </a:fld>
            <a:endParaRPr lang="fi-FI" noProof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7B0A1A3-E053-70E9-987E-0CA185A675B2}"/>
              </a:ext>
            </a:extLst>
          </p:cNvPr>
          <p:cNvSpPr txBox="1"/>
          <p:nvPr/>
        </p:nvSpPr>
        <p:spPr>
          <a:xfrm>
            <a:off x="6543803" y="5876775"/>
            <a:ext cx="466534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Lähde: Valsta </a:t>
            </a:r>
            <a:r>
              <a:rPr lang="en-GB" sz="1400" dirty="0" err="1"/>
              <a:t>ym</a:t>
            </a:r>
            <a:r>
              <a:rPr lang="en-GB" sz="1400" dirty="0"/>
              <a:t>. 2018. </a:t>
            </a:r>
            <a:r>
              <a:rPr lang="en-GB" sz="1400" dirty="0" err="1"/>
              <a:t>Ravitsemus</a:t>
            </a:r>
            <a:r>
              <a:rPr lang="en-GB" sz="1400" dirty="0"/>
              <a:t> </a:t>
            </a:r>
            <a:r>
              <a:rPr lang="en-GB" sz="1400" dirty="0" err="1"/>
              <a:t>Suomessa</a:t>
            </a:r>
            <a:r>
              <a:rPr lang="en-GB" sz="1400" dirty="0"/>
              <a:t>– FinRavinto 2017 -</a:t>
            </a:r>
            <a:r>
              <a:rPr lang="en-GB" sz="1400" dirty="0" err="1"/>
              <a:t>tutkimus</a:t>
            </a:r>
            <a:r>
              <a:rPr lang="en-GB" sz="1400" dirty="0"/>
              <a:t> </a:t>
            </a:r>
            <a:r>
              <a:rPr lang="en-GB" sz="1400" dirty="0">
                <a:hlinkClick r:id="rId2"/>
              </a:rPr>
              <a:t>https://urn.fi/URN:ISBN:978-952-343-238-3</a:t>
            </a:r>
            <a:endParaRPr lang="en-GB" sz="1400" dirty="0"/>
          </a:p>
          <a:p>
            <a:endParaRPr lang="en-GB" sz="14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52EEB25-D0C9-E1C0-F8AC-FA3160A7E00E}"/>
              </a:ext>
            </a:extLst>
          </p:cNvPr>
          <p:cNvSpPr txBox="1"/>
          <p:nvPr/>
        </p:nvSpPr>
        <p:spPr>
          <a:xfrm>
            <a:off x="1247356" y="5876775"/>
            <a:ext cx="450761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Lähteet</a:t>
            </a:r>
            <a:r>
              <a:rPr lang="en-GB" sz="1400" dirty="0"/>
              <a:t>: Jääskeläinen </a:t>
            </a:r>
            <a:r>
              <a:rPr lang="en-GB" sz="1400" dirty="0" err="1"/>
              <a:t>ym</a:t>
            </a:r>
            <a:r>
              <a:rPr lang="en-GB" sz="1400" dirty="0"/>
              <a:t>., Am J Clin </a:t>
            </a:r>
            <a:r>
              <a:rPr lang="en-GB" sz="1400" dirty="0" err="1"/>
              <a:t>Nutr</a:t>
            </a:r>
            <a:r>
              <a:rPr lang="en-GB" sz="1400" dirty="0"/>
              <a:t> 2017, Raulio </a:t>
            </a:r>
            <a:r>
              <a:rPr lang="en-GB" sz="1400" dirty="0" err="1"/>
              <a:t>ym</a:t>
            </a:r>
            <a:r>
              <a:rPr lang="en-GB" sz="1400" dirty="0"/>
              <a:t>. Finn Med J 2021</a:t>
            </a:r>
          </a:p>
        </p:txBody>
      </p:sp>
      <p:pic>
        <p:nvPicPr>
          <p:cNvPr id="9" name="Picture 8" descr="A diagram of food icons and text&#10;&#10;Description automatically generated">
            <a:extLst>
              <a:ext uri="{FF2B5EF4-FFF2-40B4-BE49-F238E27FC236}">
                <a16:creationId xmlns:a16="http://schemas.microsoft.com/office/drawing/2014/main" id="{EC3D55BE-5C46-21D3-2C17-B2B54769B5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" y="0"/>
            <a:ext cx="1219081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8187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Placeholder 15" descr="Ants carrying leaves on the ground&#10;&#10;Description automatically generated">
            <a:extLst>
              <a:ext uri="{FF2B5EF4-FFF2-40B4-BE49-F238E27FC236}">
                <a16:creationId xmlns:a16="http://schemas.microsoft.com/office/drawing/2014/main" id="{52B85A28-8AFA-7CE9-CEE0-FC5814F83361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96000" y="0"/>
            <a:ext cx="6096000" cy="6858000"/>
          </a:xfrm>
          <a:noFill/>
        </p:spPr>
      </p:pic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37AC5151-3DD4-5AF4-B7B7-8E65FAE619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518" y="557866"/>
            <a:ext cx="5231502" cy="1099484"/>
          </a:xfrm>
        </p:spPr>
        <p:txBody>
          <a:bodyPr anchor="b">
            <a:normAutofit fontScale="90000"/>
          </a:bodyPr>
          <a:lstStyle/>
          <a:p>
            <a:pPr marL="0" indent="0">
              <a:buNone/>
            </a:pPr>
            <a:endParaRPr lang="fi-FI" sz="4600" dirty="0"/>
          </a:p>
          <a:p>
            <a:pPr marL="0" indent="0">
              <a:buNone/>
            </a:pPr>
            <a:endParaRPr lang="fi-FI" sz="4600" dirty="0"/>
          </a:p>
          <a:p>
            <a:pPr marL="0" indent="0">
              <a:buNone/>
            </a:pPr>
            <a:r>
              <a:rPr lang="fi-FI" sz="4600" dirty="0"/>
              <a:t>Kiitos.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7926302-A958-1F0D-E34B-AB091C2D60D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375619" y="2112264"/>
            <a:ext cx="5232400" cy="2688336"/>
          </a:xfrm>
        </p:spPr>
        <p:txBody>
          <a:bodyPr vert="horz" lIns="0" tIns="0" rIns="0" bIns="0" rtlCol="0" anchorCtr="0">
            <a:normAutofit/>
          </a:bodyPr>
          <a:lstStyle/>
          <a:p>
            <a:pPr marL="0" indent="0">
              <a:buNone/>
            </a:pPr>
            <a:r>
              <a:rPr lang="fi-FI" spc="-130" dirty="0"/>
              <a:t>Väestön</a:t>
            </a:r>
            <a:r>
              <a:rPr lang="fi-FI" kern="1200" spc="-130" baseline="0" dirty="0"/>
              <a:t> ravitsemusseuranta, yhdessä kansallisen elintarvikkeiden koostumustietokannan tietosisällön kanssa, toimii NYT ja TULEVAISUUDESSA tietopohjana ravitsemussuositusten jalkauttamisessa.</a:t>
            </a:r>
          </a:p>
          <a:p>
            <a:pPr marL="0" indent="0">
              <a:buNone/>
            </a:pPr>
            <a:endParaRPr lang="fi-FI" spc="-130" dirty="0"/>
          </a:p>
          <a:p>
            <a:pPr marL="0" indent="0">
              <a:buNone/>
            </a:pPr>
            <a:endParaRPr lang="fi-FI" kern="1200" spc="-130" baseline="0" dirty="0"/>
          </a:p>
        </p:txBody>
      </p:sp>
      <p:sp>
        <p:nvSpPr>
          <p:cNvPr id="13" name="Date Placeholder 4">
            <a:extLst>
              <a:ext uri="{FF2B5EF4-FFF2-40B4-BE49-F238E27FC236}">
                <a16:creationId xmlns:a16="http://schemas.microsoft.com/office/drawing/2014/main" id="{3F061A0A-D36D-F28B-169B-EAA744A90D6A}"/>
              </a:ext>
            </a:extLst>
          </p:cNvPr>
          <p:cNvSpPr>
            <a:spLocks noGrp="1"/>
          </p:cNvSpPr>
          <p:nvPr>
            <p:ph type="dt" sz="half" idx="15"/>
          </p:nvPr>
        </p:nvSpPr>
        <p:spPr>
          <a:xfrm>
            <a:off x="3635451" y="6269995"/>
            <a:ext cx="1972568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fi-FI" noProof="0"/>
              <a:t>27.11.2024</a:t>
            </a:r>
            <a:endParaRPr lang="fi-FI" noProof="0" dirty="0"/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DDF478E1-4DCF-7C58-A4A4-97C31C66B624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184507" y="6269995"/>
            <a:ext cx="639939" cy="284816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31160B98-140E-4345-B1A3-2A7247C42973}" type="slidenum">
              <a:rPr lang="fi-FI" noProof="0" smtClean="0"/>
              <a:pPr>
                <a:spcAft>
                  <a:spcPts val="600"/>
                </a:spcAft>
              </a:pPr>
              <a:t>8</a:t>
            </a:fld>
            <a:endParaRPr lang="fi-FI" noProof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BBB6285-0D5C-32C1-D40D-85954174F55C}"/>
              </a:ext>
            </a:extLst>
          </p:cNvPr>
          <p:cNvSpPr txBox="1"/>
          <p:nvPr/>
        </p:nvSpPr>
        <p:spPr>
          <a:xfrm>
            <a:off x="375619" y="4824627"/>
            <a:ext cx="3028073" cy="86177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fi-FI" sz="2000" kern="1200" spc="-130" baseline="0" dirty="0">
                <a:solidFill>
                  <a:schemeClr val="tx2"/>
                </a:solidFill>
              </a:rPr>
              <a:t>Yhteystiedot: Niina Kaartinen </a:t>
            </a:r>
          </a:p>
          <a:p>
            <a:r>
              <a:rPr lang="fi-FI" sz="2000" kern="1200" spc="-130" baseline="0" dirty="0">
                <a:solidFill>
                  <a:schemeClr val="tx2"/>
                </a:solidFill>
              </a:rPr>
              <a:t>niina.kaartinen@thl.fi</a:t>
            </a:r>
          </a:p>
          <a:p>
            <a:pPr algn="l"/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4018241134"/>
      </p:ext>
    </p:extLst>
  </p:cSld>
  <p:clrMapOvr>
    <a:masterClrMapping/>
  </p:clrMapOvr>
</p:sld>
</file>

<file path=ppt/theme/theme1.xml><?xml version="1.0" encoding="utf-8"?>
<a:theme xmlns:a="http://schemas.openxmlformats.org/drawingml/2006/main" name="THL">
  <a:themeElements>
    <a:clrScheme name="THL 2024 03">
      <a:dk1>
        <a:srgbClr val="1E1E1E"/>
      </a:dk1>
      <a:lt1>
        <a:sysClr val="window" lastClr="FFFFFF"/>
      </a:lt1>
      <a:dk2>
        <a:srgbClr val="005A1E"/>
      </a:dk2>
      <a:lt2>
        <a:srgbClr val="FFFAC3"/>
      </a:lt2>
      <a:accent1>
        <a:srgbClr val="005A1E"/>
      </a:accent1>
      <a:accent2>
        <a:srgbClr val="0064FF"/>
      </a:accent2>
      <a:accent3>
        <a:srgbClr val="C84696"/>
      </a:accent3>
      <a:accent4>
        <a:srgbClr val="FF7328"/>
      </a:accent4>
      <a:accent5>
        <a:srgbClr val="AAA096"/>
      </a:accent5>
      <a:accent6>
        <a:srgbClr val="FFC800"/>
      </a:accent6>
      <a:hlink>
        <a:srgbClr val="0563C1"/>
      </a:hlink>
      <a:folHlink>
        <a:srgbClr val="954F72"/>
      </a:folHlink>
    </a:clrScheme>
    <a:fontScheme name="Work Sans">
      <a:majorFont>
        <a:latin typeface="Work Sans Medium"/>
        <a:ea typeface=""/>
        <a:cs typeface=""/>
      </a:majorFont>
      <a:minorFont>
        <a:latin typeface="Work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16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THL_Esityspohja_FI.potx" id="{4E58AC3A-2402-4C9E-854A-74718725B459}" vid="{D786D15A-7F4F-4408-A1D0-3F1D880D6DFE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THL_Esityspohja_FI</Template>
  <TotalTime>0</TotalTime>
  <Words>492</Words>
  <Application>Microsoft Office PowerPoint</Application>
  <PresentationFormat>Widescreen</PresentationFormat>
  <Paragraphs>73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Work Sans Light</vt:lpstr>
      <vt:lpstr>Work Sans Medium</vt:lpstr>
      <vt:lpstr>THL</vt:lpstr>
      <vt:lpstr>Väestön ravitsemuksen seuranta ja arviointi  </vt:lpstr>
      <vt:lpstr>Ravitsemusseuranta Suomessa </vt:lpstr>
      <vt:lpstr>Ravitsemusseurannan tulisi kattaa kaikki väestöryhmät</vt:lpstr>
      <vt:lpstr>PowerPoint Presentation</vt:lpstr>
      <vt:lpstr>Suomalaisten 5 keskeisintä ravitsemushaastetta FinRavinto-tutkimuksen tuloksia</vt:lpstr>
      <vt:lpstr>PowerPoint Presentation</vt:lpstr>
      <vt:lpstr>Esimerkkejä onnistuneesta ravitsemuspolitiikasta Suomessa: D-vitamiini ja jodi </vt:lpstr>
      <vt:lpstr>  Kiitos.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2024-05-28T19:35:29Z</dcterms:created>
  <dcterms:modified xsi:type="dcterms:W3CDTF">2024-11-25T16:25:44Z</dcterms:modified>
</cp:coreProperties>
</file>