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58" r:id="rId5"/>
    <p:sldId id="263" r:id="rId6"/>
    <p:sldId id="270" r:id="rId7"/>
    <p:sldId id="264" r:id="rId8"/>
    <p:sldId id="265" r:id="rId9"/>
    <p:sldId id="266" r:id="rId10"/>
    <p:sldId id="268" r:id="rId11"/>
    <p:sldId id="269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>
        <p:scale>
          <a:sx n="96" d="100"/>
          <a:sy n="96" d="100"/>
        </p:scale>
        <p:origin x="-92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82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86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4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08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84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76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46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01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33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82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15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A0DC7-7EE0-418A-8078-2837F4CC701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05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83301F1-610D-4380-91E6-BED3216D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05" y="88557"/>
            <a:ext cx="8301990" cy="1425283"/>
          </a:xfrm>
        </p:spPr>
        <p:txBody>
          <a:bodyPr>
            <a:normAutofit/>
          </a:bodyPr>
          <a:lstStyle/>
          <a:p>
            <a:pPr algn="ctr"/>
            <a:r>
              <a:rPr lang="fi-FI" sz="3200" b="1" dirty="0">
                <a:latin typeface="+mn-lt"/>
              </a:rPr>
              <a:t>Tuotantoeläinten häiriökäyttäytymisen ehkäisy sikatiloilla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C203ED19-1256-4275-9CA8-418F7E299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563455"/>
            <a:ext cx="7886700" cy="1111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400" dirty="0"/>
              <a:t>Helena Telkänranta 18.9.2018</a:t>
            </a:r>
          </a:p>
          <a:p>
            <a:pPr marL="0" indent="0" algn="ctr">
              <a:buNone/>
            </a:pPr>
            <a:r>
              <a:rPr lang="fi-FI" sz="2400" dirty="0" err="1"/>
              <a:t>Mavin</a:t>
            </a:r>
            <a:r>
              <a:rPr lang="fi-FI" sz="2400" dirty="0"/>
              <a:t> Tieto itää! -verkkoluentosarja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xmlns="" id="{1191B237-DDCB-4468-BD7E-CE1C1CCD0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9" r="698" b="7954"/>
          <a:stretch/>
        </p:blipFill>
        <p:spPr>
          <a:xfrm>
            <a:off x="1315736" y="1659467"/>
            <a:ext cx="6451019" cy="3708077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xmlns="" id="{5E8AFD19-481C-4B33-A15C-42F63B2B5B01}"/>
              </a:ext>
            </a:extLst>
          </p:cNvPr>
          <p:cNvSpPr txBox="1">
            <a:spLocks/>
          </p:cNvSpPr>
          <p:nvPr/>
        </p:nvSpPr>
        <p:spPr>
          <a:xfrm>
            <a:off x="6204962" y="5148045"/>
            <a:ext cx="1787572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400" b="1" dirty="0">
                <a:solidFill>
                  <a:schemeClr val="bg1"/>
                </a:solidFill>
              </a:rPr>
              <a:t>Helena Telkänranta</a:t>
            </a:r>
          </a:p>
        </p:txBody>
      </p:sp>
    </p:spTree>
    <p:extLst>
      <p:ext uri="{BB962C8B-B14F-4D97-AF65-F5344CB8AC3E}">
        <p14:creationId xmlns:p14="http://schemas.microsoft.com/office/powerpoint/2010/main" val="70587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D336EA7-863F-431D-B442-52E4EA64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C00000"/>
                </a:solidFill>
              </a:rPr>
              <a:t>Vatsan tonkiminen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13725DB-2CC9-49AA-B1DD-D4ACCDB3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Keinoja ennaltaehkäisyyn</a:t>
            </a:r>
          </a:p>
          <a:p>
            <a:r>
              <a:rPr lang="fi-FI" dirty="0"/>
              <a:t>Imeväisikäisen riittävä maidonsaanti ja mahdollisimman pitkä imetys</a:t>
            </a:r>
          </a:p>
          <a:p>
            <a:r>
              <a:rPr lang="fi-FI" dirty="0"/>
              <a:t>Tongittavaa materiaalia karsinassa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241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D336EA7-863F-431D-B442-52E4EA64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C00000"/>
                </a:solidFill>
              </a:rPr>
              <a:t>Pahnuetovereiden pureminen nisillä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13725DB-2CC9-49AA-B1DD-D4ACCDB32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140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Keinoja ennaltaehkäisyyn</a:t>
            </a:r>
          </a:p>
          <a:p>
            <a:r>
              <a:rPr lang="fi-FI" dirty="0"/>
              <a:t>Maltillisempiin pahnuekokoihin pyrkiminen jalostuksessa</a:t>
            </a:r>
          </a:p>
          <a:p>
            <a:r>
              <a:rPr lang="fi-FI" dirty="0"/>
              <a:t>Lisämaidon </a:t>
            </a:r>
            <a:r>
              <a:rPr lang="fi-FI"/>
              <a:t>tarjoaminen imetysaikana?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762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B153845-0CE8-4F8C-A616-F4C3A0DD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8" y="365127"/>
            <a:ext cx="6686551" cy="965834"/>
          </a:xfrm>
        </p:spPr>
        <p:txBody>
          <a:bodyPr/>
          <a:lstStyle/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Kysymyksiä, keskustelua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8D902699-83BC-44E1-BC26-6348EC60B1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b="12757"/>
          <a:stretch/>
        </p:blipFill>
        <p:spPr>
          <a:xfrm>
            <a:off x="361245" y="1441874"/>
            <a:ext cx="8515349" cy="5424593"/>
          </a:xfrm>
          <a:prstGeom prst="rect">
            <a:avLst/>
          </a:prstGeom>
        </p:spPr>
      </p:pic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xmlns="" id="{C8CDF6C8-6ECD-4F9B-B463-7E987F62913F}"/>
              </a:ext>
            </a:extLst>
          </p:cNvPr>
          <p:cNvSpPr txBox="1">
            <a:spLocks/>
          </p:cNvSpPr>
          <p:nvPr/>
        </p:nvSpPr>
        <p:spPr>
          <a:xfrm>
            <a:off x="7315057" y="6602727"/>
            <a:ext cx="1738632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400" b="1" dirty="0">
                <a:solidFill>
                  <a:schemeClr val="bg1"/>
                </a:solidFill>
              </a:rPr>
              <a:t>Helena Telkänranta</a:t>
            </a:r>
          </a:p>
        </p:txBody>
      </p:sp>
    </p:spTree>
    <p:extLst>
      <p:ext uri="{BB962C8B-B14F-4D97-AF65-F5344CB8AC3E}">
        <p14:creationId xmlns:p14="http://schemas.microsoft.com/office/powerpoint/2010/main" val="230831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05866D1-17AF-4C1B-8018-D21C31E1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Sikojen yleisimmät käyttäytymishäiriöt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125A5C21-3F67-4112-A872-3A4F58BA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0087"/>
            <a:ext cx="7886700" cy="1759113"/>
          </a:xfrm>
        </p:spPr>
        <p:txBody>
          <a:bodyPr/>
          <a:lstStyle/>
          <a:p>
            <a:pPr lvl="0"/>
            <a:r>
              <a:rPr lang="fi-FI" dirty="0" err="1"/>
              <a:t>Hännänpurenta</a:t>
            </a:r>
            <a:endParaRPr lang="fi-FI" dirty="0"/>
          </a:p>
          <a:p>
            <a:pPr lvl="0"/>
            <a:r>
              <a:rPr lang="fi-FI" dirty="0"/>
              <a:t>Vatsan tonkiminen</a:t>
            </a:r>
          </a:p>
          <a:p>
            <a:pPr lvl="0"/>
            <a:r>
              <a:rPr lang="fi-FI" dirty="0"/>
              <a:t>Pahnuetovereiden pureminen nisillä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AB3F1311-367A-4293-9D3E-761C3639E2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2" r="1289" b="12098"/>
          <a:stretch/>
        </p:blipFill>
        <p:spPr>
          <a:xfrm>
            <a:off x="1724377" y="4123616"/>
            <a:ext cx="6098823" cy="2734384"/>
          </a:xfrm>
          <a:prstGeom prst="rect">
            <a:avLst/>
          </a:prstGeom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xmlns="" id="{6F86279D-7B47-4302-AAB2-AA1D78292006}"/>
              </a:ext>
            </a:extLst>
          </p:cNvPr>
          <p:cNvSpPr txBox="1">
            <a:spLocks/>
          </p:cNvSpPr>
          <p:nvPr/>
        </p:nvSpPr>
        <p:spPr>
          <a:xfrm>
            <a:off x="6250117" y="6587067"/>
            <a:ext cx="1787572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400" b="1" dirty="0">
                <a:solidFill>
                  <a:schemeClr val="bg1"/>
                </a:solidFill>
              </a:rPr>
              <a:t>Helena Telkänranta</a:t>
            </a:r>
          </a:p>
        </p:txBody>
      </p:sp>
    </p:spTree>
    <p:extLst>
      <p:ext uri="{BB962C8B-B14F-4D97-AF65-F5344CB8AC3E}">
        <p14:creationId xmlns:p14="http://schemas.microsoft.com/office/powerpoint/2010/main" val="23332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21D1628-6F7A-447F-A9CA-DDB140F4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Ennaltaehkäisystä ja hoidosta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90359B7-016A-4A8C-91FF-072C7F2D9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Ennaltaehkäisy paljon helpompaa ja nopeampaa sekä neuvojalle että tuottajalle kuin jo alkaneen ongelman hoito</a:t>
            </a:r>
          </a:p>
          <a:p>
            <a:r>
              <a:rPr lang="fi-FI" dirty="0"/>
              <a:t>Avainasemassa sikojen luontaiseen käyttäytymiseen ja motivaatioihin vaikuttavien tekijöiden tuntemus</a:t>
            </a:r>
          </a:p>
          <a:p>
            <a:r>
              <a:rPr lang="fi-FI" dirty="0"/>
              <a:t>Suurin osa näistä on periytynyt lähes muuttumattomina luonnonvaraiselta </a:t>
            </a:r>
            <a:r>
              <a:rPr lang="fi-FI" dirty="0" err="1"/>
              <a:t>kantamuodolta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034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E4D2098-2F3E-477D-8ACF-68CD978A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Villisika, kesysian </a:t>
            </a:r>
            <a:r>
              <a:rPr lang="fi-FI" dirty="0" err="1">
                <a:solidFill>
                  <a:schemeClr val="accent1"/>
                </a:solidFill>
              </a:rPr>
              <a:t>kantamuoto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F260F1E-1A31-414A-9C79-2BB91BE9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06458" cy="271120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Elinympäristö: metsät</a:t>
            </a:r>
          </a:p>
          <a:p>
            <a:pPr marL="0" indent="0">
              <a:buNone/>
            </a:pPr>
            <a:r>
              <a:rPr lang="fi-FI" dirty="0"/>
              <a:t>Elintapa: lähisukuisten naaraiden ja nuorten yksilöiden muodostama kiinteä ryhmä; urosryhmät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xmlns="" id="{DC194176-18C2-4B7E-AE0F-F74363E12E2E}"/>
              </a:ext>
            </a:extLst>
          </p:cNvPr>
          <p:cNvSpPr txBox="1">
            <a:spLocks/>
          </p:cNvSpPr>
          <p:nvPr/>
        </p:nvSpPr>
        <p:spPr>
          <a:xfrm>
            <a:off x="5615658" y="6615289"/>
            <a:ext cx="3246120" cy="242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400" dirty="0"/>
              <a:t>Wikimedia </a:t>
            </a:r>
            <a:r>
              <a:rPr lang="fi-FI" sz="1400" dirty="0" err="1"/>
              <a:t>Commons</a:t>
            </a:r>
            <a:r>
              <a:rPr lang="fi-FI" sz="1400" dirty="0"/>
              <a:t> / </a:t>
            </a:r>
            <a:r>
              <a:rPr lang="fi-FI" sz="1400" dirty="0" err="1"/>
              <a:t>Wolker</a:t>
            </a:r>
            <a:r>
              <a:rPr lang="fi-FI" sz="1400" dirty="0"/>
              <a:t> G, CC BY-SA 3.0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2F194054-D283-4D19-9E48-4FBDD1173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1" y="3318932"/>
            <a:ext cx="4718756" cy="35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2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FE4DA15-F3DF-46AB-8F27-17B4A7E9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Sian luontainen käyttäytyminen ja sen kehitys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338A692F-99E8-44C3-B13D-AD4E0F76D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3980"/>
            <a:ext cx="7886700" cy="466724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Porsaat viettävät ensimmäisen viikon pesään kaivautuneina, liittyvät emän mukana laumaan toisella elinviikolla</a:t>
            </a:r>
          </a:p>
          <a:p>
            <a:r>
              <a:rPr lang="fi-FI" dirty="0"/>
              <a:t>Porsaat kulkevat emänsä mukana kuukausia, vähittäinen vieroitus</a:t>
            </a:r>
          </a:p>
          <a:p>
            <a:r>
              <a:rPr lang="fi-FI" dirty="0"/>
              <a:t>Melko muuttumaton sosiaalinen ryhmä</a:t>
            </a:r>
          </a:p>
          <a:p>
            <a:r>
              <a:rPr lang="fi-FI" dirty="0"/>
              <a:t>Liikkumista eri ympäristöjen välillä, pureskelua, tonkimista = toiminnassa jokseenkin koko </a:t>
            </a:r>
            <a:r>
              <a:rPr lang="fi-FI" dirty="0" err="1"/>
              <a:t>hereilläoloajan</a:t>
            </a:r>
            <a:endParaRPr lang="fi-FI" dirty="0"/>
          </a:p>
          <a:p>
            <a:r>
              <a:rPr lang="fi-FI" dirty="0"/>
              <a:t>Pesänrakennus tai </a:t>
            </a:r>
            <a:r>
              <a:rPr lang="fi-FI" dirty="0" err="1"/>
              <a:t>olemassaolevan</a:t>
            </a:r>
            <a:r>
              <a:rPr lang="fi-FI" dirty="0"/>
              <a:t> pesän kohenteleminen ennen lepoa tai nukkumaanmenoa</a:t>
            </a:r>
          </a:p>
        </p:txBody>
      </p:sp>
    </p:spTree>
    <p:extLst>
      <p:ext uri="{BB962C8B-B14F-4D97-AF65-F5344CB8AC3E}">
        <p14:creationId xmlns:p14="http://schemas.microsoft.com/office/powerpoint/2010/main" val="329542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B768F4B-DA0B-4996-9571-73B1830A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Käyttäytymistarpeet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0D214463-DEA8-4B3B-BF18-588A1EE4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8055"/>
          </a:xfrm>
        </p:spPr>
        <p:txBody>
          <a:bodyPr>
            <a:normAutofit/>
          </a:bodyPr>
          <a:lstStyle/>
          <a:p>
            <a:r>
              <a:rPr lang="fi-FI" dirty="0"/>
              <a:t>Tietyt osat luontaisesta käyttäytymisestä ovat välttämättömiä eläimen normaalin </a:t>
            </a:r>
            <a:r>
              <a:rPr lang="fi-FI" dirty="0" err="1"/>
              <a:t>aivokemiallisen</a:t>
            </a:r>
            <a:r>
              <a:rPr lang="fi-FI" dirty="0"/>
              <a:t> tasapainon ylläpitämiselle</a:t>
            </a:r>
          </a:p>
          <a:p>
            <a:r>
              <a:rPr lang="fi-FI" dirty="0"/>
              <a:t>Jos niiden toteuttaminen on mahdotonta, osa eläimistä yrittää suunnata niitä johonkin muuhun – vaikka karsinatovereihin, jos muuta kohdetta ei ole saatavilla</a:t>
            </a:r>
          </a:p>
          <a:p>
            <a:r>
              <a:rPr lang="fi-FI" dirty="0"/>
              <a:t>Käyttäytymistarpeiden estyminen aiheuttaa stressiä, joka osaltaan myötävaikuttaa häiriökäyttäytymiseen</a:t>
            </a:r>
          </a:p>
        </p:txBody>
      </p:sp>
    </p:spTree>
    <p:extLst>
      <p:ext uri="{BB962C8B-B14F-4D97-AF65-F5344CB8AC3E}">
        <p14:creationId xmlns:p14="http://schemas.microsoft.com/office/powerpoint/2010/main" val="343164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542730B-9F42-424E-A2E0-EECACED2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Käyttäytymishäiriöt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E61418A8-64ED-4CA9-920B-66676A987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Käyttäytymishäiriöt usein monen osatekijän summa</a:t>
            </a:r>
          </a:p>
          <a:p>
            <a:r>
              <a:rPr lang="fi-FI" dirty="0"/>
              <a:t>Stressi yhtenä osatekijänä kahta kautta</a:t>
            </a:r>
          </a:p>
          <a:p>
            <a:pPr lvl="1"/>
            <a:r>
              <a:rPr lang="fi-FI" dirty="0"/>
              <a:t>varhainen stressi voi heikentää elimistön stressinhallintajärjestelmien normaalia kehitystä</a:t>
            </a:r>
          </a:p>
          <a:p>
            <a:pPr lvl="1"/>
            <a:r>
              <a:rPr lang="fi-FI" dirty="0"/>
              <a:t>myöhemmin koettu stressi lisää painetta keksiä omia ”ratkaisuja” olon helpottamiseen</a:t>
            </a:r>
          </a:p>
          <a:p>
            <a:r>
              <a:rPr lang="fi-FI" dirty="0"/>
              <a:t>Käyttäytymishäiriö on aina oire siitä, että tilan oloissa on jotain mikä tarvitsee korjaamista – on siis muutettava muutakin kuin vain käyttäytymistä</a:t>
            </a:r>
          </a:p>
        </p:txBody>
      </p:sp>
    </p:spTree>
    <p:extLst>
      <p:ext uri="{BB962C8B-B14F-4D97-AF65-F5344CB8AC3E}">
        <p14:creationId xmlns:p14="http://schemas.microsoft.com/office/powerpoint/2010/main" val="190877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71E792F-A495-4939-BABE-1D7C9A2D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accent1"/>
                </a:solidFill>
              </a:rPr>
              <a:t>Sikojen käyttäytymisen kehityksen häiriintymiselle altistavia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DAFA12FC-A3A2-4A1D-8634-8CCA78DCE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Liian suuri porsaiden määrä nisillä: kilpailu muuttaa imetystilanteet stressitilanteiksi</a:t>
            </a:r>
          </a:p>
          <a:p>
            <a:r>
              <a:rPr lang="fi-FI" dirty="0"/>
              <a:t>Kivuliaat toimenpiteet stressinhallintajärjestelmän kehityksen todennäköisen herkkyyskauden aikana</a:t>
            </a:r>
          </a:p>
          <a:p>
            <a:r>
              <a:rPr lang="fi-FI" dirty="0"/>
              <a:t>Yhdistäminen toisiin porsaisiin vasta 10 vrk iän jälkeen, myöhemmin kuin olisi luonnollista</a:t>
            </a:r>
          </a:p>
          <a:p>
            <a:r>
              <a:rPr lang="fi-FI" dirty="0"/>
              <a:t>Erottaminen emästä jo ennen 3-4 kk ikää, aikaisemmin kuin olisi luonnollista</a:t>
            </a:r>
          </a:p>
          <a:p>
            <a:r>
              <a:rPr lang="fi-FI" dirty="0"/>
              <a:t>Pureskeltavan ja tongittavan materiaalin vähyys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356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71E792F-A495-4939-BABE-1D7C9A2D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C00000"/>
                </a:solidFill>
              </a:rPr>
              <a:t>Hännänpurenta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DAFA12FC-A3A2-4A1D-8634-8CCA78DC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289572" cy="5051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Keinoja ennaltaehkäisyyn</a:t>
            </a:r>
          </a:p>
          <a:p>
            <a:r>
              <a:rPr lang="fi-FI" dirty="0"/>
              <a:t>Pureskeltavaa ja tongittavaa syntymästä saakka, mieluiten uutta ainesta päivittäin lisäten</a:t>
            </a:r>
          </a:p>
          <a:p>
            <a:r>
              <a:rPr lang="fi-FI" dirty="0"/>
              <a:t>Olki paras, mutta ritilälattia rajoittaa käyttömääriä</a:t>
            </a:r>
          </a:p>
          <a:p>
            <a:r>
              <a:rPr lang="fi-FI" dirty="0"/>
              <a:t>Mielenkiintoa ylläpitävät esineet: muuttaa muotoa, hajoaa käsittelyssä, sisältää pieniä syötäviä osia</a:t>
            </a:r>
          </a:p>
          <a:p>
            <a:r>
              <a:rPr lang="fi-FI" dirty="0"/>
              <a:t>Stressin (mm. nälän, janon, melun) välttäminen</a:t>
            </a:r>
          </a:p>
          <a:p>
            <a:r>
              <a:rPr lang="fi-FI" dirty="0"/>
              <a:t>Rehun oikea aminohappokoostumus, suolapitoisuus jne.</a:t>
            </a:r>
          </a:p>
        </p:txBody>
      </p:sp>
    </p:spTree>
    <p:extLst>
      <p:ext uri="{BB962C8B-B14F-4D97-AF65-F5344CB8AC3E}">
        <p14:creationId xmlns:p14="http://schemas.microsoft.com/office/powerpoint/2010/main" val="116441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CB914287122284980A9B12D06F77DE3" ma:contentTypeVersion="1" ma:contentTypeDescription="Luo uusi asiakirja." ma:contentTypeScope="" ma:versionID="7bcbb1c8725f19e74ccee50953c1daf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564a9ede5997e0a0d2a7990cf42fd7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B82AFF-400A-4B79-B6C7-269101B65B86}"/>
</file>

<file path=customXml/itemProps2.xml><?xml version="1.0" encoding="utf-8"?>
<ds:datastoreItem xmlns:ds="http://schemas.openxmlformats.org/officeDocument/2006/customXml" ds:itemID="{808F1E3D-9B6F-4867-A9CD-88164B380959}"/>
</file>

<file path=customXml/itemProps3.xml><?xml version="1.0" encoding="utf-8"?>
<ds:datastoreItem xmlns:ds="http://schemas.openxmlformats.org/officeDocument/2006/customXml" ds:itemID="{42D85BEF-DF1D-4FF3-9572-858719034AF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377</Words>
  <Application>Microsoft Office PowerPoint</Application>
  <PresentationFormat>Näytössä katseltava diaesitys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Tuotantoeläinten häiriökäyttäytymisen ehkäisy sikatiloilla</vt:lpstr>
      <vt:lpstr>Sikojen yleisimmät käyttäytymishäiriöt</vt:lpstr>
      <vt:lpstr>Ennaltaehkäisystä ja hoidosta</vt:lpstr>
      <vt:lpstr>Villisika, kesysian kantamuoto</vt:lpstr>
      <vt:lpstr>Sian luontainen käyttäytyminen ja sen kehitys</vt:lpstr>
      <vt:lpstr>Käyttäytymistarpeet</vt:lpstr>
      <vt:lpstr>Käyttäytymishäiriöt</vt:lpstr>
      <vt:lpstr>Sikojen käyttäytymisen kehityksen häiriintymiselle altistavia tekijöitä</vt:lpstr>
      <vt:lpstr>Hännänpurenta</vt:lpstr>
      <vt:lpstr>Vatsan tonkiminen</vt:lpstr>
      <vt:lpstr>Pahnuetovereiden pureminen nisillä</vt:lpstr>
      <vt:lpstr>Kysymyksiä, keskustelua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Helena Telkänranta</dc:creator>
  <cp:lastModifiedBy>Uusi-Laurila Merja</cp:lastModifiedBy>
  <cp:revision>16</cp:revision>
  <dcterms:created xsi:type="dcterms:W3CDTF">2018-09-11T20:28:49Z</dcterms:created>
  <dcterms:modified xsi:type="dcterms:W3CDTF">2018-09-21T03:19:04Z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0x0101003CB914287122284980A9B12D06F77DE3</vt:lpwstr>
  </property>
</Properties>
</file>