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3"/>
    <p:sldMasterId id="2147484069" r:id="rId4"/>
    <p:sldMasterId id="2147484043" r:id="rId5"/>
  </p:sldMasterIdLst>
  <p:notesMasterIdLst>
    <p:notesMasterId r:id="rId50"/>
  </p:notesMasterIdLst>
  <p:handoutMasterIdLst>
    <p:handoutMasterId r:id="rId51"/>
  </p:handoutMasterIdLst>
  <p:sldIdLst>
    <p:sldId id="362" r:id="rId6"/>
    <p:sldId id="366" r:id="rId7"/>
    <p:sldId id="364" r:id="rId8"/>
    <p:sldId id="363" r:id="rId9"/>
    <p:sldId id="373" r:id="rId10"/>
    <p:sldId id="374" r:id="rId11"/>
    <p:sldId id="365" r:id="rId12"/>
    <p:sldId id="367" r:id="rId13"/>
    <p:sldId id="375" r:id="rId14"/>
    <p:sldId id="368" r:id="rId15"/>
    <p:sldId id="378" r:id="rId16"/>
    <p:sldId id="369" r:id="rId17"/>
    <p:sldId id="376" r:id="rId18"/>
    <p:sldId id="377" r:id="rId19"/>
    <p:sldId id="370" r:id="rId20"/>
    <p:sldId id="371" r:id="rId21"/>
    <p:sldId id="383" r:id="rId22"/>
    <p:sldId id="372" r:id="rId23"/>
    <p:sldId id="379" r:id="rId24"/>
    <p:sldId id="380" r:id="rId25"/>
    <p:sldId id="384" r:id="rId26"/>
    <p:sldId id="381" r:id="rId27"/>
    <p:sldId id="382" r:id="rId28"/>
    <p:sldId id="385" r:id="rId29"/>
    <p:sldId id="386" r:id="rId30"/>
    <p:sldId id="387" r:id="rId31"/>
    <p:sldId id="393" r:id="rId32"/>
    <p:sldId id="388" r:id="rId33"/>
    <p:sldId id="392" r:id="rId34"/>
    <p:sldId id="391" r:id="rId35"/>
    <p:sldId id="394" r:id="rId36"/>
    <p:sldId id="398" r:id="rId37"/>
    <p:sldId id="390" r:id="rId38"/>
    <p:sldId id="389" r:id="rId39"/>
    <p:sldId id="395" r:id="rId40"/>
    <p:sldId id="396" r:id="rId41"/>
    <p:sldId id="401" r:id="rId42"/>
    <p:sldId id="397" r:id="rId43"/>
    <p:sldId id="402" r:id="rId44"/>
    <p:sldId id="399" r:id="rId45"/>
    <p:sldId id="403" r:id="rId46"/>
    <p:sldId id="405" r:id="rId47"/>
    <p:sldId id="400" r:id="rId48"/>
    <p:sldId id="406" r:id="rId49"/>
  </p:sldIdLst>
  <p:sldSz cx="12192000" cy="6858000"/>
  <p:notesSz cx="68580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FC5"/>
    <a:srgbClr val="8AACC9"/>
    <a:srgbClr val="F4DBAD"/>
    <a:srgbClr val="FCC8C2"/>
    <a:srgbClr val="F89284"/>
    <a:srgbClr val="E8B75D"/>
    <a:srgbClr val="FF7403"/>
    <a:srgbClr val="185B95"/>
    <a:srgbClr val="5D8CB4"/>
    <a:srgbClr val="92D2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93792" autoAdjust="0"/>
  </p:normalViewPr>
  <p:slideViewPr>
    <p:cSldViewPr snapToGrid="0" snapToObjects="1">
      <p:cViewPr varScale="1">
        <p:scale>
          <a:sx n="59" d="100"/>
          <a:sy n="59" d="100"/>
        </p:scale>
        <p:origin x="1012" y="60"/>
      </p:cViewPr>
      <p:guideLst>
        <p:guide orient="horz" pos="2160"/>
        <p:guide pos="3840"/>
      </p:guideLst>
    </p:cSldViewPr>
  </p:slideViewPr>
  <p:outlineViewPr>
    <p:cViewPr>
      <p:scale>
        <a:sx n="33" d="100"/>
        <a:sy n="33" d="100"/>
      </p:scale>
      <p:origin x="0" y="-192"/>
    </p:cViewPr>
    <p:sldLst>
      <p:sld r:id="rId1" collapse="1"/>
    </p:sldLst>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05" d="100"/>
          <a:sy n="105" d="100"/>
        </p:scale>
        <p:origin x="444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98C6C9-0C95-2888-BD81-9F5108B91CAF}"/>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E102B5AA-70B9-4DC2-FE66-0F0772E79A51}"/>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B9088F-7FAE-446C-9EA5-AFF8127D3699}" type="datetimeFigureOut">
              <a:rPr lang="fi-FI"/>
              <a:pPr>
                <a:defRPr/>
              </a:pPr>
              <a:t>5.10.2022</a:t>
            </a:fld>
            <a:endParaRPr lang="fi-FI"/>
          </a:p>
        </p:txBody>
      </p:sp>
      <p:sp>
        <p:nvSpPr>
          <p:cNvPr id="4" name="Alatunnisteen paikkamerkki 3">
            <a:extLst>
              <a:ext uri="{FF2B5EF4-FFF2-40B4-BE49-F238E27FC236}">
                <a16:creationId xmlns:a16="http://schemas.microsoft.com/office/drawing/2014/main" id="{4F258C96-42EC-DA42-435F-B2825E883314}"/>
              </a:ext>
            </a:extLst>
          </p:cNvPr>
          <p:cNvSpPr>
            <a:spLocks noGrp="1"/>
          </p:cNvSpPr>
          <p:nvPr>
            <p:ph type="ftr" sz="quarter" idx="2"/>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A35A770-AD97-703A-A47F-F9309978293C}"/>
              </a:ext>
            </a:extLst>
          </p:cNvPr>
          <p:cNvSpPr>
            <a:spLocks noGrp="1"/>
          </p:cNvSpPr>
          <p:nvPr>
            <p:ph type="sldNum" sz="quarter" idx="3"/>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92539CA-AD3E-4720-911A-F634F75886A1}" type="slidenum">
              <a:rPr lang="fi-FI" altLang="fi-FI"/>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C159-4341-C974-4954-2F23DA09E8FC}"/>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962D184-CA75-64D6-85F5-33B0EE9ACBD8}"/>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charset="0"/>
              </a:defRPr>
            </a:lvl1pPr>
          </a:lstStyle>
          <a:p>
            <a:pPr>
              <a:defRPr/>
            </a:pPr>
            <a:fld id="{EF3C3D8A-250F-4046-9D44-605A603DC31D}" type="datetimeFigureOut">
              <a:rPr lang="hr-HR"/>
              <a:pPr>
                <a:defRPr/>
              </a:pPr>
              <a:t>5.10.2022.</a:t>
            </a:fld>
            <a:endParaRPr lang="hr-HR"/>
          </a:p>
        </p:txBody>
      </p:sp>
      <p:sp>
        <p:nvSpPr>
          <p:cNvPr id="4" name="Slide Image Placeholder 3">
            <a:extLst>
              <a:ext uri="{FF2B5EF4-FFF2-40B4-BE49-F238E27FC236}">
                <a16:creationId xmlns:a16="http://schemas.microsoft.com/office/drawing/2014/main" id="{5AE8634E-927C-A68C-8115-FF3F6C0681EA}"/>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6B4288D-8852-D9F0-96F8-B30798BF9D0E}"/>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FA004F-B912-9BBF-5636-F746B3D4DBC0}"/>
              </a:ext>
            </a:extLst>
          </p:cNvPr>
          <p:cNvSpPr>
            <a:spLocks noGrp="1"/>
          </p:cNvSpPr>
          <p:nvPr>
            <p:ph type="ftr" sz="quarter" idx="4"/>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CD4BAD4-5C30-2831-CC26-6927438A8424}"/>
              </a:ext>
            </a:extLst>
          </p:cNvPr>
          <p:cNvSpPr>
            <a:spLocks noGrp="1"/>
          </p:cNvSpPr>
          <p:nvPr>
            <p:ph type="sldNum" sz="quarter" idx="5"/>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01AC3AC-4520-4E4B-BB06-6526342D6FC6}" type="slidenum">
              <a:rPr lang="uk-UA" altLang="fi-FI"/>
              <a:pPr/>
              <a:t>‹#›</a:t>
            </a:fld>
            <a:endParaRPr lang="uk-UA"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4</a:t>
            </a:fld>
            <a:endParaRPr lang="uk-UA" altLang="fi-FI"/>
          </a:p>
        </p:txBody>
      </p:sp>
    </p:spTree>
    <p:extLst>
      <p:ext uri="{BB962C8B-B14F-4D97-AF65-F5344CB8AC3E}">
        <p14:creationId xmlns:p14="http://schemas.microsoft.com/office/powerpoint/2010/main" val="2841877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5.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 Id="rId5" Type="http://schemas.openxmlformats.org/officeDocument/2006/relationships/image" Target="../media/image21.emf"/><Relationship Id="rId4" Type="http://schemas.openxmlformats.org/officeDocument/2006/relationships/image" Target="../media/image20.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2.emf"/><Relationship Id="rId1" Type="http://schemas.openxmlformats.org/officeDocument/2006/relationships/slideMaster" Target="../slideMasters/slideMaster3.xml"/><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286409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2128549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4115866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Font typeface="Wingdings" pitchFamily="2" charset="2"/>
              <a:buChar char="Ø"/>
              <a:defRPr/>
            </a:lvl1pPr>
          </a:lstStyle>
          <a:p>
            <a:endParaRPr lang="en-FI" dirty="0"/>
          </a:p>
        </p:txBody>
      </p:sp>
    </p:spTree>
    <p:extLst>
      <p:ext uri="{BB962C8B-B14F-4D97-AF65-F5344CB8AC3E}">
        <p14:creationId xmlns:p14="http://schemas.microsoft.com/office/powerpoint/2010/main" val="379620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Font typeface="Wingdings" pitchFamily="2" charset="2"/>
              <a:buChar char="Ø"/>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Font typeface="Wingdings" pitchFamily="2" charset="2"/>
              <a:buChar char="Ø"/>
              <a:defRPr/>
            </a:lvl1pPr>
          </a:lstStyle>
          <a:p>
            <a:endParaRPr lang="en-FI" dirty="0"/>
          </a:p>
        </p:txBody>
      </p:sp>
    </p:spTree>
    <p:extLst>
      <p:ext uri="{BB962C8B-B14F-4D97-AF65-F5344CB8AC3E}">
        <p14:creationId xmlns:p14="http://schemas.microsoft.com/office/powerpoint/2010/main" val="2571630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Font typeface="Wingdings" pitchFamily="2" charset="2"/>
              <a:buChar char="Ø"/>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Font typeface="Wingdings" pitchFamily="2" charset="2"/>
              <a:buChar char="Ø"/>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1250602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1655109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p>
            <a:endParaRPr lang="en-FI" dirty="0"/>
          </a:p>
        </p:txBody>
      </p:sp>
    </p:spTree>
    <p:extLst>
      <p:ext uri="{BB962C8B-B14F-4D97-AF65-F5344CB8AC3E}">
        <p14:creationId xmlns:p14="http://schemas.microsoft.com/office/powerpoint/2010/main" val="1314099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447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89240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82F2CA-5163-A97B-5406-83E2F9E63492}"/>
              </a:ext>
            </a:extLst>
          </p:cNvPr>
          <p:cNvSpPr>
            <a:spLocks noGrp="1"/>
          </p:cNvSpPr>
          <p:nvPr>
            <p:ph type="pic" sz="quarter" idx="20"/>
          </p:nvPr>
        </p:nvSpPr>
        <p:spPr>
          <a:xfrm>
            <a:off x="6087035" y="251806"/>
            <a:ext cx="5852966" cy="5613566"/>
          </a:xfrm>
        </p:spPr>
        <p:txBody>
          <a:bodyPr/>
          <a:lstStyle/>
          <a:p>
            <a:endParaRPr lang="en-FI" dirty="0"/>
          </a:p>
        </p:txBody>
      </p:sp>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Tree>
    <p:extLst>
      <p:ext uri="{BB962C8B-B14F-4D97-AF65-F5344CB8AC3E}">
        <p14:creationId xmlns:p14="http://schemas.microsoft.com/office/powerpoint/2010/main" val="388929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0F8B7406-BC83-5A6B-C6CB-3CA4467381C3}"/>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6E6CA95D-6A4B-B43E-0304-EBEB9B81678E}"/>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12979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2166C8AB-B9EE-F5E9-13A1-08353BF128E0}"/>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89EA4060-A432-1F17-DA60-4A9BBEC81D6F}"/>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849535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C9587A2E-43CE-C8A8-7F80-D7B62F669594}"/>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5988C2AC-508E-4E3F-E293-CE2CCC49BF91}"/>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81013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 6">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82F2CA-5163-A97B-5406-83E2F9E63492}"/>
              </a:ext>
            </a:extLst>
          </p:cNvPr>
          <p:cNvSpPr>
            <a:spLocks noGrp="1"/>
          </p:cNvSpPr>
          <p:nvPr>
            <p:ph type="pic" sz="quarter" idx="20"/>
          </p:nvPr>
        </p:nvSpPr>
        <p:spPr>
          <a:xfrm>
            <a:off x="6087035" y="251806"/>
            <a:ext cx="5852966" cy="5613566"/>
          </a:xfrm>
        </p:spPr>
        <p:txBody>
          <a:bodyPr/>
          <a:lstStyle/>
          <a:p>
            <a:endParaRPr lang="en-FI" dirty="0"/>
          </a:p>
        </p:txBody>
      </p:sp>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Tree>
    <p:extLst>
      <p:ext uri="{BB962C8B-B14F-4D97-AF65-F5344CB8AC3E}">
        <p14:creationId xmlns:p14="http://schemas.microsoft.com/office/powerpoint/2010/main" val="2058426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 7">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82F2CA-5163-A97B-5406-83E2F9E63492}"/>
              </a:ext>
            </a:extLst>
          </p:cNvPr>
          <p:cNvSpPr>
            <a:spLocks noGrp="1"/>
          </p:cNvSpPr>
          <p:nvPr>
            <p:ph type="pic" sz="quarter" idx="20"/>
          </p:nvPr>
        </p:nvSpPr>
        <p:spPr>
          <a:xfrm>
            <a:off x="6087035" y="251806"/>
            <a:ext cx="5852966" cy="5613566"/>
          </a:xfrm>
        </p:spPr>
        <p:txBody>
          <a:bodyPr/>
          <a:lstStyle/>
          <a:p>
            <a:endParaRPr lang="en-FI" dirty="0"/>
          </a:p>
        </p:txBody>
      </p:sp>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033520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 8">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82F2CA-5163-A97B-5406-83E2F9E63492}"/>
              </a:ext>
            </a:extLst>
          </p:cNvPr>
          <p:cNvSpPr>
            <a:spLocks noGrp="1"/>
          </p:cNvSpPr>
          <p:nvPr>
            <p:ph type="pic" sz="quarter" idx="20"/>
          </p:nvPr>
        </p:nvSpPr>
        <p:spPr>
          <a:xfrm>
            <a:off x="243034" y="251806"/>
            <a:ext cx="5852966" cy="5613566"/>
          </a:xfrm>
        </p:spPr>
        <p:txBody>
          <a:bodyPr/>
          <a:lstStyle/>
          <a:p>
            <a:endParaRPr lang="en-FI" dirty="0"/>
          </a:p>
        </p:txBody>
      </p:sp>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36835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 9">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82F2CA-5163-A97B-5406-83E2F9E63492}"/>
              </a:ext>
            </a:extLst>
          </p:cNvPr>
          <p:cNvSpPr>
            <a:spLocks noGrp="1"/>
          </p:cNvSpPr>
          <p:nvPr>
            <p:ph type="pic" sz="quarter" idx="20"/>
          </p:nvPr>
        </p:nvSpPr>
        <p:spPr>
          <a:xfrm>
            <a:off x="243034" y="251806"/>
            <a:ext cx="5852966" cy="5613566"/>
          </a:xfrm>
        </p:spPr>
        <p:txBody>
          <a:bodyPr/>
          <a:lstStyle/>
          <a:p>
            <a:endParaRPr lang="en-FI" dirty="0"/>
          </a:p>
        </p:txBody>
      </p:sp>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Tree>
    <p:extLst>
      <p:ext uri="{BB962C8B-B14F-4D97-AF65-F5344CB8AC3E}">
        <p14:creationId xmlns:p14="http://schemas.microsoft.com/office/powerpoint/2010/main" val="3799501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529024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341876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 1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7" name="Title 1">
            <a:extLst>
              <a:ext uri="{FF2B5EF4-FFF2-40B4-BE49-F238E27FC236}">
                <a16:creationId xmlns:a16="http://schemas.microsoft.com/office/drawing/2014/main" id="{A07EE379-E0D9-C4B8-525D-E446B06D4403}"/>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50336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82F2CA-5163-A97B-5406-83E2F9E63492}"/>
              </a:ext>
            </a:extLst>
          </p:cNvPr>
          <p:cNvSpPr>
            <a:spLocks noGrp="1"/>
          </p:cNvSpPr>
          <p:nvPr>
            <p:ph type="pic" sz="quarter" idx="20"/>
          </p:nvPr>
        </p:nvSpPr>
        <p:spPr>
          <a:xfrm>
            <a:off x="6087035" y="251806"/>
            <a:ext cx="5852966" cy="5613566"/>
          </a:xfrm>
        </p:spPr>
        <p:txBody>
          <a:bodyPr/>
          <a:lstStyle/>
          <a:p>
            <a:endParaRPr lang="en-FI" dirty="0"/>
          </a:p>
        </p:txBody>
      </p:sp>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643388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 13">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52A280EF-D2A0-567B-8A9F-DDEB7DE15475}"/>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1125329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 1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112781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433106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738919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Font typeface="Wingdings" pitchFamily="2" charset="2"/>
              <a:buChar char="Ø"/>
              <a:defRPr/>
            </a:lvl1pPr>
          </a:lstStyle>
          <a:p>
            <a:endParaRPr lang="en-FI" dirty="0"/>
          </a:p>
        </p:txBody>
      </p:sp>
    </p:spTree>
    <p:extLst>
      <p:ext uri="{BB962C8B-B14F-4D97-AF65-F5344CB8AC3E}">
        <p14:creationId xmlns:p14="http://schemas.microsoft.com/office/powerpoint/2010/main" val="1692407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Font typeface="Wingdings" pitchFamily="2" charset="2"/>
              <a:buChar char="Ø"/>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Font typeface="Wingdings" pitchFamily="2" charset="2"/>
              <a:buChar char="Ø"/>
              <a:defRPr/>
            </a:lvl1pPr>
          </a:lstStyle>
          <a:p>
            <a:endParaRPr lang="en-FI" dirty="0"/>
          </a:p>
        </p:txBody>
      </p:sp>
    </p:spTree>
    <p:extLst>
      <p:ext uri="{BB962C8B-B14F-4D97-AF65-F5344CB8AC3E}">
        <p14:creationId xmlns:p14="http://schemas.microsoft.com/office/powerpoint/2010/main" val="4167452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Font typeface="Wingdings" pitchFamily="2" charset="2"/>
              <a:buChar char="Ø"/>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Font typeface="Wingdings" pitchFamily="2" charset="2"/>
              <a:buChar char="Ø"/>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3468927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336668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p>
            <a:endParaRPr lang="en-FI" dirty="0"/>
          </a:p>
        </p:txBody>
      </p:sp>
    </p:spTree>
    <p:extLst>
      <p:ext uri="{BB962C8B-B14F-4D97-AF65-F5344CB8AC3E}">
        <p14:creationId xmlns:p14="http://schemas.microsoft.com/office/powerpoint/2010/main" val="2235347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7" name="Picture 6">
            <a:extLst>
              <a:ext uri="{FF2B5EF4-FFF2-40B4-BE49-F238E27FC236}">
                <a16:creationId xmlns:a16="http://schemas.microsoft.com/office/drawing/2014/main" id="{B18F0943-09DA-3AA2-BCF2-C8C4E9557C10}"/>
              </a:ext>
            </a:extLst>
          </p:cNvPr>
          <p:cNvPicPr>
            <a:picLocks noChangeAspect="1"/>
          </p:cNvPicPr>
          <p:nvPr userDrawn="1"/>
        </p:nvPicPr>
        <p:blipFill>
          <a:blip r:embed="rId2"/>
          <a:stretch>
            <a:fillRect/>
          </a:stretch>
        </p:blipFill>
        <p:spPr>
          <a:xfrm>
            <a:off x="8281190" y="6262132"/>
            <a:ext cx="1924692" cy="261208"/>
          </a:xfrm>
          <a:prstGeom prst="rect">
            <a:avLst/>
          </a:prstGeom>
        </p:spPr>
      </p:pic>
      <p:pic>
        <p:nvPicPr>
          <p:cNvPr id="9" name="Picture 8">
            <a:extLst>
              <a:ext uri="{FF2B5EF4-FFF2-40B4-BE49-F238E27FC236}">
                <a16:creationId xmlns:a16="http://schemas.microsoft.com/office/drawing/2014/main" id="{0AE96692-1999-A8AB-33F8-5E58F975265D}"/>
              </a:ext>
            </a:extLst>
          </p:cNvPr>
          <p:cNvPicPr>
            <a:picLocks noChangeAspect="1"/>
          </p:cNvPicPr>
          <p:nvPr userDrawn="1"/>
        </p:nvPicPr>
        <p:blipFill>
          <a:blip r:embed="rId3"/>
          <a:stretch>
            <a:fillRect/>
          </a:stretch>
        </p:blipFill>
        <p:spPr>
          <a:xfrm>
            <a:off x="10506127" y="6246518"/>
            <a:ext cx="1411896" cy="306370"/>
          </a:xfrm>
          <a:prstGeom prst="rect">
            <a:avLst/>
          </a:prstGeom>
        </p:spPr>
      </p:pic>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CC3DE24D-CDD8-A451-8397-A0E2C7DE13BB}"/>
              </a:ext>
            </a:extLst>
          </p:cNvPr>
          <p:cNvPicPr>
            <a:picLocks noChangeAspect="1"/>
          </p:cNvPicPr>
          <p:nvPr userDrawn="1"/>
        </p:nvPicPr>
        <p:blipFill>
          <a:blip r:embed="rId4"/>
          <a:stretch>
            <a:fillRect/>
          </a:stretch>
        </p:blipFill>
        <p:spPr>
          <a:xfrm>
            <a:off x="659691" y="3838156"/>
            <a:ext cx="4368154" cy="2334232"/>
          </a:xfrm>
          <a:prstGeom prst="rect">
            <a:avLst/>
          </a:prstGeom>
        </p:spPr>
      </p:pic>
      <p:pic>
        <p:nvPicPr>
          <p:cNvPr id="5" name="Picture 4">
            <a:extLst>
              <a:ext uri="{FF2B5EF4-FFF2-40B4-BE49-F238E27FC236}">
                <a16:creationId xmlns:a16="http://schemas.microsoft.com/office/drawing/2014/main" id="{D7F0F804-B9A9-5DDB-6957-3EB97E94691F}"/>
              </a:ext>
            </a:extLst>
          </p:cNvPr>
          <p:cNvPicPr>
            <a:picLocks noChangeAspect="1"/>
          </p:cNvPicPr>
          <p:nvPr userDrawn="1"/>
        </p:nvPicPr>
        <p:blipFill>
          <a:blip r:embed="rId5"/>
          <a:stretch>
            <a:fillRect/>
          </a:stretch>
        </p:blipFill>
        <p:spPr>
          <a:xfrm>
            <a:off x="10114059" y="760089"/>
            <a:ext cx="931880" cy="597267"/>
          </a:xfrm>
          <a:prstGeom prst="rect">
            <a:avLst/>
          </a:prstGeom>
        </p:spPr>
      </p:pic>
      <p:pic>
        <p:nvPicPr>
          <p:cNvPr id="6" name="Picture 5">
            <a:extLst>
              <a:ext uri="{FF2B5EF4-FFF2-40B4-BE49-F238E27FC236}">
                <a16:creationId xmlns:a16="http://schemas.microsoft.com/office/drawing/2014/main" id="{27A4D529-FDB4-2157-B7B0-E76B72C34FBF}"/>
              </a:ext>
            </a:extLst>
          </p:cNvPr>
          <p:cNvPicPr>
            <a:picLocks noChangeAspect="1"/>
          </p:cNvPicPr>
          <p:nvPr userDrawn="1"/>
        </p:nvPicPr>
        <p:blipFill>
          <a:blip r:embed="rId6"/>
          <a:stretch>
            <a:fillRect/>
          </a:stretch>
        </p:blipFill>
        <p:spPr>
          <a:xfrm>
            <a:off x="821122" y="1191893"/>
            <a:ext cx="1313816" cy="1242153"/>
          </a:xfrm>
          <a:prstGeom prst="rect">
            <a:avLst/>
          </a:prstGeom>
        </p:spPr>
      </p:pic>
      <p:pic>
        <p:nvPicPr>
          <p:cNvPr id="10" name="Picture 9">
            <a:extLst>
              <a:ext uri="{FF2B5EF4-FFF2-40B4-BE49-F238E27FC236}">
                <a16:creationId xmlns:a16="http://schemas.microsoft.com/office/drawing/2014/main" id="{173B5CFA-764F-0D4B-6882-65032F2BECDC}"/>
              </a:ext>
            </a:extLst>
          </p:cNvPr>
          <p:cNvPicPr>
            <a:picLocks noChangeAspect="1"/>
          </p:cNvPicPr>
          <p:nvPr userDrawn="1"/>
        </p:nvPicPr>
        <p:blipFill>
          <a:blip r:embed="rId7"/>
          <a:stretch>
            <a:fillRect/>
          </a:stretch>
        </p:blipFill>
        <p:spPr>
          <a:xfrm>
            <a:off x="2891183" y="685612"/>
            <a:ext cx="1118719" cy="723877"/>
          </a:xfrm>
          <a:prstGeom prst="rect">
            <a:avLst/>
          </a:prstGeom>
        </p:spPr>
      </p:pic>
      <p:sp>
        <p:nvSpPr>
          <p:cNvPr id="11" name="Subtitle 2">
            <a:extLst>
              <a:ext uri="{FF2B5EF4-FFF2-40B4-BE49-F238E27FC236}">
                <a16:creationId xmlns:a16="http://schemas.microsoft.com/office/drawing/2014/main" id="{9A0096EA-21C8-FA03-CB3F-188EA393B81A}"/>
              </a:ext>
            </a:extLst>
          </p:cNvPr>
          <p:cNvSpPr txBox="1">
            <a:spLocks/>
          </p:cNvSpPr>
          <p:nvPr userDrawn="1"/>
        </p:nvSpPr>
        <p:spPr bwMode="auto">
          <a:xfrm>
            <a:off x="273977" y="6357028"/>
            <a:ext cx="1412120" cy="21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Clr>
                <a:srgbClr val="0077BA"/>
              </a:buClr>
              <a:buSzPct val="110000"/>
              <a:buFont typeface="Arial" panose="020B0604020202020204" pitchFamily="34" charset="0"/>
              <a:buNone/>
              <a:defRPr sz="16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fld id="{E06E3A30-4005-644A-BF89-81D82C4B56AF}" type="datetime1">
              <a:rPr lang="fi-FI" sz="1200" b="1" i="0" smtClean="0">
                <a:latin typeface="Tahoma" panose="020B0604030504040204" pitchFamily="34" charset="0"/>
                <a:ea typeface="Tahoma" panose="020B0604030504040204" pitchFamily="34" charset="0"/>
                <a:cs typeface="Tahoma" panose="020B0604030504040204" pitchFamily="34" charset="0"/>
              </a:rPr>
              <a:t>5.10.2022</a:t>
            </a:fld>
            <a:endParaRPr lang="en-US" sz="1200" b="1" i="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020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82F2CA-5163-A97B-5406-83E2F9E63492}"/>
              </a:ext>
            </a:extLst>
          </p:cNvPr>
          <p:cNvSpPr>
            <a:spLocks noGrp="1"/>
          </p:cNvSpPr>
          <p:nvPr>
            <p:ph type="pic" sz="quarter" idx="20"/>
          </p:nvPr>
        </p:nvSpPr>
        <p:spPr>
          <a:xfrm>
            <a:off x="243034" y="251806"/>
            <a:ext cx="5852966" cy="5613566"/>
          </a:xfrm>
        </p:spPr>
        <p:txBody>
          <a:bodyPr/>
          <a:lstStyle/>
          <a:p>
            <a:endParaRPr lang="en-FI" dirty="0"/>
          </a:p>
        </p:txBody>
      </p:sp>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3412906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4" name="Picture 13">
            <a:extLst>
              <a:ext uri="{FF2B5EF4-FFF2-40B4-BE49-F238E27FC236}">
                <a16:creationId xmlns:a16="http://schemas.microsoft.com/office/drawing/2014/main" id="{B092FE04-D190-D068-40B5-DF33AFECAC1C}"/>
              </a:ext>
            </a:extLst>
          </p:cNvPr>
          <p:cNvPicPr>
            <a:picLocks noChangeAspect="1"/>
          </p:cNvPicPr>
          <p:nvPr userDrawn="1"/>
        </p:nvPicPr>
        <p:blipFill>
          <a:blip r:embed="rId2"/>
          <a:stretch>
            <a:fillRect/>
          </a:stretch>
        </p:blipFill>
        <p:spPr>
          <a:xfrm>
            <a:off x="251716" y="764861"/>
            <a:ext cx="3875784" cy="4531830"/>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
        <p:nvSpPr>
          <p:cNvPr id="2" name="Subtitle 2">
            <a:extLst>
              <a:ext uri="{FF2B5EF4-FFF2-40B4-BE49-F238E27FC236}">
                <a16:creationId xmlns:a16="http://schemas.microsoft.com/office/drawing/2014/main" id="{2E62147D-4144-9A1A-55B7-6D8C78FDFD17}"/>
              </a:ext>
            </a:extLst>
          </p:cNvPr>
          <p:cNvSpPr txBox="1">
            <a:spLocks/>
          </p:cNvSpPr>
          <p:nvPr userDrawn="1"/>
        </p:nvSpPr>
        <p:spPr bwMode="auto">
          <a:xfrm>
            <a:off x="273977" y="6357028"/>
            <a:ext cx="1412120" cy="21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Clr>
                <a:srgbClr val="0077BA"/>
              </a:buClr>
              <a:buSzPct val="110000"/>
              <a:buFont typeface="Arial" panose="020B0604020202020204" pitchFamily="34" charset="0"/>
              <a:buNone/>
              <a:defRPr sz="16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fld id="{E06E3A30-4005-644A-BF89-81D82C4B56AF}" type="datetime1">
              <a:rPr lang="fi-FI" sz="1200" b="1" i="0" smtClean="0">
                <a:latin typeface="Tahoma" panose="020B0604030504040204" pitchFamily="34" charset="0"/>
                <a:ea typeface="Tahoma" panose="020B0604030504040204" pitchFamily="34" charset="0"/>
                <a:cs typeface="Tahoma" panose="020B0604030504040204" pitchFamily="34" charset="0"/>
              </a:rPr>
              <a:t>5.10.2022</a:t>
            </a:fld>
            <a:endParaRPr lang="en-US"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C0662933-8FEC-9213-664C-4902B6EF5C0D}"/>
              </a:ext>
            </a:extLst>
          </p:cNvPr>
          <p:cNvPicPr>
            <a:picLocks noChangeAspect="1"/>
          </p:cNvPicPr>
          <p:nvPr userDrawn="1"/>
        </p:nvPicPr>
        <p:blipFill>
          <a:blip r:embed="rId3"/>
          <a:stretch>
            <a:fillRect/>
          </a:stretch>
        </p:blipFill>
        <p:spPr>
          <a:xfrm>
            <a:off x="8281190" y="6262132"/>
            <a:ext cx="1924692" cy="261208"/>
          </a:xfrm>
          <a:prstGeom prst="rect">
            <a:avLst/>
          </a:prstGeom>
        </p:spPr>
      </p:pic>
      <p:pic>
        <p:nvPicPr>
          <p:cNvPr id="5" name="Picture 4">
            <a:extLst>
              <a:ext uri="{FF2B5EF4-FFF2-40B4-BE49-F238E27FC236}">
                <a16:creationId xmlns:a16="http://schemas.microsoft.com/office/drawing/2014/main" id="{4E721384-20EE-9E70-08FF-D3343E087372}"/>
              </a:ext>
            </a:extLst>
          </p:cNvPr>
          <p:cNvPicPr>
            <a:picLocks noChangeAspect="1"/>
          </p:cNvPicPr>
          <p:nvPr userDrawn="1"/>
        </p:nvPicPr>
        <p:blipFill>
          <a:blip r:embed="rId4"/>
          <a:stretch>
            <a:fillRect/>
          </a:stretch>
        </p:blipFill>
        <p:spPr>
          <a:xfrm>
            <a:off x="10506127" y="6246518"/>
            <a:ext cx="1411896" cy="306370"/>
          </a:xfrm>
          <a:prstGeom prst="rect">
            <a:avLst/>
          </a:prstGeom>
        </p:spPr>
      </p:pic>
    </p:spTree>
    <p:extLst>
      <p:ext uri="{BB962C8B-B14F-4D97-AF65-F5344CB8AC3E}">
        <p14:creationId xmlns:p14="http://schemas.microsoft.com/office/powerpoint/2010/main" val="324547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0" name="Picture 9">
            <a:extLst>
              <a:ext uri="{FF2B5EF4-FFF2-40B4-BE49-F238E27FC236}">
                <a16:creationId xmlns:a16="http://schemas.microsoft.com/office/drawing/2014/main" id="{696D2B05-F817-DAB8-E0A8-905FC4ECF7A8}"/>
              </a:ext>
            </a:extLst>
          </p:cNvPr>
          <p:cNvPicPr>
            <a:picLocks noChangeAspect="1"/>
          </p:cNvPicPr>
          <p:nvPr userDrawn="1"/>
        </p:nvPicPr>
        <p:blipFill>
          <a:blip r:embed="rId2"/>
          <a:stretch>
            <a:fillRect/>
          </a:stretch>
        </p:blipFill>
        <p:spPr>
          <a:xfrm>
            <a:off x="251716" y="1594022"/>
            <a:ext cx="4572871" cy="4436286"/>
          </a:xfrm>
          <a:prstGeom prst="rect">
            <a:avLst/>
          </a:prstGeom>
        </p:spPr>
      </p:pic>
      <p:sp>
        <p:nvSpPr>
          <p:cNvPr id="2" name="Subtitle 2">
            <a:extLst>
              <a:ext uri="{FF2B5EF4-FFF2-40B4-BE49-F238E27FC236}">
                <a16:creationId xmlns:a16="http://schemas.microsoft.com/office/drawing/2014/main" id="{9A4E541D-CF2E-E36B-C4B0-57CF5807BA91}"/>
              </a:ext>
            </a:extLst>
          </p:cNvPr>
          <p:cNvSpPr txBox="1">
            <a:spLocks/>
          </p:cNvSpPr>
          <p:nvPr userDrawn="1"/>
        </p:nvSpPr>
        <p:spPr bwMode="auto">
          <a:xfrm>
            <a:off x="273977" y="6357028"/>
            <a:ext cx="1412120" cy="21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Clr>
                <a:srgbClr val="0077BA"/>
              </a:buClr>
              <a:buSzPct val="110000"/>
              <a:buFont typeface="Arial" panose="020B0604020202020204" pitchFamily="34" charset="0"/>
              <a:buNone/>
              <a:defRPr sz="16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fld id="{E06E3A30-4005-644A-BF89-81D82C4B56AF}" type="datetime1">
              <a:rPr lang="fi-FI" sz="1200" b="1" i="0" smtClean="0">
                <a:latin typeface="Tahoma" panose="020B0604030504040204" pitchFamily="34" charset="0"/>
                <a:ea typeface="Tahoma" panose="020B0604030504040204" pitchFamily="34" charset="0"/>
                <a:cs typeface="Tahoma" panose="020B0604030504040204" pitchFamily="34" charset="0"/>
              </a:rPr>
              <a:t>5.10.2022</a:t>
            </a:fld>
            <a:endParaRPr lang="en-US"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10B9F93D-21AE-4636-703F-8D4EE2DDB243}"/>
              </a:ext>
            </a:extLst>
          </p:cNvPr>
          <p:cNvPicPr>
            <a:picLocks noChangeAspect="1"/>
          </p:cNvPicPr>
          <p:nvPr userDrawn="1"/>
        </p:nvPicPr>
        <p:blipFill>
          <a:blip r:embed="rId3"/>
          <a:stretch>
            <a:fillRect/>
          </a:stretch>
        </p:blipFill>
        <p:spPr>
          <a:xfrm>
            <a:off x="8281190" y="6262132"/>
            <a:ext cx="1924692" cy="261208"/>
          </a:xfrm>
          <a:prstGeom prst="rect">
            <a:avLst/>
          </a:prstGeom>
        </p:spPr>
      </p:pic>
      <p:pic>
        <p:nvPicPr>
          <p:cNvPr id="4" name="Picture 3">
            <a:extLst>
              <a:ext uri="{FF2B5EF4-FFF2-40B4-BE49-F238E27FC236}">
                <a16:creationId xmlns:a16="http://schemas.microsoft.com/office/drawing/2014/main" id="{D7A288DD-85F1-E008-AD7A-048A9227E76E}"/>
              </a:ext>
            </a:extLst>
          </p:cNvPr>
          <p:cNvPicPr>
            <a:picLocks noChangeAspect="1"/>
          </p:cNvPicPr>
          <p:nvPr userDrawn="1"/>
        </p:nvPicPr>
        <p:blipFill>
          <a:blip r:embed="rId4"/>
          <a:stretch>
            <a:fillRect/>
          </a:stretch>
        </p:blipFill>
        <p:spPr>
          <a:xfrm>
            <a:off x="10506127" y="6246518"/>
            <a:ext cx="1411896" cy="306370"/>
          </a:xfrm>
          <a:prstGeom prst="rect">
            <a:avLst/>
          </a:prstGeom>
        </p:spPr>
      </p:pic>
    </p:spTree>
    <p:extLst>
      <p:ext uri="{BB962C8B-B14F-4D97-AF65-F5344CB8AC3E}">
        <p14:creationId xmlns:p14="http://schemas.microsoft.com/office/powerpoint/2010/main" val="2124384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7" name="Picture 16">
            <a:extLst>
              <a:ext uri="{FF2B5EF4-FFF2-40B4-BE49-F238E27FC236}">
                <a16:creationId xmlns:a16="http://schemas.microsoft.com/office/drawing/2014/main" id="{DF77214C-661C-4E0D-3CC8-94B1423C7254}"/>
              </a:ext>
            </a:extLst>
          </p:cNvPr>
          <p:cNvPicPr>
            <a:picLocks noChangeAspect="1"/>
          </p:cNvPicPr>
          <p:nvPr userDrawn="1"/>
        </p:nvPicPr>
        <p:blipFill>
          <a:blip r:embed="rId2"/>
          <a:stretch>
            <a:fillRect/>
          </a:stretch>
        </p:blipFill>
        <p:spPr>
          <a:xfrm>
            <a:off x="1146061" y="1403457"/>
            <a:ext cx="3634878" cy="3545600"/>
          </a:xfrm>
          <a:prstGeom prst="rect">
            <a:avLst/>
          </a:prstGeom>
        </p:spPr>
      </p:pic>
      <p:sp>
        <p:nvSpPr>
          <p:cNvPr id="2" name="Subtitle 2">
            <a:extLst>
              <a:ext uri="{FF2B5EF4-FFF2-40B4-BE49-F238E27FC236}">
                <a16:creationId xmlns:a16="http://schemas.microsoft.com/office/drawing/2014/main" id="{127637A3-DFDA-0144-B090-9C8897214B77}"/>
              </a:ext>
            </a:extLst>
          </p:cNvPr>
          <p:cNvSpPr txBox="1">
            <a:spLocks/>
          </p:cNvSpPr>
          <p:nvPr userDrawn="1"/>
        </p:nvSpPr>
        <p:spPr bwMode="auto">
          <a:xfrm>
            <a:off x="273977" y="6357028"/>
            <a:ext cx="1412120" cy="21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Clr>
                <a:srgbClr val="0077BA"/>
              </a:buClr>
              <a:buSzPct val="110000"/>
              <a:buFont typeface="Arial" panose="020B0604020202020204" pitchFamily="34" charset="0"/>
              <a:buNone/>
              <a:defRPr sz="16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rtl="0" eaLnBrk="0" fontAlgn="base" hangingPunct="0">
              <a:lnSpc>
                <a:spcPct val="90000"/>
              </a:lnSpc>
              <a:spcBef>
                <a:spcPts val="500"/>
              </a:spcBef>
              <a:spcAft>
                <a:spcPct val="0"/>
              </a:spcAft>
              <a:buClr>
                <a:srgbClr val="0077BA"/>
              </a:buClr>
              <a:buSzPct val="110000"/>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fld id="{E06E3A30-4005-644A-BF89-81D82C4B56AF}" type="datetime1">
              <a:rPr lang="fi-FI" sz="1200" b="1" i="0" smtClean="0">
                <a:latin typeface="Tahoma" panose="020B0604030504040204" pitchFamily="34" charset="0"/>
                <a:ea typeface="Tahoma" panose="020B0604030504040204" pitchFamily="34" charset="0"/>
                <a:cs typeface="Tahoma" panose="020B0604030504040204" pitchFamily="34" charset="0"/>
              </a:rPr>
              <a:t>5.10.2022</a:t>
            </a:fld>
            <a:endParaRPr lang="en-US"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EC335A32-404F-0B1B-9C76-C15D27631F34}"/>
              </a:ext>
            </a:extLst>
          </p:cNvPr>
          <p:cNvPicPr>
            <a:picLocks noChangeAspect="1"/>
          </p:cNvPicPr>
          <p:nvPr userDrawn="1"/>
        </p:nvPicPr>
        <p:blipFill>
          <a:blip r:embed="rId3"/>
          <a:stretch>
            <a:fillRect/>
          </a:stretch>
        </p:blipFill>
        <p:spPr>
          <a:xfrm>
            <a:off x="8281190" y="6262132"/>
            <a:ext cx="1924692" cy="261208"/>
          </a:xfrm>
          <a:prstGeom prst="rect">
            <a:avLst/>
          </a:prstGeom>
        </p:spPr>
      </p:pic>
      <p:pic>
        <p:nvPicPr>
          <p:cNvPr id="4" name="Picture 3">
            <a:extLst>
              <a:ext uri="{FF2B5EF4-FFF2-40B4-BE49-F238E27FC236}">
                <a16:creationId xmlns:a16="http://schemas.microsoft.com/office/drawing/2014/main" id="{F8D55B55-0538-93A9-D0EC-41EF5C258F64}"/>
              </a:ext>
            </a:extLst>
          </p:cNvPr>
          <p:cNvPicPr>
            <a:picLocks noChangeAspect="1"/>
          </p:cNvPicPr>
          <p:nvPr userDrawn="1"/>
        </p:nvPicPr>
        <p:blipFill>
          <a:blip r:embed="rId4"/>
          <a:stretch>
            <a:fillRect/>
          </a:stretch>
        </p:blipFill>
        <p:spPr>
          <a:xfrm>
            <a:off x="10506127" y="6246518"/>
            <a:ext cx="1411896" cy="306370"/>
          </a:xfrm>
          <a:prstGeom prst="rect">
            <a:avLst/>
          </a:prstGeom>
        </p:spPr>
      </p:pic>
    </p:spTree>
    <p:extLst>
      <p:ext uri="{BB962C8B-B14F-4D97-AF65-F5344CB8AC3E}">
        <p14:creationId xmlns:p14="http://schemas.microsoft.com/office/powerpoint/2010/main" val="1815035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6354990"/>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3432495" y="2660633"/>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3432495" y="4128381"/>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3" name="Picture 2">
            <a:extLst>
              <a:ext uri="{FF2B5EF4-FFF2-40B4-BE49-F238E27FC236}">
                <a16:creationId xmlns:a16="http://schemas.microsoft.com/office/drawing/2014/main" id="{F31FB1B8-927F-F127-ECC1-C5AA85D3F5C3}"/>
              </a:ext>
            </a:extLst>
          </p:cNvPr>
          <p:cNvPicPr>
            <a:picLocks noChangeAspect="1"/>
          </p:cNvPicPr>
          <p:nvPr userDrawn="1"/>
        </p:nvPicPr>
        <p:blipFill>
          <a:blip r:embed="rId2"/>
          <a:stretch>
            <a:fillRect/>
          </a:stretch>
        </p:blipFill>
        <p:spPr>
          <a:xfrm>
            <a:off x="594898" y="4605651"/>
            <a:ext cx="2288002" cy="2000844"/>
          </a:xfrm>
          <a:prstGeom prst="rect">
            <a:avLst/>
          </a:prstGeom>
        </p:spPr>
      </p:pic>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Lst>
          </p:cNvPr>
          <p:cNvPicPr>
            <a:picLocks noChangeAspect="1"/>
          </p:cNvPicPr>
          <p:nvPr userDrawn="1"/>
        </p:nvPicPr>
        <p:blipFill>
          <a:blip r:embed="rId5"/>
          <a:stretch>
            <a:fillRect/>
          </a:stretch>
        </p:blipFill>
        <p:spPr>
          <a:xfrm>
            <a:off x="10085244" y="4605651"/>
            <a:ext cx="1333896" cy="2000844"/>
          </a:xfrm>
          <a:prstGeom prst="rect">
            <a:avLst/>
          </a:prstGeom>
        </p:spPr>
      </p:pic>
      <p:pic>
        <p:nvPicPr>
          <p:cNvPr id="9" name="Picture 8">
            <a:extLst>
              <a:ext uri="{FF2B5EF4-FFF2-40B4-BE49-F238E27FC236}">
                <a16:creationId xmlns:a16="http://schemas.microsoft.com/office/drawing/2014/main" id="{CB8076F0-97CC-C013-9838-52D3E59FE8FE}"/>
              </a:ext>
            </a:extLst>
          </p:cNvPr>
          <p:cNvPicPr>
            <a:picLocks noChangeAspect="1"/>
          </p:cNvPicPr>
          <p:nvPr userDrawn="1"/>
        </p:nvPicPr>
        <p:blipFill>
          <a:blip r:embed="rId5"/>
          <a:stretch>
            <a:fillRect/>
          </a:stretch>
        </p:blipFill>
        <p:spPr>
          <a:xfrm>
            <a:off x="9162867" y="5222929"/>
            <a:ext cx="922377" cy="1383566"/>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6"/>
          <a:stretch>
            <a:fillRect/>
          </a:stretch>
        </p:blipFill>
        <p:spPr>
          <a:xfrm>
            <a:off x="8609081" y="1107470"/>
            <a:ext cx="771954" cy="499500"/>
          </a:xfrm>
          <a:prstGeom prst="rect">
            <a:avLst/>
          </a:prstGeom>
        </p:spPr>
      </p:pic>
    </p:spTree>
    <p:extLst>
      <p:ext uri="{BB962C8B-B14F-4D97-AF65-F5344CB8AC3E}">
        <p14:creationId xmlns:p14="http://schemas.microsoft.com/office/powerpoint/2010/main" val="895401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kalvo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6354990"/>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3432495" y="2660633"/>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3432495" y="4128381"/>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2" name="Picture 1">
            <a:extLst>
              <a:ext uri="{FF2B5EF4-FFF2-40B4-BE49-F238E27FC236}">
                <a16:creationId xmlns:a16="http://schemas.microsoft.com/office/drawing/2014/main" id="{20F47650-839D-64FC-8B9B-16DF3BE461FA}"/>
              </a:ext>
            </a:extLst>
          </p:cNvPr>
          <p:cNvPicPr>
            <a:picLocks noChangeAspect="1"/>
          </p:cNvPicPr>
          <p:nvPr userDrawn="1"/>
        </p:nvPicPr>
        <p:blipFill>
          <a:blip r:embed="rId2"/>
          <a:stretch>
            <a:fillRect/>
          </a:stretch>
        </p:blipFill>
        <p:spPr>
          <a:xfrm>
            <a:off x="8871775" y="251505"/>
            <a:ext cx="3068225" cy="2848746"/>
          </a:xfrm>
          <a:prstGeom prst="rect">
            <a:avLst/>
          </a:prstGeom>
        </p:spPr>
      </p:pic>
      <p:pic>
        <p:nvPicPr>
          <p:cNvPr id="5" name="Picture 4">
            <a:extLst>
              <a:ext uri="{FF2B5EF4-FFF2-40B4-BE49-F238E27FC236}">
                <a16:creationId xmlns:a16="http://schemas.microsoft.com/office/drawing/2014/main" id="{A3BDD096-AB7B-F0B2-4D84-F219EAC2C915}"/>
              </a:ext>
            </a:extLst>
          </p:cNvPr>
          <p:cNvPicPr>
            <a:picLocks noChangeAspect="1"/>
          </p:cNvPicPr>
          <p:nvPr userDrawn="1"/>
        </p:nvPicPr>
        <p:blipFill>
          <a:blip r:embed="rId3"/>
          <a:stretch>
            <a:fillRect/>
          </a:stretch>
        </p:blipFill>
        <p:spPr>
          <a:xfrm>
            <a:off x="251998" y="3579223"/>
            <a:ext cx="4833085" cy="3027272"/>
          </a:xfrm>
          <a:prstGeom prst="rect">
            <a:avLst/>
          </a:prstGeom>
        </p:spPr>
      </p:pic>
    </p:spTree>
    <p:extLst>
      <p:ext uri="{BB962C8B-B14F-4D97-AF65-F5344CB8AC3E}">
        <p14:creationId xmlns:p14="http://schemas.microsoft.com/office/powerpoint/2010/main" val="1143831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6354990"/>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3432495" y="2660633"/>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3432495" y="4128381"/>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5" name="Picture 4">
            <a:extLst>
              <a:ext uri="{FF2B5EF4-FFF2-40B4-BE49-F238E27FC236}">
                <a16:creationId xmlns:a16="http://schemas.microsoft.com/office/drawing/2014/main" id="{F89CBC66-CA1A-6D97-EBAF-C1076AC492C1}"/>
              </a:ext>
            </a:extLst>
          </p:cNvPr>
          <p:cNvPicPr>
            <a:picLocks noChangeAspect="1"/>
          </p:cNvPicPr>
          <p:nvPr userDrawn="1"/>
        </p:nvPicPr>
        <p:blipFill>
          <a:blip r:embed="rId2"/>
          <a:stretch>
            <a:fillRect/>
          </a:stretch>
        </p:blipFill>
        <p:spPr>
          <a:xfrm>
            <a:off x="251998" y="2923187"/>
            <a:ext cx="2667350" cy="3683308"/>
          </a:xfrm>
          <a:prstGeom prst="rect">
            <a:avLst/>
          </a:prstGeom>
        </p:spPr>
      </p:pic>
      <p:pic>
        <p:nvPicPr>
          <p:cNvPr id="7" name="Picture 6">
            <a:extLst>
              <a:ext uri="{FF2B5EF4-FFF2-40B4-BE49-F238E27FC236}">
                <a16:creationId xmlns:a16="http://schemas.microsoft.com/office/drawing/2014/main" id="{C6798F48-458A-A5A8-9EE2-10C62B0D571C}"/>
              </a:ext>
            </a:extLst>
          </p:cNvPr>
          <p:cNvPicPr>
            <a:picLocks noChangeAspect="1"/>
          </p:cNvPicPr>
          <p:nvPr userDrawn="1"/>
        </p:nvPicPr>
        <p:blipFill>
          <a:blip r:embed="rId3"/>
          <a:stretch>
            <a:fillRect/>
          </a:stretch>
        </p:blipFill>
        <p:spPr>
          <a:xfrm>
            <a:off x="9728492" y="1801504"/>
            <a:ext cx="2211508" cy="2444722"/>
          </a:xfrm>
          <a:prstGeom prst="rect">
            <a:avLst/>
          </a:prstGeom>
        </p:spPr>
      </p:pic>
    </p:spTree>
    <p:extLst>
      <p:ext uri="{BB962C8B-B14F-4D97-AF65-F5344CB8AC3E}">
        <p14:creationId xmlns:p14="http://schemas.microsoft.com/office/powerpoint/2010/main" val="3508264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kalvo - Vaaleanpun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6354990"/>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3432495" y="2660633"/>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3432495" y="4128381"/>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3" name="Picture 2">
            <a:extLst>
              <a:ext uri="{FF2B5EF4-FFF2-40B4-BE49-F238E27FC236}">
                <a16:creationId xmlns:a16="http://schemas.microsoft.com/office/drawing/2014/main" id="{311A6207-5E81-F1A0-6B3E-F89F3B56DC0E}"/>
              </a:ext>
            </a:extLst>
          </p:cNvPr>
          <p:cNvPicPr>
            <a:picLocks noChangeAspect="1"/>
          </p:cNvPicPr>
          <p:nvPr userDrawn="1"/>
        </p:nvPicPr>
        <p:blipFill>
          <a:blip r:embed="rId2"/>
          <a:stretch>
            <a:fillRect/>
          </a:stretch>
        </p:blipFill>
        <p:spPr>
          <a:xfrm>
            <a:off x="678912" y="5154360"/>
            <a:ext cx="2849355" cy="1522624"/>
          </a:xfrm>
          <a:prstGeom prst="rect">
            <a:avLst/>
          </a:prstGeom>
        </p:spPr>
      </p:pic>
      <p:pic>
        <p:nvPicPr>
          <p:cNvPr id="7" name="Picture 6">
            <a:extLst>
              <a:ext uri="{FF2B5EF4-FFF2-40B4-BE49-F238E27FC236}">
                <a16:creationId xmlns:a16="http://schemas.microsoft.com/office/drawing/2014/main" id="{9ED610E5-A200-A1BA-A4EC-C15DEB105B82}"/>
              </a:ext>
            </a:extLst>
          </p:cNvPr>
          <p:cNvPicPr>
            <a:picLocks noChangeAspect="1"/>
          </p:cNvPicPr>
          <p:nvPr userDrawn="1"/>
        </p:nvPicPr>
        <p:blipFill>
          <a:blip r:embed="rId3"/>
          <a:stretch>
            <a:fillRect/>
          </a:stretch>
        </p:blipFill>
        <p:spPr>
          <a:xfrm>
            <a:off x="8520806" y="4919279"/>
            <a:ext cx="959123" cy="1687216"/>
          </a:xfrm>
          <a:prstGeom prst="rect">
            <a:avLst/>
          </a:prstGeom>
        </p:spPr>
      </p:pic>
      <p:pic>
        <p:nvPicPr>
          <p:cNvPr id="8" name="Picture 7">
            <a:extLst>
              <a:ext uri="{FF2B5EF4-FFF2-40B4-BE49-F238E27FC236}">
                <a16:creationId xmlns:a16="http://schemas.microsoft.com/office/drawing/2014/main" id="{3A26D852-2BC4-0F33-FF1B-E51262F710B4}"/>
              </a:ext>
            </a:extLst>
          </p:cNvPr>
          <p:cNvPicPr>
            <a:picLocks noChangeAspect="1"/>
          </p:cNvPicPr>
          <p:nvPr userDrawn="1"/>
        </p:nvPicPr>
        <p:blipFill>
          <a:blip r:embed="rId3"/>
          <a:stretch>
            <a:fillRect/>
          </a:stretch>
        </p:blipFill>
        <p:spPr>
          <a:xfrm>
            <a:off x="9653889" y="4574465"/>
            <a:ext cx="1155137" cy="2032029"/>
          </a:xfrm>
          <a:prstGeom prst="rect">
            <a:avLst/>
          </a:prstGeom>
        </p:spPr>
      </p:pic>
      <p:pic>
        <p:nvPicPr>
          <p:cNvPr id="9" name="Picture 8">
            <a:extLst>
              <a:ext uri="{FF2B5EF4-FFF2-40B4-BE49-F238E27FC236}">
                <a16:creationId xmlns:a16="http://schemas.microsoft.com/office/drawing/2014/main" id="{AF2E3957-660C-DC7A-618D-EFAE30220886}"/>
              </a:ext>
            </a:extLst>
          </p:cNvPr>
          <p:cNvPicPr>
            <a:picLocks noChangeAspect="1"/>
          </p:cNvPicPr>
          <p:nvPr userDrawn="1"/>
        </p:nvPicPr>
        <p:blipFill>
          <a:blip r:embed="rId4"/>
          <a:stretch>
            <a:fillRect/>
          </a:stretch>
        </p:blipFill>
        <p:spPr>
          <a:xfrm>
            <a:off x="10208004" y="2027774"/>
            <a:ext cx="1202045" cy="770423"/>
          </a:xfrm>
          <a:prstGeom prst="rect">
            <a:avLst/>
          </a:prstGeom>
        </p:spPr>
      </p:pic>
      <p:pic>
        <p:nvPicPr>
          <p:cNvPr id="10" name="Picture 9">
            <a:extLst>
              <a:ext uri="{FF2B5EF4-FFF2-40B4-BE49-F238E27FC236}">
                <a16:creationId xmlns:a16="http://schemas.microsoft.com/office/drawing/2014/main" id="{68D7284E-9009-94FE-E4C6-A86089410B44}"/>
              </a:ext>
            </a:extLst>
          </p:cNvPr>
          <p:cNvPicPr>
            <a:picLocks noChangeAspect="1"/>
          </p:cNvPicPr>
          <p:nvPr userDrawn="1"/>
        </p:nvPicPr>
        <p:blipFill>
          <a:blip r:embed="rId5"/>
          <a:stretch>
            <a:fillRect/>
          </a:stretch>
        </p:blipFill>
        <p:spPr>
          <a:xfrm>
            <a:off x="781951" y="1205856"/>
            <a:ext cx="2343386" cy="2005938"/>
          </a:xfrm>
          <a:prstGeom prst="rect">
            <a:avLst/>
          </a:prstGeom>
        </p:spPr>
      </p:pic>
    </p:spTree>
    <p:extLst>
      <p:ext uri="{BB962C8B-B14F-4D97-AF65-F5344CB8AC3E}">
        <p14:creationId xmlns:p14="http://schemas.microsoft.com/office/powerpoint/2010/main" val="1385090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ppukalvo -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0" name="Picture 9">
            <a:extLst>
              <a:ext uri="{FF2B5EF4-FFF2-40B4-BE49-F238E27FC236}">
                <a16:creationId xmlns:a16="http://schemas.microsoft.com/office/drawing/2014/main" id="{70D58C2D-81B9-EC7A-33F3-C1A11EA0FC85}"/>
              </a:ext>
            </a:extLst>
          </p:cNvPr>
          <p:cNvPicPr>
            <a:picLocks noChangeAspect="1"/>
          </p:cNvPicPr>
          <p:nvPr userDrawn="1"/>
        </p:nvPicPr>
        <p:blipFill>
          <a:blip r:embed="rId2"/>
          <a:stretch>
            <a:fillRect/>
          </a:stretch>
        </p:blipFill>
        <p:spPr>
          <a:xfrm>
            <a:off x="6059157" y="2632772"/>
            <a:ext cx="3651811" cy="495602"/>
          </a:xfrm>
          <a:prstGeom prst="rect">
            <a:avLst/>
          </a:prstGeom>
        </p:spPr>
      </p:pic>
      <p:pic>
        <p:nvPicPr>
          <p:cNvPr id="4" name="Picture 3">
            <a:extLst>
              <a:ext uri="{FF2B5EF4-FFF2-40B4-BE49-F238E27FC236}">
                <a16:creationId xmlns:a16="http://schemas.microsoft.com/office/drawing/2014/main" id="{FAB593C4-8031-9BC9-7A08-9B05051256EF}"/>
              </a:ext>
            </a:extLst>
          </p:cNvPr>
          <p:cNvPicPr>
            <a:picLocks noChangeAspect="1"/>
          </p:cNvPicPr>
          <p:nvPr userDrawn="1"/>
        </p:nvPicPr>
        <p:blipFill>
          <a:blip r:embed="rId3"/>
          <a:stretch>
            <a:fillRect/>
          </a:stretch>
        </p:blipFill>
        <p:spPr>
          <a:xfrm>
            <a:off x="1599827" y="2140666"/>
            <a:ext cx="2878768" cy="4717333"/>
          </a:xfrm>
          <a:prstGeom prst="rect">
            <a:avLst/>
          </a:prstGeom>
        </p:spPr>
      </p:pic>
      <p:pic>
        <p:nvPicPr>
          <p:cNvPr id="8" name="Picture 7">
            <a:extLst>
              <a:ext uri="{FF2B5EF4-FFF2-40B4-BE49-F238E27FC236}">
                <a16:creationId xmlns:a16="http://schemas.microsoft.com/office/drawing/2014/main" id="{5DD05AB7-DB39-9C9E-E755-501ABA9E7361}"/>
              </a:ext>
            </a:extLst>
          </p:cNvPr>
          <p:cNvPicPr>
            <a:picLocks noChangeAspect="1"/>
          </p:cNvPicPr>
          <p:nvPr userDrawn="1"/>
        </p:nvPicPr>
        <p:blipFill>
          <a:blip r:embed="rId4"/>
          <a:stretch>
            <a:fillRect/>
          </a:stretch>
        </p:blipFill>
        <p:spPr>
          <a:xfrm>
            <a:off x="6059157" y="3622998"/>
            <a:ext cx="2173215" cy="495602"/>
          </a:xfrm>
          <a:prstGeom prst="rect">
            <a:avLst/>
          </a:prstGeom>
        </p:spPr>
      </p:pic>
    </p:spTree>
    <p:extLst>
      <p:ext uri="{BB962C8B-B14F-4D97-AF65-F5344CB8AC3E}">
        <p14:creationId xmlns:p14="http://schemas.microsoft.com/office/powerpoint/2010/main" val="21066858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oppukalvo -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0" name="Picture 9">
            <a:extLst>
              <a:ext uri="{FF2B5EF4-FFF2-40B4-BE49-F238E27FC236}">
                <a16:creationId xmlns:a16="http://schemas.microsoft.com/office/drawing/2014/main" id="{70D58C2D-81B9-EC7A-33F3-C1A11EA0FC85}"/>
              </a:ext>
            </a:extLst>
          </p:cNvPr>
          <p:cNvPicPr>
            <a:picLocks noChangeAspect="1"/>
          </p:cNvPicPr>
          <p:nvPr userDrawn="1"/>
        </p:nvPicPr>
        <p:blipFill>
          <a:blip r:embed="rId2"/>
          <a:stretch>
            <a:fillRect/>
          </a:stretch>
        </p:blipFill>
        <p:spPr>
          <a:xfrm>
            <a:off x="6059157" y="2632772"/>
            <a:ext cx="3651811" cy="495602"/>
          </a:xfrm>
          <a:prstGeom prst="rect">
            <a:avLst/>
          </a:prstGeom>
        </p:spPr>
      </p:pic>
      <p:pic>
        <p:nvPicPr>
          <p:cNvPr id="2" name="Picture 1">
            <a:extLst>
              <a:ext uri="{FF2B5EF4-FFF2-40B4-BE49-F238E27FC236}">
                <a16:creationId xmlns:a16="http://schemas.microsoft.com/office/drawing/2014/main" id="{A89F00D0-A9D9-F967-4446-4F1458AF7501}"/>
              </a:ext>
            </a:extLst>
          </p:cNvPr>
          <p:cNvPicPr>
            <a:picLocks noChangeAspect="1"/>
          </p:cNvPicPr>
          <p:nvPr userDrawn="1"/>
        </p:nvPicPr>
        <p:blipFill>
          <a:blip r:embed="rId3"/>
          <a:stretch>
            <a:fillRect/>
          </a:stretch>
        </p:blipFill>
        <p:spPr>
          <a:xfrm>
            <a:off x="6059157" y="3622998"/>
            <a:ext cx="2173215" cy="495602"/>
          </a:xfrm>
          <a:prstGeom prst="rect">
            <a:avLst/>
          </a:prstGeom>
        </p:spPr>
      </p:pic>
      <p:pic>
        <p:nvPicPr>
          <p:cNvPr id="5" name="Picture 4">
            <a:extLst>
              <a:ext uri="{FF2B5EF4-FFF2-40B4-BE49-F238E27FC236}">
                <a16:creationId xmlns:a16="http://schemas.microsoft.com/office/drawing/2014/main" id="{4CF85A38-BDB2-E590-7C48-46A4C47EE29B}"/>
              </a:ext>
            </a:extLst>
          </p:cNvPr>
          <p:cNvPicPr>
            <a:picLocks noChangeAspect="1"/>
          </p:cNvPicPr>
          <p:nvPr userDrawn="1"/>
        </p:nvPicPr>
        <p:blipFill>
          <a:blip r:embed="rId4"/>
          <a:stretch>
            <a:fillRect/>
          </a:stretch>
        </p:blipFill>
        <p:spPr>
          <a:xfrm>
            <a:off x="1122885" y="1563756"/>
            <a:ext cx="3832652" cy="5307496"/>
          </a:xfrm>
          <a:prstGeom prst="rect">
            <a:avLst/>
          </a:prstGeom>
        </p:spPr>
      </p:pic>
    </p:spTree>
    <p:extLst>
      <p:ext uri="{BB962C8B-B14F-4D97-AF65-F5344CB8AC3E}">
        <p14:creationId xmlns:p14="http://schemas.microsoft.com/office/powerpoint/2010/main" val="250833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82F2CA-5163-A97B-5406-83E2F9E63492}"/>
              </a:ext>
            </a:extLst>
          </p:cNvPr>
          <p:cNvSpPr>
            <a:spLocks noGrp="1"/>
          </p:cNvSpPr>
          <p:nvPr>
            <p:ph type="pic" sz="quarter" idx="20"/>
          </p:nvPr>
        </p:nvSpPr>
        <p:spPr>
          <a:xfrm>
            <a:off x="243034" y="251806"/>
            <a:ext cx="5852966" cy="5613566"/>
          </a:xfrm>
        </p:spPr>
        <p:txBody>
          <a:bodyPr/>
          <a:lstStyle/>
          <a:p>
            <a:endParaRPr lang="en-FI" dirty="0"/>
          </a:p>
        </p:txBody>
      </p:sp>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Tree>
    <p:extLst>
      <p:ext uri="{BB962C8B-B14F-4D97-AF65-F5344CB8AC3E}">
        <p14:creationId xmlns:p14="http://schemas.microsoft.com/office/powerpoint/2010/main" val="183959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349620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35453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7" name="Title 1">
            <a:extLst>
              <a:ext uri="{FF2B5EF4-FFF2-40B4-BE49-F238E27FC236}">
                <a16:creationId xmlns:a16="http://schemas.microsoft.com/office/drawing/2014/main" id="{A07EE379-E0D9-C4B8-525D-E446B06D4403}"/>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126303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52A280EF-D2A0-567B-8A9F-DDEB7DE15475}"/>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65361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3.emf"/><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1.emf"/><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3.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0" name="Rectangle 9">
            <a:extLst>
              <a:ext uri="{FF2B5EF4-FFF2-40B4-BE49-F238E27FC236}">
                <a16:creationId xmlns:a16="http://schemas.microsoft.com/office/drawing/2014/main" id="{89E75B6B-A566-6D2C-D9FB-973D1D88FF29}"/>
              </a:ext>
            </a:extLst>
          </p:cNvPr>
          <p:cNvSpPr/>
          <p:nvPr userDrawn="1"/>
        </p:nvSpPr>
        <p:spPr>
          <a:xfrm>
            <a:off x="1" y="6120582"/>
            <a:ext cx="12192000" cy="73741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4D123371-7626-41FF-2E80-2EBCEC07F0DA}"/>
              </a:ext>
            </a:extLst>
          </p:cNvPr>
          <p:cNvPicPr>
            <a:picLocks noChangeAspect="1"/>
          </p:cNvPicPr>
          <p:nvPr userDrawn="1"/>
        </p:nvPicPr>
        <p:blipFill>
          <a:blip r:embed="rId19"/>
          <a:stretch>
            <a:fillRect/>
          </a:stretch>
        </p:blipFill>
        <p:spPr>
          <a:xfrm>
            <a:off x="8542279" y="6345857"/>
            <a:ext cx="1854863" cy="251731"/>
          </a:xfrm>
          <a:prstGeom prst="rect">
            <a:avLst/>
          </a:prstGeom>
        </p:spPr>
      </p:pic>
      <p:pic>
        <p:nvPicPr>
          <p:cNvPr id="13" name="Picture 12">
            <a:extLst>
              <a:ext uri="{FF2B5EF4-FFF2-40B4-BE49-F238E27FC236}">
                <a16:creationId xmlns:a16="http://schemas.microsoft.com/office/drawing/2014/main" id="{1E0F84A7-08B9-8AEB-0392-944329E5C647}"/>
              </a:ext>
            </a:extLst>
          </p:cNvPr>
          <p:cNvPicPr>
            <a:picLocks noChangeAspect="1"/>
          </p:cNvPicPr>
          <p:nvPr userDrawn="1"/>
        </p:nvPicPr>
        <p:blipFill>
          <a:blip r:embed="rId20"/>
          <a:stretch>
            <a:fillRect/>
          </a:stretch>
        </p:blipFill>
        <p:spPr>
          <a:xfrm>
            <a:off x="10660784" y="6345857"/>
            <a:ext cx="1105200" cy="252041"/>
          </a:xfrm>
          <a:prstGeom prst="rect">
            <a:avLst/>
          </a:prstGeom>
        </p:spPr>
      </p:pic>
      <p:sp>
        <p:nvSpPr>
          <p:cNvPr id="4" name="TextBox 3">
            <a:extLst>
              <a:ext uri="{FF2B5EF4-FFF2-40B4-BE49-F238E27FC236}">
                <a16:creationId xmlns:a16="http://schemas.microsoft.com/office/drawing/2014/main" id="{A76142AD-1029-2F9E-FB76-4F64BF5420DA}"/>
              </a:ext>
            </a:extLst>
          </p:cNvPr>
          <p:cNvSpPr txBox="1"/>
          <p:nvPr userDrawn="1"/>
        </p:nvSpPr>
        <p:spPr>
          <a:xfrm>
            <a:off x="1232022" y="6338685"/>
            <a:ext cx="2187834" cy="276999"/>
          </a:xfrm>
          <a:prstGeom prst="rect">
            <a:avLst/>
          </a:prstGeom>
          <a:noFill/>
        </p:spPr>
        <p:txBody>
          <a:bodyPr wrap="square" rtlCol="0">
            <a:spAutoFit/>
          </a:bodyPr>
          <a:lstStyle/>
          <a:p>
            <a:fld id="{C39957BD-ACD7-A54F-9CD1-9705F6056BAC}" type="datetime1">
              <a:rPr lang="fi-FI" altLang="fi-FI" sz="1200" b="0" i="0" smtClean="0">
                <a:latin typeface="Tahoma" panose="020B0604030504040204" pitchFamily="34" charset="0"/>
                <a:ea typeface="Tahoma" panose="020B0604030504040204" pitchFamily="34" charset="0"/>
                <a:cs typeface="Tahoma" panose="020B0604030504040204" pitchFamily="34" charset="0"/>
              </a:rPr>
              <a:t>5.10.2022</a:t>
            </a:fld>
            <a:endParaRPr lang="fi-FI" altLang="fi-FI" sz="1200" b="0" i="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6489997"/>
      </p:ext>
    </p:extLst>
  </p:cSld>
  <p:clrMap bg1="lt1" tx1="dk1" bg2="lt2" tx2="dk2" accent1="accent1" accent2="accent2" accent3="accent3" accent4="accent4" accent5="accent5" accent6="accent6" hlink="hlink" folHlink="folHlink"/>
  <p:sldLayoutIdLst>
    <p:sldLayoutId id="2147484059" r:id="rId1"/>
    <p:sldLayoutId id="2147484023" r:id="rId2"/>
    <p:sldLayoutId id="2147484026" r:id="rId3"/>
    <p:sldLayoutId id="2147484027" r:id="rId4"/>
    <p:sldLayoutId id="2147484028" r:id="rId5"/>
    <p:sldLayoutId id="2147484030" r:id="rId6"/>
    <p:sldLayoutId id="2147484065" r:id="rId7"/>
    <p:sldLayoutId id="2147484066" r:id="rId8"/>
    <p:sldLayoutId id="2147484067" r:id="rId9"/>
    <p:sldLayoutId id="2147484068" r:id="rId10"/>
    <p:sldLayoutId id="2147484057" r:id="rId11"/>
    <p:sldLayoutId id="2147484062" r:id="rId12"/>
    <p:sldLayoutId id="2147484031" r:id="rId13"/>
    <p:sldLayoutId id="2147484058" r:id="rId14"/>
    <p:sldLayoutId id="2147484063" r:id="rId15"/>
    <p:sldLayoutId id="2147484060" r:id="rId16"/>
    <p:sldLayoutId id="2147484061" r:id="rId17"/>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4D123371-7626-41FF-2E80-2EBCEC07F0DA}"/>
              </a:ext>
            </a:extLst>
          </p:cNvPr>
          <p:cNvPicPr>
            <a:picLocks noChangeAspect="1"/>
          </p:cNvPicPr>
          <p:nvPr userDrawn="1"/>
        </p:nvPicPr>
        <p:blipFill>
          <a:blip r:embed="rId23"/>
          <a:stretch>
            <a:fillRect/>
          </a:stretch>
        </p:blipFill>
        <p:spPr>
          <a:xfrm>
            <a:off x="8542279" y="6345857"/>
            <a:ext cx="1854863" cy="251731"/>
          </a:xfrm>
          <a:prstGeom prst="rect">
            <a:avLst/>
          </a:prstGeom>
        </p:spPr>
      </p:pic>
      <p:sp>
        <p:nvSpPr>
          <p:cNvPr id="4" name="TextBox 3">
            <a:extLst>
              <a:ext uri="{FF2B5EF4-FFF2-40B4-BE49-F238E27FC236}">
                <a16:creationId xmlns:a16="http://schemas.microsoft.com/office/drawing/2014/main" id="{A76142AD-1029-2F9E-FB76-4F64BF5420DA}"/>
              </a:ext>
            </a:extLst>
          </p:cNvPr>
          <p:cNvSpPr txBox="1"/>
          <p:nvPr userDrawn="1"/>
        </p:nvSpPr>
        <p:spPr>
          <a:xfrm>
            <a:off x="1232022" y="6338685"/>
            <a:ext cx="2187834" cy="276999"/>
          </a:xfrm>
          <a:prstGeom prst="rect">
            <a:avLst/>
          </a:prstGeom>
          <a:noFill/>
        </p:spPr>
        <p:txBody>
          <a:bodyPr wrap="square" rtlCol="0">
            <a:spAutoFit/>
          </a:bodyPr>
          <a:lstStyle/>
          <a:p>
            <a:fld id="{C39957BD-ACD7-A54F-9CD1-9705F6056BAC}" type="datetime1">
              <a:rPr lang="fi-FI" altLang="fi-FI" sz="1200" b="0" i="0" smtClean="0">
                <a:latin typeface="Tahoma" panose="020B0604030504040204" pitchFamily="34" charset="0"/>
                <a:ea typeface="Tahoma" panose="020B0604030504040204" pitchFamily="34" charset="0"/>
                <a:cs typeface="Tahoma" panose="020B0604030504040204" pitchFamily="34" charset="0"/>
              </a:rPr>
              <a:t>5.10.2022</a:t>
            </a:fld>
            <a:endParaRPr lang="fi-FI" altLang="fi-FI" sz="1200" b="0" i="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06686A8A-B1E9-41B6-F723-B227B33AB901}"/>
              </a:ext>
            </a:extLst>
          </p:cNvPr>
          <p:cNvPicPr>
            <a:picLocks noChangeAspect="1"/>
          </p:cNvPicPr>
          <p:nvPr userDrawn="1"/>
        </p:nvPicPr>
        <p:blipFill>
          <a:blip r:embed="rId24"/>
          <a:stretch>
            <a:fillRect/>
          </a:stretch>
        </p:blipFill>
        <p:spPr>
          <a:xfrm>
            <a:off x="10660784" y="6357769"/>
            <a:ext cx="1105200" cy="239819"/>
          </a:xfrm>
          <a:prstGeom prst="rect">
            <a:avLst/>
          </a:prstGeom>
        </p:spPr>
      </p:pic>
    </p:spTree>
    <p:extLst>
      <p:ext uri="{BB962C8B-B14F-4D97-AF65-F5344CB8AC3E}">
        <p14:creationId xmlns:p14="http://schemas.microsoft.com/office/powerpoint/2010/main" val="1126391954"/>
      </p:ext>
    </p:extLst>
  </p:cSld>
  <p:clrMap bg1="lt1" tx1="dk1" bg2="lt2" tx2="dk2" accent1="accent1" accent2="accent2" accent3="accent3" accent4="accent4" accent5="accent5" accent6="accent6" hlink="hlink" folHlink="folHlink"/>
  <p:sldLayoutIdLst>
    <p:sldLayoutId id="2147484070" r:id="rId1"/>
    <p:sldLayoutId id="2147484087" r:id="rId2"/>
    <p:sldLayoutId id="2147484088" r:id="rId3"/>
    <p:sldLayoutId id="2147484089" r:id="rId4"/>
    <p:sldLayoutId id="214748409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 id="2147484082" r:id="rId17"/>
    <p:sldLayoutId id="2147484083" r:id="rId18"/>
    <p:sldLayoutId id="2147484084" r:id="rId19"/>
    <p:sldLayoutId id="2147484085" r:id="rId20"/>
    <p:sldLayoutId id="2147484086" r:id="rId21"/>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10251340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ruokavirasto.fi/hyvinvointisuunnitelmat/"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hyperlink" Target="https://www.ruokavirasto.fi/hyvinvointisuunnitelmat/"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www.ruokavirasto.fi/hyvinvointisuunnitelmat/"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www.ruokavirasto.fi/hyvinvointisuunnitelmat/"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6D52-8865-927C-5844-EEA224CD7E4B}"/>
              </a:ext>
            </a:extLst>
          </p:cNvPr>
          <p:cNvSpPr>
            <a:spLocks noGrp="1"/>
          </p:cNvSpPr>
          <p:nvPr>
            <p:ph type="ctrTitle"/>
          </p:nvPr>
        </p:nvSpPr>
        <p:spPr/>
        <p:txBody>
          <a:bodyPr>
            <a:normAutofit fontScale="90000"/>
          </a:bodyPr>
          <a:lstStyle/>
          <a:p>
            <a:r>
              <a:rPr lang="fi-FI" altLang="fi-FI" dirty="0"/>
              <a:t>Eläinten hyvinvointikorvaus CAP27</a:t>
            </a:r>
            <a:endParaRPr lang="en-FI" dirty="0"/>
          </a:p>
        </p:txBody>
      </p:sp>
      <p:sp>
        <p:nvSpPr>
          <p:cNvPr id="3" name="Subtitle 2">
            <a:extLst>
              <a:ext uri="{FF2B5EF4-FFF2-40B4-BE49-F238E27FC236}">
                <a16:creationId xmlns:a16="http://schemas.microsoft.com/office/drawing/2014/main" id="{934E269E-0985-78EF-3BD4-8C9A845FDD98}"/>
              </a:ext>
            </a:extLst>
          </p:cNvPr>
          <p:cNvSpPr>
            <a:spLocks noGrp="1"/>
          </p:cNvSpPr>
          <p:nvPr>
            <p:ph type="subTitle" idx="1"/>
          </p:nvPr>
        </p:nvSpPr>
        <p:spPr>
          <a:xfrm>
            <a:off x="6096000" y="5062799"/>
            <a:ext cx="5327009" cy="609199"/>
          </a:xfrm>
        </p:spPr>
        <p:txBody>
          <a:bodyPr/>
          <a:lstStyle/>
          <a:p>
            <a:endParaRPr lang="en-FI" dirty="0"/>
          </a:p>
        </p:txBody>
      </p:sp>
    </p:spTree>
    <p:extLst>
      <p:ext uri="{BB962C8B-B14F-4D97-AF65-F5344CB8AC3E}">
        <p14:creationId xmlns:p14="http://schemas.microsoft.com/office/powerpoint/2010/main" val="318957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8EF5322-27B2-4FA0-A0AE-E485515EEA1D}"/>
              </a:ext>
            </a:extLst>
          </p:cNvPr>
          <p:cNvSpPr txBox="1">
            <a:spLocks noGrp="1"/>
          </p:cNvSpPr>
          <p:nvPr>
            <p:ph type="title" idx="4294967295"/>
          </p:nvPr>
        </p:nvSpPr>
        <p:spPr>
          <a:xfrm>
            <a:off x="779689" y="306972"/>
            <a:ext cx="1089523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600" b="1" i="0" u="none" strike="noStrike" kern="1200" cap="none" spc="0" normalizeH="0" baseline="0" noProof="0" dirty="0">
                <a:ln>
                  <a:noFill/>
                </a:ln>
                <a:solidFill>
                  <a:srgbClr val="004F70"/>
                </a:solidFill>
                <a:effectLst/>
                <a:uLnTx/>
                <a:uFillTx/>
                <a:latin typeface="Calibri" panose="020F0502020204030204"/>
                <a:ea typeface="+mj-ea"/>
                <a:cs typeface="+mj-cs"/>
              </a:rPr>
              <a:t>Eläinten hyvinvointikorvauksen toimenpiteet, naudat</a:t>
            </a:r>
            <a:endParaRPr kumimoji="0" lang="fi-FI" sz="3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5" name="Tekstiruutu 4">
            <a:extLst>
              <a:ext uri="{FF2B5EF4-FFF2-40B4-BE49-F238E27FC236}">
                <a16:creationId xmlns:a16="http://schemas.microsoft.com/office/drawing/2014/main" id="{2F0CBB2D-DEA0-42B1-B902-EE31FE5AE5D6}"/>
              </a:ext>
            </a:extLst>
          </p:cNvPr>
          <p:cNvSpPr txBox="1"/>
          <p:nvPr/>
        </p:nvSpPr>
        <p:spPr>
          <a:xfrm>
            <a:off x="779689" y="1153646"/>
            <a:ext cx="5425168" cy="4796698"/>
          </a:xfrm>
          <a:prstGeom prst="rect">
            <a:avLst/>
          </a:prstGeom>
          <a:noFill/>
        </p:spPr>
        <p:txBody>
          <a:bodyPr wrap="square">
            <a:spAutoFit/>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Nautojen hyvinvointisuunnitelma</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Kaikille pakollinen</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Vasikoiden pito-olosuhteiden parantaminen</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Vain yksi toimenpide</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Tilavaatimus 2,25m</a:t>
            </a:r>
            <a:r>
              <a:rPr kumimoji="0" lang="fi-FI" sz="2400" b="0" i="0" u="none" strike="noStrike" kern="1200" cap="none" spc="0" normalizeH="0" baseline="30000" noProof="0" dirty="0">
                <a:ln>
                  <a:noFill/>
                </a:ln>
                <a:solidFill>
                  <a:srgbClr val="343841"/>
                </a:solidFill>
                <a:effectLst/>
                <a:uLnTx/>
                <a:uFillTx/>
                <a:latin typeface="calibri" charset="0"/>
              </a:rPr>
              <a:t>2</a:t>
            </a:r>
            <a:r>
              <a:rPr kumimoji="0" lang="fi-FI" sz="2400" b="0" i="0" u="none" strike="noStrike" kern="1200" cap="none" spc="0" normalizeH="0" baseline="0" noProof="0" dirty="0">
                <a:ln>
                  <a:noFill/>
                </a:ln>
                <a:solidFill>
                  <a:srgbClr val="343841"/>
                </a:solidFill>
                <a:effectLst/>
                <a:uLnTx/>
                <a:uFillTx/>
                <a:latin typeface="calibri" charset="0"/>
              </a:rPr>
              <a:t>/eläin 6 kk ikään saakka. </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Ei </a:t>
            </a:r>
            <a:r>
              <a:rPr kumimoji="0" lang="fi-FI" sz="2400" b="0" i="0" u="none" strike="noStrike" kern="1200" cap="none" spc="0" normalizeH="0" baseline="0" noProof="0" dirty="0" err="1">
                <a:ln>
                  <a:noFill/>
                </a:ln>
                <a:solidFill>
                  <a:srgbClr val="343841"/>
                </a:solidFill>
                <a:effectLst/>
                <a:uLnTx/>
                <a:uFillTx/>
                <a:latin typeface="calibri" charset="0"/>
              </a:rPr>
              <a:t>nupoutusvaatimusta</a:t>
            </a:r>
            <a:r>
              <a:rPr kumimoji="0" lang="fi-FI" sz="2400" b="0" i="0" u="none" strike="noStrike" kern="1200" cap="none" spc="0" normalizeH="0" baseline="0" noProof="0" dirty="0">
                <a:ln>
                  <a:noFill/>
                </a:ln>
                <a:solidFill>
                  <a:srgbClr val="343841"/>
                </a:solidFill>
                <a:effectLst/>
                <a:uLnTx/>
                <a:uFillTx/>
                <a:latin typeface="calibri" charset="0"/>
              </a:rPr>
              <a:t>.</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Urospuolisten nautojen pito-olosuhteiden parantaminen</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Vain yksi toimenpide 6-18 kk ikäisille urospuolisille naudoille.</a:t>
            </a:r>
          </a:p>
        </p:txBody>
      </p:sp>
      <p:sp>
        <p:nvSpPr>
          <p:cNvPr id="7" name="Tekstiruutu 6">
            <a:extLst>
              <a:ext uri="{FF2B5EF4-FFF2-40B4-BE49-F238E27FC236}">
                <a16:creationId xmlns:a16="http://schemas.microsoft.com/office/drawing/2014/main" id="{02E5B909-3FE0-4D7D-8BA5-D8C583B24E3A}"/>
              </a:ext>
            </a:extLst>
          </p:cNvPr>
          <p:cNvSpPr txBox="1"/>
          <p:nvPr/>
        </p:nvSpPr>
        <p:spPr>
          <a:xfrm>
            <a:off x="6606265" y="1178641"/>
            <a:ext cx="5313591" cy="4860818"/>
          </a:xfrm>
          <a:prstGeom prst="rect">
            <a:avLst/>
          </a:prstGeom>
          <a:noFill/>
        </p:spPr>
        <p:txBody>
          <a:bodyPr wrap="square">
            <a:spAutoFit/>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Nuorkarjan laidunnus</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6 kk – 24 kk ikäisille naaraspuolisille naudoille. </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Emo- ja lypsylehmien laidunnus</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Nautojen ulkoilu</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Korvaa pitkäaikaisempi laidunnus -toimenpiteen.</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Kaikille yli 6 kk ikäisille naudoille.</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Nautojen poikima-, hoito- ja sairaskarsinat</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Vain yksi toimenpide kaikenikäisille naudoille</a:t>
            </a:r>
          </a:p>
        </p:txBody>
      </p:sp>
    </p:spTree>
    <p:extLst>
      <p:ext uri="{BB962C8B-B14F-4D97-AF65-F5344CB8AC3E}">
        <p14:creationId xmlns:p14="http://schemas.microsoft.com/office/powerpoint/2010/main" val="250720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D515E27-A125-4443-BDA4-09BCFF04E383}"/>
              </a:ext>
            </a:extLst>
          </p:cNvPr>
          <p:cNvSpPr>
            <a:spLocks noGrp="1"/>
          </p:cNvSpPr>
          <p:nvPr>
            <p:ph type="title"/>
          </p:nvPr>
        </p:nvSpPr>
        <p:spPr>
          <a:xfrm>
            <a:off x="838200" y="410193"/>
            <a:ext cx="8314508" cy="785813"/>
          </a:xfrm>
        </p:spPr>
        <p:txBody>
          <a:bodyPr>
            <a:normAutofit/>
          </a:bodyPr>
          <a:lstStyle/>
          <a:p>
            <a:r>
              <a:rPr lang="fi-FI" altLang="fi-FI" sz="3200" dirty="0">
                <a:solidFill>
                  <a:srgbClr val="004F70"/>
                </a:solidFill>
                <a:latin typeface="Calibri" panose="020F0502020204030204" pitchFamily="34" charset="0"/>
                <a:ea typeface="Trebuchet MS" panose="020B0603020202020204" pitchFamily="34" charset="0"/>
                <a:cs typeface="Trebuchet MS" panose="020B0603020202020204" pitchFamily="34" charset="0"/>
              </a:rPr>
              <a:t>Nautojen hyvinvointisuunnitelma</a:t>
            </a:r>
            <a:endParaRPr lang="fi-FI" dirty="0"/>
          </a:p>
        </p:txBody>
      </p:sp>
      <p:sp>
        <p:nvSpPr>
          <p:cNvPr id="7" name="Tekstin paikkamerkki 6">
            <a:extLst>
              <a:ext uri="{FF2B5EF4-FFF2-40B4-BE49-F238E27FC236}">
                <a16:creationId xmlns:a16="http://schemas.microsoft.com/office/drawing/2014/main" id="{D49E79E4-F901-459F-AA1E-2224A6791E6B}"/>
              </a:ext>
            </a:extLst>
          </p:cNvPr>
          <p:cNvSpPr>
            <a:spLocks noGrp="1"/>
          </p:cNvSpPr>
          <p:nvPr>
            <p:ph type="body" sz="quarter" idx="22"/>
          </p:nvPr>
        </p:nvSpPr>
        <p:spPr>
          <a:xfrm>
            <a:off x="838201" y="1382486"/>
            <a:ext cx="10646228" cy="4746171"/>
          </a:xfrm>
        </p:spPr>
        <p:txBody>
          <a:bodyPr>
            <a:normAutofit lnSpcReduction="10000"/>
          </a:bodyPr>
          <a:lstStyle/>
          <a:p>
            <a:pPr marL="0" lvl="0" indent="0" eaLnBrk="0" fontAlgn="base" hangingPunct="0">
              <a:spcAft>
                <a:spcPts val="800"/>
              </a:spcAft>
              <a:buNone/>
              <a:defRPr/>
            </a:pPr>
            <a:r>
              <a:rPr lang="fi-FI" sz="2800" b="1" dirty="0">
                <a:solidFill>
                  <a:srgbClr val="343841"/>
                </a:solidFill>
                <a:latin typeface="calibri" charset="0"/>
              </a:rPr>
              <a:t>Hyvinvointisuunnitelmassa on kuvattava:</a:t>
            </a:r>
          </a:p>
          <a:p>
            <a:pPr marL="971550" lvl="1" indent="-514350" eaLnBrk="0" fontAlgn="base" hangingPunct="0">
              <a:spcAft>
                <a:spcPct val="0"/>
              </a:spcAft>
              <a:buFont typeface="+mj-lt"/>
              <a:buAutoNum type="arabicParenR"/>
              <a:defRPr/>
            </a:pPr>
            <a:r>
              <a:rPr lang="fi-FI" sz="2400" dirty="0">
                <a:solidFill>
                  <a:srgbClr val="343841"/>
                </a:solidFill>
                <a:latin typeface="calibri" charset="0"/>
              </a:rPr>
              <a:t>pitopaikan olosuhteet</a:t>
            </a:r>
          </a:p>
          <a:p>
            <a:pPr marL="971550" lvl="1" indent="-514350" eaLnBrk="0" fontAlgn="base" hangingPunct="0">
              <a:spcAft>
                <a:spcPct val="0"/>
              </a:spcAft>
              <a:buFont typeface="+mj-lt"/>
              <a:buAutoNum type="arabicParenR"/>
              <a:defRPr/>
            </a:pPr>
            <a:r>
              <a:rPr lang="fi-FI" sz="2400" dirty="0">
                <a:solidFill>
                  <a:srgbClr val="343841"/>
                </a:solidFill>
                <a:latin typeface="calibri" charset="0"/>
              </a:rPr>
              <a:t>varautuminen häiriötilanteisiin</a:t>
            </a:r>
          </a:p>
          <a:p>
            <a:pPr marL="971550" lvl="1" indent="-514350" eaLnBrk="0" fontAlgn="base" hangingPunct="0">
              <a:spcAft>
                <a:spcPct val="0"/>
              </a:spcAft>
              <a:buFont typeface="+mj-lt"/>
              <a:buAutoNum type="arabicParenR"/>
              <a:defRPr/>
            </a:pPr>
            <a:r>
              <a:rPr lang="fi-FI" sz="2400" dirty="0">
                <a:solidFill>
                  <a:srgbClr val="343841"/>
                </a:solidFill>
                <a:latin typeface="calibri" charset="0"/>
              </a:rPr>
              <a:t>tuotannon toteuttaminen</a:t>
            </a:r>
          </a:p>
          <a:p>
            <a:pPr marL="971550" lvl="1" indent="-514350" eaLnBrk="0" fontAlgn="base" hangingPunct="0">
              <a:spcAft>
                <a:spcPct val="0"/>
              </a:spcAft>
              <a:buFont typeface="+mj-lt"/>
              <a:buAutoNum type="arabicParenR"/>
              <a:defRPr/>
            </a:pPr>
            <a:r>
              <a:rPr lang="fi-FI" sz="2400" dirty="0">
                <a:solidFill>
                  <a:srgbClr val="343841"/>
                </a:solidFill>
                <a:latin typeface="calibri" charset="0"/>
              </a:rPr>
              <a:t>eläinryhmäkohtainen voimassa oleva ruokintasuunnitelma ja rehuanalyysi sekä ilmastoystävällisen ruokinnan toteuttaminen. </a:t>
            </a:r>
          </a:p>
          <a:p>
            <a:pPr lvl="2" eaLnBrk="0" fontAlgn="base" hangingPunct="0">
              <a:spcAft>
                <a:spcPct val="0"/>
              </a:spcAft>
              <a:buClr>
                <a:srgbClr val="CF006E"/>
              </a:buClr>
              <a:defRPr/>
            </a:pPr>
            <a:r>
              <a:rPr lang="fi-FI" sz="2000" dirty="0">
                <a:solidFill>
                  <a:srgbClr val="343841"/>
                </a:solidFill>
                <a:latin typeface="calibri" charset="0"/>
              </a:rPr>
              <a:t>Ruokintasuunnitelma perustuu pääasiallisen karkearehun (pois lukien laidun ja olki) rehuanalyysiin ja siinä on huomioitu eläimen kasvuvaihe, tuotostaso ja tuotantokauden vaihe.</a:t>
            </a:r>
          </a:p>
          <a:p>
            <a:pPr marL="971550" lvl="1" indent="-514350" eaLnBrk="0" fontAlgn="base" hangingPunct="0">
              <a:spcAft>
                <a:spcPct val="0"/>
              </a:spcAft>
              <a:buFont typeface="+mj-lt"/>
              <a:buAutoNum type="arabicParenR"/>
              <a:defRPr/>
            </a:pPr>
            <a:r>
              <a:rPr lang="fi-FI" sz="2400" dirty="0">
                <a:solidFill>
                  <a:srgbClr val="343841"/>
                </a:solidFill>
                <a:latin typeface="calibri" charset="0"/>
              </a:rPr>
              <a:t>tautisuojaus</a:t>
            </a:r>
          </a:p>
          <a:p>
            <a:pPr marL="971550" lvl="1" indent="-514350" eaLnBrk="0" fontAlgn="base" hangingPunct="0">
              <a:spcAft>
                <a:spcPct val="0"/>
              </a:spcAft>
              <a:buFont typeface="+mj-lt"/>
              <a:buAutoNum type="arabicParenR"/>
              <a:defRPr/>
            </a:pPr>
            <a:r>
              <a:rPr lang="fi-FI" sz="2400" dirty="0">
                <a:solidFill>
                  <a:srgbClr val="343841"/>
                </a:solidFill>
                <a:latin typeface="calibri" charset="0"/>
              </a:rPr>
              <a:t>hyvinvoinnin parantaminen</a:t>
            </a:r>
          </a:p>
          <a:p>
            <a:pPr marL="971550" lvl="1" indent="-514350" eaLnBrk="0" fontAlgn="base" hangingPunct="0">
              <a:spcAft>
                <a:spcPts val="600"/>
              </a:spcAft>
              <a:buFont typeface="+mj-lt"/>
              <a:buAutoNum type="arabicParenR"/>
              <a:defRPr/>
            </a:pPr>
            <a:r>
              <a:rPr lang="fi-FI" sz="2400" dirty="0">
                <a:solidFill>
                  <a:srgbClr val="343841"/>
                </a:solidFill>
                <a:latin typeface="calibri" charset="0"/>
              </a:rPr>
              <a:t>mahdolliset havainnot ja kehittämistarpeet.</a:t>
            </a:r>
          </a:p>
          <a:p>
            <a:pPr marL="0" lvl="1" indent="0" eaLnBrk="0" fontAlgn="base" hangingPunct="0">
              <a:spcAft>
                <a:spcPct val="0"/>
              </a:spcAft>
              <a:buNone/>
              <a:defRPr/>
            </a:pPr>
            <a:r>
              <a:rPr lang="fi-FI" sz="2400" dirty="0">
                <a:solidFill>
                  <a:srgbClr val="343841"/>
                </a:solidFill>
                <a:latin typeface="calibri" charset="0"/>
              </a:rPr>
              <a:t>Katso </a:t>
            </a:r>
            <a:r>
              <a:rPr lang="fi-FI" sz="2400" dirty="0">
                <a:solidFill>
                  <a:srgbClr val="343841"/>
                </a:solidFill>
                <a:latin typeface="calibri" charset="0"/>
                <a:hlinkClick r:id="rId2"/>
              </a:rPr>
              <a:t>hyvinvointisuunnitelman mallipohja </a:t>
            </a:r>
            <a:r>
              <a:rPr lang="fi-FI" sz="2400" dirty="0">
                <a:solidFill>
                  <a:srgbClr val="343841"/>
                </a:solidFill>
                <a:latin typeface="calibri" charset="0"/>
              </a:rPr>
              <a:t>Ruokaviraston sivuilla.</a:t>
            </a:r>
          </a:p>
          <a:p>
            <a:endParaRPr lang="fi-FI" dirty="0"/>
          </a:p>
        </p:txBody>
      </p:sp>
    </p:spTree>
    <p:extLst>
      <p:ext uri="{BB962C8B-B14F-4D97-AF65-F5344CB8AC3E}">
        <p14:creationId xmlns:p14="http://schemas.microsoft.com/office/powerpoint/2010/main" val="502065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C6450D4-E57B-4794-BC80-4A72C24E7E50}"/>
              </a:ext>
            </a:extLst>
          </p:cNvPr>
          <p:cNvSpPr txBox="1">
            <a:spLocks noGrp="1"/>
          </p:cNvSpPr>
          <p:nvPr>
            <p:ph type="title"/>
          </p:nvPr>
        </p:nvSpPr>
        <p:spPr>
          <a:xfrm>
            <a:off x="838199" y="467053"/>
            <a:ext cx="964474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6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Vasikoiden olosuhteiden parantaminen </a:t>
            </a:r>
            <a:br>
              <a:rPr kumimoji="0" lang="fi-FI" altLang="fi-FI" sz="36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br>
            <a:r>
              <a:rPr kumimoji="0" lang="fi-FI" altLang="fi-FI" sz="36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-toimenpide (1/2)</a:t>
            </a:r>
            <a:endParaRPr kumimoji="0" lang="fi-FI"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9309E5EC-19C7-4762-949B-56C61AFF4B9A}"/>
              </a:ext>
            </a:extLst>
          </p:cNvPr>
          <p:cNvSpPr>
            <a:spLocks noGrp="1"/>
          </p:cNvSpPr>
          <p:nvPr>
            <p:ph type="body" sz="quarter" idx="22"/>
          </p:nvPr>
        </p:nvSpPr>
        <p:spPr>
          <a:xfrm>
            <a:off x="838200" y="2021163"/>
            <a:ext cx="10297885" cy="4042180"/>
          </a:xfrm>
        </p:spPr>
        <p:txBody>
          <a:bodyPr>
            <a:normAutofit/>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Vaatimukset, karsinat:</a:t>
            </a:r>
            <a:endParaRPr kumimoji="0" lang="fi-FI" sz="2600" b="0" i="0" u="none" strike="noStrike" kern="1200" cap="none" spc="0" normalizeH="0" baseline="0" noProof="0" dirty="0">
              <a:ln>
                <a:noFill/>
              </a:ln>
              <a:solidFill>
                <a:srgbClr val="343841"/>
              </a:solidFill>
              <a:effectLst/>
              <a:uLnTx/>
              <a:uFillTx/>
              <a:latin typeface="calibri" charset="0"/>
            </a:endParaRP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600" b="0" i="0" u="none" strike="noStrike" kern="1200" cap="none" spc="0" normalizeH="0" baseline="0" noProof="0" dirty="0">
                <a:ln>
                  <a:noFill/>
                </a:ln>
                <a:solidFill>
                  <a:srgbClr val="343841"/>
                </a:solidFill>
                <a:effectLst/>
                <a:uLnTx/>
                <a:uFillTx/>
                <a:latin typeface="calibri" charset="0"/>
              </a:rPr>
              <a:t>Vasikoille on tarjolla runsaasti kuivitettu, kiinteäpohjainen ja pehmeä makuualue.</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600" b="0" i="0" u="none" strike="noStrike" kern="1200" cap="none" spc="0" normalizeH="0" baseline="0" noProof="0" dirty="0">
                <a:ln>
                  <a:noFill/>
                </a:ln>
                <a:solidFill>
                  <a:srgbClr val="343841"/>
                </a:solidFill>
                <a:effectLst/>
                <a:uLnTx/>
                <a:uFillTx/>
                <a:latin typeface="calibri" charset="0"/>
              </a:rPr>
              <a:t>Ryhmäkarsinassa on tilaa 2,25 neliömetriä vasikkaa kohden. </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Jos vasikka on emän kanssa, tilaa on oltava kymmenen neliömetriä. Tähän pinta-alaan saa sisältyä emojen makuuparret, lantakäytävä ja alle yhden kuukauden ikäisille vasikoille vasikkapiilot.</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600" b="0" i="0" u="none" strike="noStrike" kern="1200" cap="none" spc="0" normalizeH="0" baseline="0" noProof="0" dirty="0">
                <a:ln>
                  <a:noFill/>
                </a:ln>
                <a:solidFill>
                  <a:srgbClr val="343841"/>
                </a:solidFill>
                <a:effectLst/>
                <a:uLnTx/>
                <a:uFillTx/>
                <a:latin typeface="calibri" charset="0"/>
              </a:rPr>
              <a:t>Vähintään kuukauden ikäisiä vieroitettuja vasikoita on pidettävä ryhmäkarsinoissa, jos ryhmästä erottamiseen ei ole eläinlääketieteellistä tai eläinten vihamieliseen käyttäytymiseen liittyvää syytä.</a:t>
            </a:r>
          </a:p>
          <a:p>
            <a:endParaRPr lang="fi-FI" dirty="0"/>
          </a:p>
        </p:txBody>
      </p:sp>
    </p:spTree>
    <p:extLst>
      <p:ext uri="{BB962C8B-B14F-4D97-AF65-F5344CB8AC3E}">
        <p14:creationId xmlns:p14="http://schemas.microsoft.com/office/powerpoint/2010/main" val="315685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DEFF121-ACBF-4CFD-B9FC-8CE04354C2EE}"/>
              </a:ext>
            </a:extLst>
          </p:cNvPr>
          <p:cNvSpPr txBox="1">
            <a:spLocks noGrp="1"/>
          </p:cNvSpPr>
          <p:nvPr>
            <p:ph type="title"/>
          </p:nvPr>
        </p:nvSpPr>
        <p:spPr>
          <a:xfrm>
            <a:off x="838199" y="782739"/>
            <a:ext cx="8773887"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6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Vasikoiden olosuhteiden parantaminen -toimenpide (2/2)</a:t>
            </a:r>
            <a:endParaRPr kumimoji="0" lang="fi-FI"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ED0C0436-5105-434A-8D48-4E4967C6DA6E}"/>
              </a:ext>
            </a:extLst>
          </p:cNvPr>
          <p:cNvSpPr>
            <a:spLocks noGrp="1"/>
          </p:cNvSpPr>
          <p:nvPr>
            <p:ph type="body" sz="quarter" idx="22"/>
          </p:nvPr>
        </p:nvSpPr>
        <p:spPr>
          <a:xfrm>
            <a:off x="838201" y="2264229"/>
            <a:ext cx="10722428" cy="3418503"/>
          </a:xfrm>
        </p:spPr>
        <p:txBody>
          <a:bodyPr>
            <a:normAutofit/>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400" b="1" i="0" u="none" strike="noStrike" kern="1200" cap="none" spc="0" normalizeH="0" baseline="0" noProof="0" dirty="0">
                <a:ln>
                  <a:noFill/>
                </a:ln>
                <a:solidFill>
                  <a:srgbClr val="343841"/>
                </a:solidFill>
                <a:effectLst/>
                <a:uLnTx/>
                <a:uFillTx/>
                <a:latin typeface="calibri" charset="0"/>
              </a:rPr>
              <a:t>Vaatimukset, ternimaito ja juottaminen:</a:t>
            </a:r>
            <a:endParaRPr kumimoji="0" lang="fi-FI" sz="2400" b="0" i="0" u="none" strike="noStrike" kern="1200" cap="none" spc="0" normalizeH="0" baseline="0" noProof="0" dirty="0">
              <a:ln>
                <a:noFill/>
              </a:ln>
              <a:solidFill>
                <a:srgbClr val="343841"/>
              </a:solidFill>
              <a:effectLst/>
              <a:uLnTx/>
              <a:uFillTx/>
              <a:latin typeface="calibri" charset="0"/>
            </a:endParaRP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Maatilalla on oltava vasikalle pakastettua ternimaitoa tai ternimaitokorviketta.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Ternimaidon laatu on mitattava ennen pakastamista.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Pakastetun ternimaidon laadusta on pidettävä kirjaa (mittaustulos, päivämäärä)</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Vasikan on saatava maito tai maitojuoma imemällä nisästä tai tutista koko juottokauden ajan.</a:t>
            </a:r>
          </a:p>
        </p:txBody>
      </p:sp>
    </p:spTree>
    <p:extLst>
      <p:ext uri="{BB962C8B-B14F-4D97-AF65-F5344CB8AC3E}">
        <p14:creationId xmlns:p14="http://schemas.microsoft.com/office/powerpoint/2010/main" val="3680759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BA3808B0-C881-439C-ACD5-F9D8DA1278BD}"/>
              </a:ext>
            </a:extLst>
          </p:cNvPr>
          <p:cNvSpPr txBox="1">
            <a:spLocks noGrp="1"/>
          </p:cNvSpPr>
          <p:nvPr>
            <p:ph type="title" idx="4294967295"/>
          </p:nvPr>
        </p:nvSpPr>
        <p:spPr>
          <a:xfrm>
            <a:off x="696687" y="287405"/>
            <a:ext cx="10394646" cy="1261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800" b="1" i="0" u="none" strike="noStrike" kern="1200" cap="none" spc="0" normalizeH="0" baseline="0" noProof="0" dirty="0">
                <a:ln>
                  <a:noFill/>
                </a:ln>
                <a:solidFill>
                  <a:srgbClr val="004F70"/>
                </a:solidFill>
                <a:effectLst/>
                <a:uLnTx/>
                <a:uFillTx/>
                <a:latin typeface="calibri" charset="0"/>
                <a:ea typeface="+mn-ea"/>
                <a:cs typeface="+mn-cs"/>
              </a:rPr>
              <a:t>Urospuolisten nautojen olosuhteiden parantaminen -toimenpide</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5" name="Tekstiruutu 4">
            <a:extLst>
              <a:ext uri="{FF2B5EF4-FFF2-40B4-BE49-F238E27FC236}">
                <a16:creationId xmlns:a16="http://schemas.microsoft.com/office/drawing/2014/main" id="{D8B140A2-5CDD-4202-B521-B494370F64EC}"/>
              </a:ext>
            </a:extLst>
          </p:cNvPr>
          <p:cNvSpPr txBox="1"/>
          <p:nvPr/>
        </p:nvSpPr>
        <p:spPr>
          <a:xfrm>
            <a:off x="696687" y="1632857"/>
            <a:ext cx="11258246" cy="4597669"/>
          </a:xfrm>
          <a:prstGeom prst="rect">
            <a:avLst/>
          </a:prstGeom>
          <a:noFill/>
        </p:spPr>
        <p:txBody>
          <a:bodyPr wrap="square">
            <a:spAutoFit/>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Vaatimukset:</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300" b="0" i="0" u="none" strike="noStrike" kern="1200" cap="none" spc="0" normalizeH="0" baseline="0" noProof="0" dirty="0">
                <a:ln>
                  <a:noFill/>
                </a:ln>
                <a:solidFill>
                  <a:srgbClr val="343841"/>
                </a:solidFill>
                <a:effectLst/>
                <a:uLnTx/>
                <a:uFillTx/>
                <a:latin typeface="calibri" charset="0"/>
              </a:rPr>
              <a:t>Jokaista nautaa kohden pinta-alaa on oltava lämminkasvattamossa vähintään 3,5 neliömetriä ja kylmäkasvattamossa vähintään 5,5 neliömetriä.</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300" b="0" i="0" u="none" strike="noStrike" kern="1200" cap="none" spc="0" normalizeH="0" baseline="0" noProof="0" dirty="0">
                <a:ln>
                  <a:noFill/>
                </a:ln>
                <a:solidFill>
                  <a:srgbClr val="343841"/>
                </a:solidFill>
                <a:effectLst/>
                <a:uLnTx/>
                <a:uFillTx/>
                <a:latin typeface="calibri" charset="0"/>
              </a:rPr>
              <a:t>Makuualuetta on oltava vähintään puolet eläinkohtaisesta vähimmäispinta-alasta.  </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300" b="0" i="0" u="none" strike="noStrike" kern="1200" cap="none" spc="0" normalizeH="0" baseline="0" noProof="0" dirty="0">
                <a:ln>
                  <a:noFill/>
                </a:ln>
                <a:solidFill>
                  <a:srgbClr val="343841"/>
                </a:solidFill>
                <a:effectLst/>
                <a:uLnTx/>
                <a:uFillTx/>
                <a:latin typeface="calibri" charset="0"/>
              </a:rPr>
              <a:t>Makuualue on oltava kiinteäpohjainen, hyvin kuivitettu ja pehmeä tai rakolattiakarsinoissa makuualueella on käytettävä rakolattiapehmikkeitä, kumitettuja palkkeja tai muita vastaavia lattiaa pehmentäviä rakenteita.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300" b="0" i="0" u="none" strike="noStrike" kern="1200" cap="none" spc="0" normalizeH="0" baseline="0" noProof="0" dirty="0">
                <a:ln>
                  <a:noFill/>
                </a:ln>
                <a:solidFill>
                  <a:srgbClr val="343841"/>
                </a:solidFill>
                <a:effectLst/>
                <a:uLnTx/>
                <a:uFillTx/>
                <a:latin typeface="calibri" charset="0"/>
              </a:rPr>
              <a:t>Urospuolista nautaa ei saa pitää kytkettynä ellei tilapäinen, perusteltu ja hyväksyttävä syy sitä edellytä.</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300" b="0" i="0" u="none" strike="noStrike" kern="1200" cap="none" spc="0" normalizeH="0" baseline="0" noProof="0" dirty="0">
                <a:ln>
                  <a:noFill/>
                </a:ln>
                <a:solidFill>
                  <a:srgbClr val="343841"/>
                </a:solidFill>
                <a:effectLst/>
                <a:uLnTx/>
                <a:uFillTx/>
                <a:latin typeface="calibri" charset="0"/>
              </a:rPr>
              <a:t>Eri sukupuolta olevia yli kahdeksan kuukauden ikäisiä nautoja, lukuun ottamatta siitossonneja, ei saa pitää samassa karsinassa. Jos on kyse ylämaankarjasta, edellä mainittu ikäraja on kymmenen kuukautta.</a:t>
            </a:r>
          </a:p>
        </p:txBody>
      </p:sp>
    </p:spTree>
    <p:extLst>
      <p:ext uri="{BB962C8B-B14F-4D97-AF65-F5344CB8AC3E}">
        <p14:creationId xmlns:p14="http://schemas.microsoft.com/office/powerpoint/2010/main" val="375245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F8BDE82-FDA3-42BB-8DAE-F33DBAAEF370}"/>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Nuorkarjan laidunnus -toimenpide</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77AC9761-AEBE-4E6E-96FC-39C54C16518B}"/>
              </a:ext>
            </a:extLst>
          </p:cNvPr>
          <p:cNvSpPr>
            <a:spLocks noGrp="1"/>
          </p:cNvSpPr>
          <p:nvPr>
            <p:ph type="body" sz="quarter" idx="22"/>
          </p:nvPr>
        </p:nvSpPr>
        <p:spPr>
          <a:xfrm>
            <a:off x="838200" y="1709057"/>
            <a:ext cx="10243457" cy="4366204"/>
          </a:xfrm>
        </p:spPr>
        <p:txBody>
          <a:bodyPr>
            <a:normAutofit/>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400" b="1" i="0" u="none" strike="noStrike" kern="1200" cap="none" spc="0" normalizeH="0" baseline="0" noProof="0" dirty="0">
                <a:ln>
                  <a:noFill/>
                </a:ln>
                <a:solidFill>
                  <a:srgbClr val="343841"/>
                </a:solidFill>
                <a:effectLst/>
                <a:uLnTx/>
                <a:uFillTx/>
                <a:latin typeface="calibri" charset="0"/>
              </a:rPr>
              <a:t>Vaatimukset:</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Vähintään kuuden kuukauden ja enintään kahden vuoden ikäiset naaraspuoliset naudat on päästettävä laitumelle vähintään 90 päivänä.  </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Laidunnuksesta on pidettävä kirjaa, josta ilmenee, mitkä eläinryhmät ovat milloinkin olleet ulkona. </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Toimenpidettä ei voi valita tila, jolla on sitoumus nautoja koskevasta luonnonmukaisesta kotieläintuotannosta.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Laiduntamista ei voi valita toteutettavaksi läpi vuoden ulkona kasvatettaville naudoille mutta tilan muista tukiehdot täyttävistä naudoista tuki voidaan maksaa.</a:t>
            </a:r>
          </a:p>
        </p:txBody>
      </p:sp>
    </p:spTree>
    <p:extLst>
      <p:ext uri="{BB962C8B-B14F-4D97-AF65-F5344CB8AC3E}">
        <p14:creationId xmlns:p14="http://schemas.microsoft.com/office/powerpoint/2010/main" val="1895605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6E8D166-0C61-4C7B-87AB-6E33C223A351}"/>
              </a:ext>
            </a:extLst>
          </p:cNvPr>
          <p:cNvSpPr txBox="1">
            <a:spLocks noGrp="1"/>
          </p:cNvSpPr>
          <p:nvPr>
            <p:ph type="title"/>
          </p:nvPr>
        </p:nvSpPr>
        <p:spPr>
          <a:xfrm>
            <a:off x="838200" y="782739"/>
            <a:ext cx="9993086"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Emo- ja lypsylehmien laidunnus -toimenpide</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 name="Tekstin paikkamerkki 3">
            <a:extLst>
              <a:ext uri="{FF2B5EF4-FFF2-40B4-BE49-F238E27FC236}">
                <a16:creationId xmlns:a16="http://schemas.microsoft.com/office/drawing/2014/main" id="{4AF98FA2-C564-4A4F-A8C4-4E7E25A9FAC0}"/>
              </a:ext>
            </a:extLst>
          </p:cNvPr>
          <p:cNvSpPr>
            <a:spLocks noGrp="1"/>
          </p:cNvSpPr>
          <p:nvPr>
            <p:ph type="body" sz="quarter" idx="22"/>
          </p:nvPr>
        </p:nvSpPr>
        <p:spPr>
          <a:xfrm>
            <a:off x="838200" y="1709057"/>
            <a:ext cx="9993085" cy="3973675"/>
          </a:xfrm>
        </p:spPr>
        <p:txBody>
          <a:bodyPr>
            <a:normAutofit fontScale="92500" lnSpcReduction="1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800" b="1" i="0" u="none" strike="noStrike" kern="1200" cap="none" spc="0" normalizeH="0" baseline="0" noProof="0" dirty="0">
                <a:ln>
                  <a:noFill/>
                </a:ln>
                <a:solidFill>
                  <a:srgbClr val="343841"/>
                </a:solidFill>
                <a:effectLst/>
                <a:uLnTx/>
                <a:uFillTx/>
                <a:latin typeface="calibri" charset="0"/>
              </a:rPr>
              <a:t>Vaatimukset:</a:t>
            </a:r>
          </a:p>
          <a:p>
            <a:pPr marL="228600" marR="0" lvl="0" indent="-228600" algn="l" defTabSz="914400" rtl="0" eaLnBrk="0" fontAlgn="base" latinLnBrk="0" hangingPunct="0">
              <a:lnSpc>
                <a:spcPct val="90000"/>
              </a:lnSpc>
              <a:spcBef>
                <a:spcPts val="1000"/>
              </a:spcBef>
              <a:spcAft>
                <a:spcPts val="600"/>
              </a:spcAft>
              <a:buClr>
                <a:srgbClr val="CF006E"/>
              </a:buClr>
              <a:buSzTx/>
              <a:buFont typeface="Arial" panose="020B0604020202020204" pitchFamily="34" charset="0"/>
              <a:buChar char="•"/>
              <a:tabLst/>
              <a:defRPr/>
            </a:pPr>
            <a:r>
              <a:rPr lang="fi-FI" sz="2800" dirty="0">
                <a:solidFill>
                  <a:srgbClr val="343841"/>
                </a:solidFill>
                <a:latin typeface="calibri" charset="0"/>
                <a:ea typeface="+mn-ea"/>
                <a:cs typeface="+mn-cs"/>
              </a:rPr>
              <a:t>Kaikki yli kahden vuoden ikäiset naaraspuoliset naudat on päästettävä laitumelle vähintään 90 päivänä.  </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lang="fi-FI" sz="2800" dirty="0">
                <a:solidFill>
                  <a:srgbClr val="343841"/>
                </a:solidFill>
                <a:latin typeface="calibri" charset="0"/>
                <a:ea typeface="+mn-ea"/>
                <a:cs typeface="+mn-cs"/>
              </a:rPr>
              <a:t>Laidunnuksesta on pidettävä kirjaa, josta ilmenee, mitkä eläinryhmät ovat milloinkin olleet ulkona.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lang="fi-FI" sz="2800" dirty="0">
                <a:solidFill>
                  <a:srgbClr val="343841"/>
                </a:solidFill>
                <a:latin typeface="calibri" charset="0"/>
                <a:ea typeface="+mn-ea"/>
                <a:cs typeface="+mn-cs"/>
              </a:rPr>
              <a:t>Toimenpidettä ei voi valita tila, jolla on sitoumus nautoja koskevasta luonnonmukaisesta kotieläintuotannosta.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lang="fi-FI" sz="2800" dirty="0">
                <a:solidFill>
                  <a:srgbClr val="343841"/>
                </a:solidFill>
                <a:latin typeface="calibri" charset="0"/>
                <a:ea typeface="+mn-ea"/>
                <a:cs typeface="+mn-cs"/>
              </a:rPr>
              <a:t>Laiduntamista ei voi valita toteutettavaksi läpi vuoden ulkona kasvatettaville naudoille, mutta tilan muista tukiehdot täyttävistä naudoista tuki voidaan maksaa. </a:t>
            </a:r>
          </a:p>
          <a:p>
            <a:endParaRPr lang="fi-FI" sz="2800" dirty="0"/>
          </a:p>
        </p:txBody>
      </p:sp>
    </p:spTree>
    <p:extLst>
      <p:ext uri="{BB962C8B-B14F-4D97-AF65-F5344CB8AC3E}">
        <p14:creationId xmlns:p14="http://schemas.microsoft.com/office/powerpoint/2010/main" val="2816372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E2CBEEC-534C-4821-98E2-908970E74693}"/>
              </a:ext>
            </a:extLst>
          </p:cNvPr>
          <p:cNvSpPr txBox="1">
            <a:spLocks noGrp="1"/>
          </p:cNvSpPr>
          <p:nvPr>
            <p:ph type="title" idx="4294967295"/>
          </p:nvPr>
        </p:nvSpPr>
        <p:spPr>
          <a:xfrm>
            <a:off x="707571" y="465779"/>
            <a:ext cx="6709229"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800" b="1" i="0" u="none" strike="noStrike" kern="1200" cap="none" spc="0" normalizeH="0" baseline="0" noProof="0" dirty="0">
                <a:ln>
                  <a:noFill/>
                </a:ln>
                <a:solidFill>
                  <a:srgbClr val="004F70"/>
                </a:solidFill>
                <a:effectLst/>
                <a:uLnTx/>
                <a:uFillTx/>
                <a:latin typeface="calibri" charset="0"/>
                <a:ea typeface="+mn-ea"/>
                <a:cs typeface="+mn-cs"/>
              </a:rPr>
              <a:t>Nautojen ulkoilu -toimenpide</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5" name="Tekstiruutu 4">
            <a:extLst>
              <a:ext uri="{FF2B5EF4-FFF2-40B4-BE49-F238E27FC236}">
                <a16:creationId xmlns:a16="http://schemas.microsoft.com/office/drawing/2014/main" id="{95F16175-6318-4A66-9F4B-0496F96BE323}"/>
              </a:ext>
            </a:extLst>
          </p:cNvPr>
          <p:cNvSpPr txBox="1"/>
          <p:nvPr/>
        </p:nvSpPr>
        <p:spPr>
          <a:xfrm>
            <a:off x="914399" y="1536997"/>
            <a:ext cx="10447867" cy="4206280"/>
          </a:xfrm>
          <a:prstGeom prst="rect">
            <a:avLst/>
          </a:prstGeom>
          <a:noFill/>
        </p:spPr>
        <p:txBody>
          <a:bodyPr wrap="square">
            <a:spAutoFit/>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Vaatimukset:</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600" b="0" i="0" u="none" strike="noStrike" kern="1200" cap="none" spc="0" normalizeH="0" baseline="0" noProof="0" dirty="0">
                <a:ln>
                  <a:noFill/>
                </a:ln>
                <a:solidFill>
                  <a:srgbClr val="343841"/>
                </a:solidFill>
                <a:effectLst/>
                <a:uLnTx/>
                <a:uFillTx/>
                <a:latin typeface="calibri" charset="0"/>
              </a:rPr>
              <a:t>Kaikki vähintään kuuden kuukauden ikäiset naudat on päästettävä ulkoilemaan vähintään 120 päivän aikana. </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600" b="0" i="0" u="none" strike="noStrike" kern="1200" cap="none" spc="0" normalizeH="0" baseline="0" noProof="0" dirty="0">
                <a:ln>
                  <a:noFill/>
                </a:ln>
                <a:solidFill>
                  <a:srgbClr val="343841"/>
                </a:solidFill>
                <a:effectLst/>
                <a:uLnTx/>
                <a:uFillTx/>
                <a:latin typeface="calibri" charset="0"/>
              </a:rPr>
              <a:t>Ulkoilusta on pidettävä kirjaa, josta ilmenee, mitkä eläinryhmät ovat milloinkin olleet ulkona.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600" b="0" i="0" u="none" strike="noStrike" kern="1200" cap="none" spc="0" normalizeH="0" baseline="0" noProof="0" dirty="0">
                <a:ln>
                  <a:noFill/>
                </a:ln>
                <a:solidFill>
                  <a:srgbClr val="343841"/>
                </a:solidFill>
                <a:effectLst/>
                <a:uLnTx/>
                <a:uFillTx/>
                <a:latin typeface="calibri" charset="0"/>
              </a:rPr>
              <a:t>Toimenpidettä ei voi valita tila, jolla on sitoumus nautoja koskevasta luonnonmukaisesta kotieläintuotannosta.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600" b="0" i="0" u="none" strike="noStrike" kern="1200" cap="none" spc="0" normalizeH="0" baseline="0" noProof="0" dirty="0">
                <a:ln>
                  <a:noFill/>
                </a:ln>
                <a:solidFill>
                  <a:srgbClr val="343841"/>
                </a:solidFill>
                <a:effectLst/>
                <a:uLnTx/>
                <a:uFillTx/>
                <a:latin typeface="calibri" charset="0"/>
              </a:rPr>
              <a:t>Ulkoilua ei voi valita toteutettavaksi läpi vuoden ulkona kasvatettaville naudoille mutta tilan muista tukiehdot täyttävistä naudoista tuki voidaan maksaa.</a:t>
            </a:r>
          </a:p>
        </p:txBody>
      </p:sp>
    </p:spTree>
    <p:extLst>
      <p:ext uri="{BB962C8B-B14F-4D97-AF65-F5344CB8AC3E}">
        <p14:creationId xmlns:p14="http://schemas.microsoft.com/office/powerpoint/2010/main" val="3040506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01386EB-BEBC-4175-9832-652E17270B31}"/>
              </a:ext>
            </a:extLst>
          </p:cNvPr>
          <p:cNvSpPr txBox="1">
            <a:spLocks noGrp="1"/>
          </p:cNvSpPr>
          <p:nvPr>
            <p:ph type="title"/>
          </p:nvPr>
        </p:nvSpPr>
        <p:spPr>
          <a:xfrm>
            <a:off x="838200" y="456168"/>
            <a:ext cx="10961914"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600" b="1" i="0" u="none" strike="noStrike" kern="1200" cap="none" spc="0" normalizeH="0" baseline="0" noProof="0" dirty="0">
                <a:ln>
                  <a:noFill/>
                </a:ln>
                <a:solidFill>
                  <a:srgbClr val="004F70"/>
                </a:solidFill>
                <a:effectLst/>
                <a:uLnTx/>
                <a:uFillTx/>
                <a:latin typeface="calibri" charset="0"/>
                <a:ea typeface="+mn-ea"/>
                <a:cs typeface="+mn-cs"/>
              </a:rPr>
              <a:t>Nautojen poikima-, hoito- ja sairaskarsinat </a:t>
            </a:r>
            <a:br>
              <a:rPr kumimoji="0" lang="fi-FI" sz="3600" b="1" i="0" u="none" strike="noStrike" kern="1200" cap="none" spc="0" normalizeH="0" baseline="0" noProof="0" dirty="0">
                <a:ln>
                  <a:noFill/>
                </a:ln>
                <a:solidFill>
                  <a:srgbClr val="004F70"/>
                </a:solidFill>
                <a:effectLst/>
                <a:uLnTx/>
                <a:uFillTx/>
                <a:latin typeface="calibri" charset="0"/>
                <a:ea typeface="+mn-ea"/>
                <a:cs typeface="+mn-cs"/>
              </a:rPr>
            </a:br>
            <a:r>
              <a:rPr kumimoji="0" lang="fi-FI" sz="3600" b="1" i="0" u="none" strike="noStrike" kern="1200" cap="none" spc="0" normalizeH="0" baseline="0" noProof="0" dirty="0">
                <a:ln>
                  <a:noFill/>
                </a:ln>
                <a:solidFill>
                  <a:srgbClr val="004F70"/>
                </a:solidFill>
                <a:effectLst/>
                <a:uLnTx/>
                <a:uFillTx/>
                <a:latin typeface="calibri" charset="0"/>
                <a:ea typeface="+mn-ea"/>
                <a:cs typeface="+mn-cs"/>
              </a:rPr>
              <a:t>–toimenpide (1/3)</a:t>
            </a:r>
            <a:endParaRPr kumimoji="0" lang="fi-FI"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3B215D2C-68A9-49B0-8EF6-8FCB4CCCE12A}"/>
              </a:ext>
            </a:extLst>
          </p:cNvPr>
          <p:cNvSpPr>
            <a:spLocks noGrp="1"/>
          </p:cNvSpPr>
          <p:nvPr>
            <p:ph type="body" sz="quarter" idx="22"/>
          </p:nvPr>
        </p:nvSpPr>
        <p:spPr>
          <a:xfrm>
            <a:off x="838200" y="2021163"/>
            <a:ext cx="10428513" cy="3661569"/>
          </a:xfrm>
        </p:spPr>
        <p:txBody>
          <a:bodyPr>
            <a:normAutofit/>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800" b="1" i="0" u="none" strike="noStrike" kern="1200" cap="none" spc="0" normalizeH="0" baseline="0" noProof="0" dirty="0">
                <a:ln>
                  <a:noFill/>
                </a:ln>
                <a:solidFill>
                  <a:srgbClr val="343841"/>
                </a:solidFill>
                <a:effectLst/>
                <a:uLnTx/>
                <a:uFillTx/>
                <a:latin typeface="calibri" charset="0"/>
              </a:rPr>
              <a:t>Vaatimukset, poikineet lypsylehmät ja emolehmät:</a:t>
            </a:r>
            <a:endParaRPr kumimoji="0" lang="fi-FI" sz="2800" b="0" i="0" u="none" strike="noStrike" kern="1200" cap="none" spc="0" normalizeH="0" baseline="0" noProof="0" dirty="0">
              <a:ln>
                <a:noFill/>
              </a:ln>
              <a:solidFill>
                <a:srgbClr val="343841"/>
              </a:solidFill>
              <a:effectLst/>
              <a:uLnTx/>
              <a:uFillTx/>
              <a:latin typeface="calibri" charset="0"/>
            </a:endParaRP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800" b="0" i="0" u="none" strike="noStrike" kern="1200" cap="none" spc="0" normalizeH="0" baseline="0" noProof="0" dirty="0">
                <a:ln>
                  <a:noFill/>
                </a:ln>
                <a:solidFill>
                  <a:srgbClr val="343841"/>
                </a:solidFill>
                <a:effectLst/>
                <a:uLnTx/>
                <a:uFillTx/>
                <a:latin typeface="calibri" charset="0"/>
              </a:rPr>
              <a:t>Poikineilla lypsylehmillä ja emolehmillä on oltava jokaista alkavaa 20 eläimen ryhmää kohden vähintään yksi kiinteä tai osista koottavissa oleva erillinen karsina tai muu vastaava tila sairastunutta, hoidettavaa tai poikivaa eläintä varten.</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800" b="0" i="0" u="none" strike="noStrike" kern="1200" cap="none" spc="0" normalizeH="0" baseline="0" noProof="0" dirty="0">
                <a:ln>
                  <a:noFill/>
                </a:ln>
                <a:solidFill>
                  <a:srgbClr val="343841"/>
                </a:solidFill>
                <a:effectLst/>
                <a:uLnTx/>
                <a:uFillTx/>
                <a:latin typeface="calibri" charset="0"/>
              </a:rPr>
              <a:t>Ryhmä- tai yksilökarsinassa pinta-alan on oltava vähintään yhdeksän neliömetriä eläintä kohden.</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800" b="0" i="0" u="none" strike="noStrike" kern="1200" cap="none" spc="0" normalizeH="0" baseline="0" noProof="0" dirty="0">
                <a:ln>
                  <a:noFill/>
                </a:ln>
                <a:solidFill>
                  <a:srgbClr val="343841"/>
                </a:solidFill>
                <a:effectLst/>
                <a:uLnTx/>
                <a:uFillTx/>
                <a:latin typeface="calibri" charset="0"/>
              </a:rPr>
              <a:t>Lypsylehmien koneellinen lypsäminen on oltava mahdollista.</a:t>
            </a:r>
          </a:p>
        </p:txBody>
      </p:sp>
    </p:spTree>
    <p:extLst>
      <p:ext uri="{BB962C8B-B14F-4D97-AF65-F5344CB8AC3E}">
        <p14:creationId xmlns:p14="http://schemas.microsoft.com/office/powerpoint/2010/main" val="118382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DB0CC9F-5CA4-4C4A-AF30-94251A34A561}"/>
              </a:ext>
            </a:extLst>
          </p:cNvPr>
          <p:cNvSpPr txBox="1">
            <a:spLocks noGrp="1"/>
          </p:cNvSpPr>
          <p:nvPr>
            <p:ph type="title"/>
          </p:nvPr>
        </p:nvSpPr>
        <p:spPr>
          <a:xfrm>
            <a:off x="838199" y="575103"/>
            <a:ext cx="987334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600" b="1" i="0" u="none" strike="noStrike" kern="1200" cap="none" spc="0" normalizeH="0" baseline="0" noProof="0" dirty="0">
                <a:ln>
                  <a:noFill/>
                </a:ln>
                <a:solidFill>
                  <a:srgbClr val="004F70"/>
                </a:solidFill>
                <a:effectLst/>
                <a:uLnTx/>
                <a:uFillTx/>
                <a:latin typeface="calibri" charset="0"/>
                <a:ea typeface="+mn-ea"/>
                <a:cs typeface="+mn-cs"/>
              </a:rPr>
              <a:t>Nautojen poikima-, hoito- ja sairaskarsinat -toimenpide (2/3)</a:t>
            </a:r>
            <a:endParaRPr kumimoji="0" lang="fi-FI"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2BB5007B-AAA3-4C0A-8B41-A1CF1D727C05}"/>
              </a:ext>
            </a:extLst>
          </p:cNvPr>
          <p:cNvSpPr>
            <a:spLocks noGrp="1"/>
          </p:cNvSpPr>
          <p:nvPr>
            <p:ph type="body" sz="quarter" idx="22"/>
          </p:nvPr>
        </p:nvSpPr>
        <p:spPr>
          <a:xfrm>
            <a:off x="838200" y="2198914"/>
            <a:ext cx="9753599" cy="3483818"/>
          </a:xfrm>
        </p:spPr>
        <p:txBody>
          <a:bodyPr>
            <a:normAutofit lnSpcReduction="1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800" b="1" i="0" u="none" strike="noStrike" kern="1200" cap="none" spc="0" normalizeH="0" baseline="0" noProof="0" dirty="0">
                <a:ln>
                  <a:noFill/>
                </a:ln>
                <a:solidFill>
                  <a:srgbClr val="343841"/>
                </a:solidFill>
                <a:effectLst/>
                <a:uLnTx/>
                <a:uFillTx/>
                <a:latin typeface="calibri" charset="0"/>
              </a:rPr>
              <a:t>Vaatimukset, poikimattomat naudat:</a:t>
            </a:r>
            <a:endParaRPr kumimoji="0" lang="fi-FI" sz="2800" b="0" i="0" u="none" strike="noStrike" kern="1200" cap="none" spc="0" normalizeH="0" baseline="0" noProof="0" dirty="0">
              <a:ln>
                <a:noFill/>
              </a:ln>
              <a:solidFill>
                <a:srgbClr val="343841"/>
              </a:solidFill>
              <a:effectLst/>
              <a:uLnTx/>
              <a:uFillTx/>
              <a:latin typeface="calibri" charset="0"/>
            </a:endParaRP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800" b="0" i="0" u="none" strike="noStrike" kern="1200" cap="none" spc="0" normalizeH="0" baseline="0" noProof="0" dirty="0">
                <a:ln>
                  <a:noFill/>
                </a:ln>
                <a:solidFill>
                  <a:srgbClr val="343841"/>
                </a:solidFill>
                <a:effectLst/>
                <a:uLnTx/>
                <a:uFillTx/>
                <a:latin typeface="calibri" charset="0"/>
              </a:rPr>
              <a:t>Jokaista alkavaa poikimatonta 50 naudan ryhmää kohti on oltava vähintään yksi kiinteä tai osista koottavissa oleva erillinen karsina tai muu vastaava tila sairastunutta, hoidettavaa tai poikivaa nautaa varten.</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800" b="0" i="0" u="none" strike="noStrike" kern="1200" cap="none" spc="0" normalizeH="0" baseline="0" noProof="0" dirty="0">
                <a:ln>
                  <a:noFill/>
                </a:ln>
                <a:solidFill>
                  <a:srgbClr val="343841"/>
                </a:solidFill>
                <a:effectLst/>
                <a:uLnTx/>
                <a:uFillTx/>
                <a:latin typeface="calibri" charset="0"/>
              </a:rPr>
              <a:t>Ryhmä- tai yksilökarsinassa alle 12 kuukauden ikäisillä naudoilla on oltava tilaa vähintään kuusi neliömetriä eläintä kohden ja yli 12 kuukauden ikäisillä naudoilla tilaa on oltava vähintään yhdeksän neliömetriä eläintä kohden.</a:t>
            </a:r>
          </a:p>
          <a:p>
            <a:endParaRPr lang="fi-FI" sz="2800" dirty="0"/>
          </a:p>
        </p:txBody>
      </p:sp>
    </p:spTree>
    <p:extLst>
      <p:ext uri="{BB962C8B-B14F-4D97-AF65-F5344CB8AC3E}">
        <p14:creationId xmlns:p14="http://schemas.microsoft.com/office/powerpoint/2010/main" val="299359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2C4A33C-AB24-44D9-9957-280D0A2076FE}"/>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Koulutuksen sisältö</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A7B61041-69E5-406F-8ADA-C9DCB3967BBC}"/>
              </a:ext>
            </a:extLst>
          </p:cNvPr>
          <p:cNvSpPr>
            <a:spLocks noGrp="1"/>
          </p:cNvSpPr>
          <p:nvPr>
            <p:ph type="body" sz="quarter" idx="22"/>
          </p:nvPr>
        </p:nvSpPr>
        <p:spPr>
          <a:xfrm>
            <a:off x="838201" y="2021163"/>
            <a:ext cx="5921828" cy="4054098"/>
          </a:xfrm>
        </p:spPr>
        <p:txBody>
          <a:bodyPr>
            <a:normAutofit/>
          </a:bodyPr>
          <a:lstStyle/>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Yleiset tuen myöntämisen edellytykset</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Korvauksen määrä/eläinyksikkö</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Toimenpiteen tukiehdot: Naudat</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Toimenpiteen tukiehdot: Siat</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Toimenpiteen tukiehdot: Lampaat ja vuohet</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Toimenpiteen tukiehdot: Siipikarja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Tukihaku </a:t>
            </a:r>
          </a:p>
        </p:txBody>
      </p:sp>
      <p:sp>
        <p:nvSpPr>
          <p:cNvPr id="7" name="Tekstiruutu 6">
            <a:extLst>
              <a:ext uri="{FF2B5EF4-FFF2-40B4-BE49-F238E27FC236}">
                <a16:creationId xmlns:a16="http://schemas.microsoft.com/office/drawing/2014/main" id="{0E078712-06BE-49BE-B756-5F70908C1413}"/>
              </a:ext>
            </a:extLst>
          </p:cNvPr>
          <p:cNvSpPr txBox="1"/>
          <p:nvPr/>
        </p:nvSpPr>
        <p:spPr>
          <a:xfrm>
            <a:off x="7335610" y="1892390"/>
            <a:ext cx="4344761" cy="1627112"/>
          </a:xfrm>
          <a:prstGeom prst="rect">
            <a:avLst/>
          </a:prstGeom>
          <a:noFill/>
        </p:spPr>
        <p:txBody>
          <a:bodyPr wrap="square">
            <a:spAutoFit/>
          </a:bodyPr>
          <a:lstStyle/>
          <a:p>
            <a:pPr marL="0" marR="0" lvl="0" indent="0" algn="l" defTabSz="914400" rtl="0" eaLnBrk="0" fontAlgn="base" latinLnBrk="0" hangingPunct="0">
              <a:lnSpc>
                <a:spcPct val="90000"/>
              </a:lnSpc>
              <a:spcBef>
                <a:spcPts val="1000"/>
              </a:spcBef>
              <a:spcAft>
                <a:spcPts val="600"/>
              </a:spcAft>
              <a:buClr>
                <a:srgbClr val="CF006E"/>
              </a:buClr>
              <a:buSzTx/>
              <a:buFont typeface="Arial" panose="020B0604020202020204" pitchFamily="34" charset="0"/>
              <a:buNone/>
              <a:tabLst/>
              <a:defRPr/>
            </a:pPr>
            <a:r>
              <a:rPr lang="fi-FI" altLang="fi-FI" sz="2400" b="1" dirty="0">
                <a:solidFill>
                  <a:srgbClr val="343841"/>
                </a:solidFill>
                <a:highlight>
                  <a:srgbClr val="B1DFC5"/>
                </a:highlight>
                <a:latin typeface="Calibri Light" panose="020F0302020204030204" pitchFamily="34" charset="0"/>
                <a:cs typeface="Calibri Light" panose="020F0302020204030204" pitchFamily="34" charset="0"/>
              </a:rPr>
              <a:t>Tämän koulutuksen tukiehdot      tarkentuvat 2022 syksyn aikana.</a:t>
            </a:r>
          </a:p>
          <a:p>
            <a:pPr lvl="0">
              <a:lnSpc>
                <a:spcPct val="90000"/>
              </a:lnSpc>
              <a:spcBef>
                <a:spcPts val="1000"/>
              </a:spcBef>
              <a:spcAft>
                <a:spcPts val="600"/>
              </a:spcAft>
              <a:buClr>
                <a:srgbClr val="CF006E"/>
              </a:buClr>
              <a:defRPr/>
            </a:pPr>
            <a:r>
              <a:rPr lang="fi-FI" altLang="fi-FI" sz="2400" b="1" dirty="0">
                <a:solidFill>
                  <a:srgbClr val="343841"/>
                </a:solidFill>
                <a:highlight>
                  <a:srgbClr val="B1DFC5"/>
                </a:highlight>
                <a:latin typeface="Calibri Light" panose="020F0302020204030204" pitchFamily="34" charset="0"/>
                <a:cs typeface="Calibri Light" panose="020F0302020204030204" pitchFamily="34" charset="0"/>
              </a:rPr>
              <a:t>Mahdolliset muutokset kerrotaan seuraavissa koulutuksissa.</a:t>
            </a:r>
          </a:p>
        </p:txBody>
      </p:sp>
    </p:spTree>
    <p:extLst>
      <p:ext uri="{BB962C8B-B14F-4D97-AF65-F5344CB8AC3E}">
        <p14:creationId xmlns:p14="http://schemas.microsoft.com/office/powerpoint/2010/main" val="69389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0D29CDF-ADB9-4136-A221-270268BB6F05}"/>
              </a:ext>
            </a:extLst>
          </p:cNvPr>
          <p:cNvSpPr txBox="1">
            <a:spLocks noGrp="1"/>
          </p:cNvSpPr>
          <p:nvPr>
            <p:ph type="title"/>
          </p:nvPr>
        </p:nvSpPr>
        <p:spPr>
          <a:xfrm>
            <a:off x="838199" y="488824"/>
            <a:ext cx="1051559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600" b="1" i="0" u="none" strike="noStrike" kern="1200" cap="none" spc="0" normalizeH="0" baseline="0" noProof="0" dirty="0">
                <a:ln>
                  <a:noFill/>
                </a:ln>
                <a:solidFill>
                  <a:srgbClr val="004F70"/>
                </a:solidFill>
                <a:effectLst/>
                <a:uLnTx/>
                <a:uFillTx/>
                <a:latin typeface="calibri" charset="0"/>
                <a:ea typeface="+mn-ea"/>
                <a:cs typeface="+mn-cs"/>
              </a:rPr>
              <a:t>Nautojen poikima-, hoito- ja sairaskarsinat -toimenpide (3/3)</a:t>
            </a:r>
            <a:endParaRPr kumimoji="0" lang="fi-FI" sz="3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3FD2BB01-4686-43FA-A3EC-1C51C813E100}"/>
              </a:ext>
            </a:extLst>
          </p:cNvPr>
          <p:cNvSpPr>
            <a:spLocks noGrp="1"/>
          </p:cNvSpPr>
          <p:nvPr>
            <p:ph type="body" sz="quarter" idx="22"/>
          </p:nvPr>
        </p:nvSpPr>
        <p:spPr>
          <a:xfrm>
            <a:off x="838200" y="2021163"/>
            <a:ext cx="9971313" cy="3661569"/>
          </a:xfrm>
        </p:spPr>
        <p:txBody>
          <a:bodyPr>
            <a:normAutofit/>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800" b="1" i="0" u="none" strike="noStrike" kern="1200" cap="none" spc="0" normalizeH="0" baseline="0" noProof="0" dirty="0">
                <a:ln>
                  <a:noFill/>
                </a:ln>
                <a:solidFill>
                  <a:srgbClr val="343841"/>
                </a:solidFill>
                <a:effectLst/>
                <a:uLnTx/>
                <a:uFillTx/>
                <a:latin typeface="calibri" charset="0"/>
              </a:rPr>
              <a:t>Vaatimukset, karsina:</a:t>
            </a:r>
            <a:endParaRPr kumimoji="0" lang="fi-FI" sz="2800" b="0" i="0" u="none" strike="noStrike" kern="1200" cap="none" spc="0" normalizeH="0" baseline="0" noProof="0" dirty="0">
              <a:ln>
                <a:noFill/>
              </a:ln>
              <a:solidFill>
                <a:srgbClr val="343841"/>
              </a:solidFill>
              <a:effectLst/>
              <a:uLnTx/>
              <a:uFillTx/>
              <a:latin typeface="calibri" charset="0"/>
            </a:endParaRP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800" b="0" i="0" u="none" strike="noStrike" kern="1200" cap="none" spc="0" normalizeH="0" baseline="0" noProof="0" dirty="0">
                <a:ln>
                  <a:noFill/>
                </a:ln>
                <a:solidFill>
                  <a:srgbClr val="343841"/>
                </a:solidFill>
                <a:effectLst/>
                <a:uLnTx/>
                <a:uFillTx/>
                <a:latin typeface="calibri" charset="0"/>
              </a:rPr>
              <a:t>Ryhmäkarsinoissa eläinten erilleen aitaamiseen on varauduttava.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800" b="0" i="0" u="none" strike="noStrike" kern="1200" cap="none" spc="0" normalizeH="0" baseline="0" noProof="0" dirty="0">
                <a:ln>
                  <a:noFill/>
                </a:ln>
                <a:solidFill>
                  <a:srgbClr val="343841"/>
                </a:solidFill>
                <a:effectLst/>
                <a:uLnTx/>
                <a:uFillTx/>
                <a:latin typeface="calibri" charset="0"/>
              </a:rPr>
              <a:t>Makuualueen on oltava kiinteäpohjainen, hyvin kuivitettu ja pehmeä.</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800" b="0" i="0" u="none" strike="noStrike" kern="1200" cap="none" spc="0" normalizeH="0" baseline="0" noProof="0" dirty="0">
                <a:ln>
                  <a:noFill/>
                </a:ln>
                <a:solidFill>
                  <a:srgbClr val="343841"/>
                </a:solidFill>
                <a:effectLst/>
                <a:uLnTx/>
                <a:uFillTx/>
                <a:latin typeface="calibri" charset="0"/>
              </a:rPr>
              <a:t>Yli kuuden kuukauden ikäisillä naudoilla voidaan käyttää myös rakolattiakarsinoita, jos niissä on makuualueella rakolattiapehmikkeitä.</a:t>
            </a:r>
          </a:p>
          <a:p>
            <a:endParaRPr lang="fi-FI" sz="3200" dirty="0"/>
          </a:p>
        </p:txBody>
      </p:sp>
    </p:spTree>
    <p:extLst>
      <p:ext uri="{BB962C8B-B14F-4D97-AF65-F5344CB8AC3E}">
        <p14:creationId xmlns:p14="http://schemas.microsoft.com/office/powerpoint/2010/main" val="3189847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44BDD-849F-434D-A7B6-753643A7C5C0}"/>
              </a:ext>
            </a:extLst>
          </p:cNvPr>
          <p:cNvSpPr>
            <a:spLocks noGrp="1"/>
          </p:cNvSpPr>
          <p:nvPr>
            <p:ph type="ctrTitle"/>
          </p:nvPr>
        </p:nvSpPr>
        <p:spPr>
          <a:xfrm>
            <a:off x="2269671" y="2971800"/>
            <a:ext cx="7429500" cy="914400"/>
          </a:xfrm>
        </p:spPr>
        <p:txBody>
          <a:bodyPr>
            <a:normAutofit fontScale="90000"/>
          </a:bodyPr>
          <a:lstStyle/>
          <a:p>
            <a:r>
              <a:rPr kumimoji="0" lang="fi-FI" altLang="fi-FI" sz="4500" b="1" i="0" u="none" strike="noStrike" kern="1200" cap="none" spc="0" normalizeH="0" baseline="0" noProof="0" dirty="0">
                <a:ln>
                  <a:noFill/>
                </a:ln>
                <a:solidFill>
                  <a:srgbClr val="004F70"/>
                </a:solidFill>
                <a:effectLst/>
                <a:uLnTx/>
                <a:uFillTx/>
                <a:latin typeface="Calibri" panose="020F0502020204030204"/>
                <a:ea typeface="+mj-ea"/>
                <a:cs typeface="+mj-cs"/>
              </a:rPr>
              <a:t>Eläinten hyvinvointikorvauksen  toimenpiteet, siat</a:t>
            </a:r>
            <a:endParaRPr lang="fi-FI" dirty="0"/>
          </a:p>
        </p:txBody>
      </p:sp>
    </p:spTree>
    <p:extLst>
      <p:ext uri="{BB962C8B-B14F-4D97-AF65-F5344CB8AC3E}">
        <p14:creationId xmlns:p14="http://schemas.microsoft.com/office/powerpoint/2010/main" val="68997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3C33646-A0D5-4673-AC2C-FE397186A7AD}"/>
              </a:ext>
            </a:extLst>
          </p:cNvPr>
          <p:cNvSpPr txBox="1">
            <a:spLocks noGrp="1"/>
          </p:cNvSpPr>
          <p:nvPr>
            <p:ph type="title"/>
          </p:nvPr>
        </p:nvSpPr>
        <p:spPr>
          <a:xfrm>
            <a:off x="838201" y="532367"/>
            <a:ext cx="10935789" cy="7858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Sikojen toimenpiteet 2023</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D75D627E-0822-4E9D-A862-E786AF733E0B}"/>
              </a:ext>
            </a:extLst>
          </p:cNvPr>
          <p:cNvSpPr>
            <a:spLocks noGrp="1"/>
          </p:cNvSpPr>
          <p:nvPr>
            <p:ph type="body" sz="quarter" idx="22"/>
          </p:nvPr>
        </p:nvSpPr>
        <p:spPr>
          <a:xfrm>
            <a:off x="838201" y="1719943"/>
            <a:ext cx="5327468" cy="3962789"/>
          </a:xfrm>
        </p:spPr>
        <p:txBody>
          <a:bodyPr>
            <a:normAutofit lnSpcReduction="1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Sikojen hyvinvointisuunnitelma</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Pakollinen kaikille</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Emakoiden ja ensikoiden olosuhteiden parantaminen</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Toimenpiteessä rajoitetaan tiineytyshäkin käyttöaikaa.</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Parannetut porsimisolosuhteet</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Vapaaporsitus</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Vieroitettujen porsaiden olosuhteiden parantaminen</a:t>
            </a:r>
          </a:p>
          <a:p>
            <a:endParaRPr lang="fi-FI" dirty="0"/>
          </a:p>
        </p:txBody>
      </p:sp>
      <p:sp>
        <p:nvSpPr>
          <p:cNvPr id="4" name="Tekstin paikkamerkki 3">
            <a:extLst>
              <a:ext uri="{FF2B5EF4-FFF2-40B4-BE49-F238E27FC236}">
                <a16:creationId xmlns:a16="http://schemas.microsoft.com/office/drawing/2014/main" id="{AF4E6DC4-3A04-4325-9CA8-0594334E090E}"/>
              </a:ext>
            </a:extLst>
          </p:cNvPr>
          <p:cNvSpPr>
            <a:spLocks noGrp="1"/>
          </p:cNvSpPr>
          <p:nvPr>
            <p:ph type="body" sz="quarter" idx="23"/>
          </p:nvPr>
        </p:nvSpPr>
        <p:spPr>
          <a:xfrm>
            <a:off x="6446521" y="1719943"/>
            <a:ext cx="5327468" cy="3962789"/>
          </a:xfrm>
        </p:spPr>
        <p:txBody>
          <a:bodyPr>
            <a:normAutofit fontScale="92500" lnSpcReduction="1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Lihasikojen olosuhteiden parantaminen</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toimenpide perustuu teurastamolla tehtävään saparojen arviointiin.</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korvaus maksetaan teurasraporttien perusteella (puolivuosittainen kooste) sen mukaan täyttyykö ehto vai ei.</a:t>
            </a:r>
            <a:endParaRPr kumimoji="0" lang="fi-FI" sz="2400" b="1" i="0" u="none" strike="noStrike" kern="1200" cap="none" spc="0" normalizeH="0" baseline="0" noProof="0" dirty="0">
              <a:ln>
                <a:noFill/>
              </a:ln>
              <a:solidFill>
                <a:srgbClr val="343841"/>
              </a:solidFill>
              <a:effectLst/>
              <a:uLnTx/>
              <a:uFillTx/>
              <a:latin typeface="calibri" charset="0"/>
            </a:endParaRP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Poistuvat toimenpiteet:</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Emakoiden ja ensikoiden ulkoilu</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Kastraatio</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Virikkeet</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Sairaskarsinat</a:t>
            </a:r>
          </a:p>
          <a:p>
            <a:endParaRPr lang="fi-FI" dirty="0"/>
          </a:p>
        </p:txBody>
      </p:sp>
    </p:spTree>
    <p:extLst>
      <p:ext uri="{BB962C8B-B14F-4D97-AF65-F5344CB8AC3E}">
        <p14:creationId xmlns:p14="http://schemas.microsoft.com/office/powerpoint/2010/main" val="2030350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9918BA5-AC04-4CB3-B9F0-01801C569BDE}"/>
              </a:ext>
            </a:extLst>
          </p:cNvPr>
          <p:cNvSpPr txBox="1">
            <a:spLocks noGrp="1"/>
          </p:cNvSpPr>
          <p:nvPr>
            <p:ph type="title"/>
          </p:nvPr>
        </p:nvSpPr>
        <p:spPr>
          <a:xfrm>
            <a:off x="838200" y="521482"/>
            <a:ext cx="8314508" cy="7858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Sikojen hyvinvointisuunnitelma</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996B140C-AE96-412C-B6DF-0517A707615A}"/>
              </a:ext>
            </a:extLst>
          </p:cNvPr>
          <p:cNvSpPr>
            <a:spLocks noGrp="1"/>
          </p:cNvSpPr>
          <p:nvPr>
            <p:ph type="body" sz="quarter" idx="22"/>
          </p:nvPr>
        </p:nvSpPr>
        <p:spPr>
          <a:xfrm>
            <a:off x="838201" y="1568552"/>
            <a:ext cx="9851570" cy="4451247"/>
          </a:xfrm>
        </p:spPr>
        <p:txBody>
          <a:bodyPr>
            <a:normAutofit/>
          </a:bodyPr>
          <a:lstStyle/>
          <a:p>
            <a:pPr marL="0" marR="0" lvl="0" indent="0" algn="l" defTabSz="914400" rtl="0" eaLnBrk="0" fontAlgn="base" latinLnBrk="0" hangingPunct="0">
              <a:lnSpc>
                <a:spcPct val="90000"/>
              </a:lnSpc>
              <a:spcBef>
                <a:spcPts val="1000"/>
              </a:spcBef>
              <a:spcAft>
                <a:spcPts val="600"/>
              </a:spcAft>
              <a:buClr>
                <a:srgbClr val="CF006E"/>
              </a:buClr>
              <a:buSzTx/>
              <a:buFont typeface="Arial" panose="020B0604020202020204" pitchFamily="34" charset="0"/>
              <a:buNone/>
              <a:tabLst/>
              <a:defRPr/>
            </a:pPr>
            <a:r>
              <a:rPr kumimoji="0" lang="fi-FI" altLang="fi-FI" sz="2800" b="1"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Hyvinvointisuunnitelmassa on kuvattava:</a:t>
            </a:r>
          </a:p>
          <a:p>
            <a:pPr marL="971550" marR="0" lvl="1" indent="-514350" algn="l" defTabSz="914400" rtl="0" eaLnBrk="0" fontAlgn="base" latinLnBrk="0" hangingPunct="0">
              <a:lnSpc>
                <a:spcPct val="90000"/>
              </a:lnSpc>
              <a:spcBef>
                <a:spcPts val="500"/>
              </a:spcBef>
              <a:spcAft>
                <a:spcPct val="0"/>
              </a:spcAft>
              <a:buClrTx/>
              <a:buSzTx/>
              <a:buFont typeface="+mj-lt"/>
              <a:buAutoNum type="arabicParen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pitopaikan olosuhteet</a:t>
            </a:r>
          </a:p>
          <a:p>
            <a:pPr marL="971550" marR="0" lvl="1" indent="-514350" algn="l" defTabSz="914400" rtl="0" eaLnBrk="0" fontAlgn="base" latinLnBrk="0" hangingPunct="0">
              <a:lnSpc>
                <a:spcPct val="90000"/>
              </a:lnSpc>
              <a:spcBef>
                <a:spcPts val="500"/>
              </a:spcBef>
              <a:spcAft>
                <a:spcPct val="0"/>
              </a:spcAft>
              <a:buClrTx/>
              <a:buSzTx/>
              <a:buFont typeface="+mj-lt"/>
              <a:buAutoNum type="arabicParen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varautuminen häiriötilanteisiin</a:t>
            </a:r>
          </a:p>
          <a:p>
            <a:pPr marL="971550" marR="0" lvl="1" indent="-514350" algn="l" defTabSz="914400" rtl="0" eaLnBrk="0" fontAlgn="base" latinLnBrk="0" hangingPunct="0">
              <a:lnSpc>
                <a:spcPct val="90000"/>
              </a:lnSpc>
              <a:spcBef>
                <a:spcPts val="500"/>
              </a:spcBef>
              <a:spcAft>
                <a:spcPct val="0"/>
              </a:spcAft>
              <a:buClrTx/>
              <a:buSzTx/>
              <a:buFont typeface="+mj-lt"/>
              <a:buAutoNum type="arabicParen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tuotannon toteuttaminen</a:t>
            </a:r>
          </a:p>
          <a:p>
            <a:pPr marL="971550" marR="0" lvl="1" indent="-514350" algn="l" defTabSz="914400" rtl="0" eaLnBrk="0" fontAlgn="base" latinLnBrk="0" hangingPunct="0">
              <a:lnSpc>
                <a:spcPct val="90000"/>
              </a:lnSpc>
              <a:spcBef>
                <a:spcPts val="500"/>
              </a:spcBef>
              <a:spcAft>
                <a:spcPct val="0"/>
              </a:spcAft>
              <a:buClrTx/>
              <a:buSzTx/>
              <a:buFont typeface="+mj-lt"/>
              <a:buAutoNum type="arabicParen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eläinryhmäkohtainen voimassa oleva ruokintasuunnitelma ja pääasiallisen rehukomponentin tai seoksen rehuanalyysi (dokumentti tulostettava) sekä muu ruokinnan toteuttaminen</a:t>
            </a:r>
          </a:p>
          <a:p>
            <a:pPr marL="971550" marR="0" lvl="1" indent="-514350" algn="l" defTabSz="914400" rtl="0" eaLnBrk="0" fontAlgn="base" latinLnBrk="0" hangingPunct="0">
              <a:lnSpc>
                <a:spcPct val="90000"/>
              </a:lnSpc>
              <a:spcBef>
                <a:spcPts val="500"/>
              </a:spcBef>
              <a:spcAft>
                <a:spcPct val="0"/>
              </a:spcAft>
              <a:buClrTx/>
              <a:buSzTx/>
              <a:buFont typeface="+mj-lt"/>
              <a:buAutoNum type="arabicParen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tautisuojaus</a:t>
            </a:r>
          </a:p>
          <a:p>
            <a:pPr marL="971550" marR="0" lvl="1" indent="-514350" algn="l" defTabSz="914400" rtl="0" eaLnBrk="0" fontAlgn="base" latinLnBrk="0" hangingPunct="0">
              <a:lnSpc>
                <a:spcPct val="90000"/>
              </a:lnSpc>
              <a:spcBef>
                <a:spcPts val="500"/>
              </a:spcBef>
              <a:spcAft>
                <a:spcPct val="0"/>
              </a:spcAft>
              <a:buClrTx/>
              <a:buSzTx/>
              <a:buFont typeface="+mj-lt"/>
              <a:buAutoNum type="arabicParen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hyvinvoinnin parantaminen</a:t>
            </a:r>
          </a:p>
          <a:p>
            <a:pPr marL="971550" marR="0" lvl="1" indent="-514350" algn="l" defTabSz="914400" rtl="0" eaLnBrk="0" fontAlgn="base" latinLnBrk="0" hangingPunct="0">
              <a:lnSpc>
                <a:spcPct val="90000"/>
              </a:lnSpc>
              <a:spcBef>
                <a:spcPts val="500"/>
              </a:spcBef>
              <a:spcAft>
                <a:spcPts val="600"/>
              </a:spcAft>
              <a:buClrTx/>
              <a:buSzTx/>
              <a:buFont typeface="+mj-lt"/>
              <a:buAutoNum type="arabicParenR"/>
              <a:tabLst/>
              <a:defRPr/>
            </a:pPr>
            <a:r>
              <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rPr>
              <a:t>mahdolliset havainnot ja kehittämistarpeet.</a:t>
            </a:r>
          </a:p>
          <a:p>
            <a:pPr marL="0" marR="0" lvl="1" indent="0" algn="l" defTabSz="914400" rtl="0" eaLnBrk="0" fontAlgn="base" latinLnBrk="0" hangingPunct="0">
              <a:lnSpc>
                <a:spcPct val="90000"/>
              </a:lnSpc>
              <a:spcBef>
                <a:spcPts val="500"/>
              </a:spcBef>
              <a:spcAft>
                <a:spcPct val="0"/>
              </a:spcAft>
              <a:buClrTx/>
              <a:buSzTx/>
              <a:buFont typeface="Arial" panose="020B0604020202020204" pitchFamily="34" charset="0"/>
              <a:buNone/>
              <a:tabLst/>
              <a:defRPr/>
            </a:pPr>
            <a:r>
              <a:rPr kumimoji="0" lang="fi-FI" sz="2400" b="0" i="0" u="none" strike="noStrike" kern="1200" cap="none" spc="0" normalizeH="0" baseline="0" noProof="0" dirty="0">
                <a:ln>
                  <a:noFill/>
                </a:ln>
                <a:solidFill>
                  <a:srgbClr val="343841"/>
                </a:solidFill>
                <a:effectLst/>
                <a:uLnTx/>
                <a:uFillTx/>
                <a:latin typeface="calibri" charset="0"/>
              </a:rPr>
              <a:t>Katso </a:t>
            </a:r>
            <a:r>
              <a:rPr kumimoji="0" lang="fi-FI" sz="2400" b="0" i="0" u="none" strike="noStrike" kern="1200" cap="none" spc="0" normalizeH="0" baseline="0" noProof="0" dirty="0">
                <a:ln>
                  <a:noFill/>
                </a:ln>
                <a:solidFill>
                  <a:srgbClr val="343841"/>
                </a:solidFill>
                <a:effectLst/>
                <a:uLnTx/>
                <a:uFillTx/>
                <a:latin typeface="calibri" charset="0"/>
                <a:hlinkClick r:id="rId2"/>
              </a:rPr>
              <a:t>hyvinvointisuunnitelman mallipohja </a:t>
            </a:r>
            <a:r>
              <a:rPr kumimoji="0" lang="fi-FI" sz="2400" b="0" i="0" u="none" strike="noStrike" kern="1200" cap="none" spc="0" normalizeH="0" baseline="0" noProof="0" dirty="0">
                <a:ln>
                  <a:noFill/>
                </a:ln>
                <a:solidFill>
                  <a:srgbClr val="343841"/>
                </a:solidFill>
                <a:effectLst/>
                <a:uLnTx/>
                <a:uFillTx/>
                <a:latin typeface="calibri" charset="0"/>
              </a:rPr>
              <a:t>Ruokaviraston sivuilla.</a:t>
            </a:r>
            <a:endParaRPr kumimoji="0" lang="fi-FI" altLang="fi-FI" sz="24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809849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93CF93F-2791-4037-A952-9897835AA275}"/>
              </a:ext>
            </a:extLst>
          </p:cNvPr>
          <p:cNvSpPr txBox="1">
            <a:spLocks noGrp="1"/>
          </p:cNvSpPr>
          <p:nvPr>
            <p:ph type="title"/>
          </p:nvPr>
        </p:nvSpPr>
        <p:spPr>
          <a:xfrm>
            <a:off x="838200" y="442851"/>
            <a:ext cx="8314508" cy="7858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800" b="1" i="0" u="none" strike="noStrike" kern="1200" cap="none" spc="0" normalizeH="0" baseline="0" noProof="0" dirty="0">
                <a:ln>
                  <a:noFill/>
                </a:ln>
                <a:solidFill>
                  <a:srgbClr val="004F70"/>
                </a:solidFill>
                <a:effectLst/>
                <a:uLnTx/>
                <a:uFillTx/>
                <a:latin typeface="calibri" charset="0"/>
                <a:ea typeface="+mn-ea"/>
                <a:cs typeface="+mn-cs"/>
              </a:rPr>
              <a:t>Emakoiden ja ensikoiden olosuhteiden parantaminen -toimenpide</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BDBA401B-7EE5-43CA-8A81-936CA519BF01}"/>
              </a:ext>
            </a:extLst>
          </p:cNvPr>
          <p:cNvSpPr>
            <a:spLocks noGrp="1"/>
          </p:cNvSpPr>
          <p:nvPr>
            <p:ph type="body" sz="quarter" idx="22"/>
          </p:nvPr>
        </p:nvSpPr>
        <p:spPr>
          <a:xfrm>
            <a:off x="838201" y="2021163"/>
            <a:ext cx="10189028" cy="3661569"/>
          </a:xfrm>
        </p:spPr>
        <p:txBody>
          <a:bodyPr>
            <a:normAutofit lnSpcReduction="1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400" b="1" i="0" u="none" strike="noStrike" kern="1200" cap="none" spc="0" normalizeH="0" baseline="0" noProof="0" dirty="0">
                <a:ln>
                  <a:noFill/>
                </a:ln>
                <a:solidFill>
                  <a:srgbClr val="343841"/>
                </a:solidFill>
                <a:effectLst/>
                <a:uLnTx/>
                <a:uFillTx/>
                <a:latin typeface="calibri" charset="0"/>
              </a:rPr>
              <a:t>Vaatimukset:</a:t>
            </a:r>
            <a:endParaRPr kumimoji="0" lang="fi-FI" sz="2400" b="0" i="0" u="none" strike="noStrike" kern="1200" cap="none" spc="0" normalizeH="0" baseline="0" noProof="0" dirty="0">
              <a:ln>
                <a:noFill/>
              </a:ln>
              <a:solidFill>
                <a:srgbClr val="343841"/>
              </a:solidFill>
              <a:effectLst/>
              <a:uLnTx/>
              <a:uFillTx/>
              <a:latin typeface="calibri" charset="0"/>
            </a:endParaRP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Emakot ja ensikot on tiineytettävä pihatossa tai ryhmäkarsinassa, jossa emakot ja ensikot ovat koko tiineysajan.</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Ensikkoa tai emakkoa saa pitää tiineytyshäkissä enintään kahdeksan päivän ajan siemennyksen yhteydessä. Häkin käytöstä on pidettävä kirjaa.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Ruokintahäkkien ulkopuolista esteetöntä lattian kokonaispinta-alaa on oltava vähintään 2,25 neliömetriä eläintä kohden. Edellä mainitusta tilasta vähintään 1,3 neliömetriä eläintä kohden on oltava kiinteäpohjaista, kuivitettua makuualuetta tai eläimillä on oltava esteettömästi saatavilla heinää tai olkea.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Häkkeinä ei pidetä enintään 600 millimetriä pitkiä lapaerottimia.</a:t>
            </a:r>
          </a:p>
        </p:txBody>
      </p:sp>
    </p:spTree>
    <p:extLst>
      <p:ext uri="{BB962C8B-B14F-4D97-AF65-F5344CB8AC3E}">
        <p14:creationId xmlns:p14="http://schemas.microsoft.com/office/powerpoint/2010/main" val="466426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88EC218-5571-4D60-AD2C-50C81C29F2BA}"/>
              </a:ext>
            </a:extLst>
          </p:cNvPr>
          <p:cNvSpPr txBox="1">
            <a:spLocks noGrp="1"/>
          </p:cNvSpPr>
          <p:nvPr>
            <p:ph type="title"/>
          </p:nvPr>
        </p:nvSpPr>
        <p:spPr>
          <a:xfrm>
            <a:off x="838199" y="782739"/>
            <a:ext cx="10493829"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Parannetut porsimisolosuhteet -toimenpide (1/2)</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F8494714-C9EE-42DA-8BEF-2B9CE481967E}"/>
              </a:ext>
            </a:extLst>
          </p:cNvPr>
          <p:cNvSpPr>
            <a:spLocks noGrp="1"/>
          </p:cNvSpPr>
          <p:nvPr>
            <p:ph type="body" sz="quarter" idx="22"/>
          </p:nvPr>
        </p:nvSpPr>
        <p:spPr>
          <a:xfrm>
            <a:off x="838201" y="1709057"/>
            <a:ext cx="10265228" cy="3973675"/>
          </a:xfrm>
        </p:spPr>
        <p:txBody>
          <a:bodyPr>
            <a:normAutofit fontScale="92500" lnSpcReduction="2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800" b="1" i="0" u="none" strike="noStrike" kern="1200" cap="none" spc="0" normalizeH="0" baseline="0" noProof="0" dirty="0">
                <a:ln>
                  <a:noFill/>
                </a:ln>
                <a:solidFill>
                  <a:srgbClr val="343841"/>
                </a:solidFill>
                <a:effectLst/>
                <a:uLnTx/>
                <a:uFillTx/>
                <a:latin typeface="calibri" charset="0"/>
              </a:rPr>
              <a:t>Vaatimukset, porsitushäkki:</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800" b="0" i="0" u="none" strike="noStrike" kern="1200" cap="none" spc="0" normalizeH="0" baseline="0" noProof="0" dirty="0">
                <a:ln>
                  <a:noFill/>
                </a:ln>
                <a:solidFill>
                  <a:srgbClr val="343841"/>
                </a:solidFill>
                <a:effectLst/>
                <a:uLnTx/>
                <a:uFillTx/>
                <a:latin typeface="calibri" charset="0"/>
              </a:rPr>
              <a:t>Ensikko tai emakko voidaan siirtää porsitushäkkiin kaksi vuorokautta ennen laskettua porsimista.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800" b="0" i="0" u="none" strike="noStrike" kern="1200" cap="none" spc="0" normalizeH="0" baseline="0" noProof="0" dirty="0">
                <a:ln>
                  <a:noFill/>
                </a:ln>
                <a:solidFill>
                  <a:srgbClr val="343841"/>
                </a:solidFill>
                <a:effectLst/>
                <a:uLnTx/>
                <a:uFillTx/>
                <a:latin typeface="calibri" charset="0"/>
              </a:rPr>
              <a:t>Emakko voi olla porsitushäkissä korkeintaan kolme vuorokautta porsimisesta.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800" b="0" i="0" u="none" strike="noStrike" kern="1200" cap="none" spc="0" normalizeH="0" baseline="0" noProof="0" dirty="0">
                <a:ln>
                  <a:noFill/>
                </a:ln>
                <a:solidFill>
                  <a:srgbClr val="343841"/>
                </a:solidFill>
                <a:effectLst/>
                <a:uLnTx/>
                <a:uFillTx/>
                <a:latin typeface="calibri" charset="0"/>
              </a:rPr>
              <a:t>Porsimisen jälkeen emakko voidaan pitää porsitushäkissä tilapäisesti enintään seitsemän vuorokautta, jos eläin on aggressiivinen, levoton tai häkissä pitämiseen on muu hyväksyttävä syy.</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800" b="0" i="0" u="none" strike="noStrike" kern="1200" cap="none" spc="0" normalizeH="0" baseline="0" noProof="0" dirty="0">
                <a:ln>
                  <a:noFill/>
                </a:ln>
                <a:solidFill>
                  <a:srgbClr val="343841"/>
                </a:solidFill>
                <a:effectLst/>
                <a:uLnTx/>
                <a:uFillTx/>
                <a:latin typeface="calibri" charset="0"/>
              </a:rPr>
              <a:t>Porsitushäkki on purettava tai avattava välittömästi käytön jälkeen niin, ettei se rajoita emakon liikkumista karsinassa. Porsitushäkin käyttöaika ja -syy on kirjattava.</a:t>
            </a:r>
          </a:p>
          <a:p>
            <a:endParaRPr lang="fi-FI" sz="2800" dirty="0"/>
          </a:p>
        </p:txBody>
      </p:sp>
    </p:spTree>
    <p:extLst>
      <p:ext uri="{BB962C8B-B14F-4D97-AF65-F5344CB8AC3E}">
        <p14:creationId xmlns:p14="http://schemas.microsoft.com/office/powerpoint/2010/main" val="2318862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5EEC1F6-146D-4136-9940-D8B00949945D}"/>
              </a:ext>
            </a:extLst>
          </p:cNvPr>
          <p:cNvSpPr txBox="1">
            <a:spLocks noGrp="1"/>
          </p:cNvSpPr>
          <p:nvPr>
            <p:ph type="title"/>
          </p:nvPr>
        </p:nvSpPr>
        <p:spPr>
          <a:xfrm>
            <a:off x="838200" y="782739"/>
            <a:ext cx="102978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6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Parannetut porsimisolosuhteet -toimenpide (2/2)</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B3B0AB38-5DA0-4F07-B953-ED54A8745475}"/>
              </a:ext>
            </a:extLst>
          </p:cNvPr>
          <p:cNvSpPr>
            <a:spLocks noGrp="1"/>
          </p:cNvSpPr>
          <p:nvPr>
            <p:ph type="body" sz="quarter" idx="22"/>
          </p:nvPr>
        </p:nvSpPr>
        <p:spPr>
          <a:xfrm>
            <a:off x="838201" y="1741715"/>
            <a:ext cx="10493828" cy="3941018"/>
          </a:xfrm>
        </p:spPr>
        <p:txBody>
          <a:bodyPr>
            <a:normAutofit fontScale="92500" lnSpcReduction="1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400" b="1" i="0" u="none" strike="noStrike" kern="1200" cap="none" spc="0" normalizeH="0" baseline="0" noProof="0" dirty="0">
                <a:ln>
                  <a:noFill/>
                </a:ln>
                <a:solidFill>
                  <a:srgbClr val="343841"/>
                </a:solidFill>
                <a:effectLst/>
                <a:uLnTx/>
                <a:uFillTx/>
                <a:latin typeface="calibri" charset="0"/>
              </a:rPr>
              <a:t>Vaatimukset, porsituskarsina: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Porsituskarsinan pinta-alan on oltava vähintään kuusi neliömetriä.</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Porsailla on oltava tästä tilasta vähintään yksi neliömetri sellaista tilaa, jossa karsinarakenteet suojaavat niitä jäämästä emakon alle.</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Ensikon tai emakon on päästävä esteettä kääntymään ympäri karsinassa.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Porsailla on oltava karsinarakenteiden suojaamalla alueella hyvin kuivitettu makuualue.</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Pesäntekomateriaalia on oltava tarjolla koko ajan porsimiseen asti.</a:t>
            </a:r>
          </a:p>
          <a:p>
            <a:pPr marL="228600" marR="0" lvl="0" indent="-228600" algn="l" defTabSz="914400" rtl="0" eaLnBrk="0" fontAlgn="base" latinLnBrk="0" hangingPunct="0">
              <a:lnSpc>
                <a:spcPct val="90000"/>
              </a:lnSpc>
              <a:spcBef>
                <a:spcPts val="1000"/>
              </a:spcBef>
              <a:spcAft>
                <a:spcPct val="0"/>
              </a:spcAft>
              <a:buClr>
                <a:srgbClr val="FE0076"/>
              </a:buClr>
              <a:buSzTx/>
              <a:buFont typeface="Arial" panose="020B0604020202020204" pitchFamily="34" charset="0"/>
              <a:buChar char="•"/>
              <a:tabLst/>
              <a:defRPr/>
            </a:pPr>
            <a:r>
              <a:rPr lang="fi-FI" sz="2400" dirty="0">
                <a:solidFill>
                  <a:srgbClr val="343841"/>
                </a:solidFill>
                <a:latin typeface="calibri" charset="0"/>
              </a:rPr>
              <a:t>Toimenpide voidaan valita kaikille emakoille tai </a:t>
            </a:r>
          </a:p>
          <a:p>
            <a:pPr marL="228600" marR="0" lvl="0" indent="-228600" algn="l" defTabSz="914400" rtl="0" eaLnBrk="0" fontAlgn="base" latinLnBrk="0" hangingPunct="0">
              <a:lnSpc>
                <a:spcPct val="90000"/>
              </a:lnSpc>
              <a:spcBef>
                <a:spcPts val="1000"/>
              </a:spcBef>
              <a:spcAft>
                <a:spcPct val="0"/>
              </a:spcAft>
              <a:buClr>
                <a:srgbClr val="FE0076"/>
              </a:buClr>
              <a:buSzTx/>
              <a:buFont typeface="Arial" panose="020B0604020202020204" pitchFamily="34" charset="0"/>
              <a:buChar char="•"/>
              <a:tabLst/>
              <a:defRPr/>
            </a:pPr>
            <a:r>
              <a:rPr lang="fi-FI" sz="2400" dirty="0">
                <a:solidFill>
                  <a:srgbClr val="343841"/>
                </a:solidFill>
                <a:latin typeface="calibri" charset="0"/>
              </a:rPr>
              <a:t>Osalle emakoista, jolloin ilmoitetaan porsituskarsinoiden määrä, yksi porsituskarsina vastaa kahta eläinyksikköä.</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endParaRPr kumimoji="0" lang="fi-FI" sz="2400" b="0" i="0" u="none" strike="noStrike" kern="1200" cap="none" spc="0" normalizeH="0" baseline="0" noProof="0" dirty="0">
              <a:ln>
                <a:noFill/>
              </a:ln>
              <a:solidFill>
                <a:srgbClr val="343841"/>
              </a:solidFill>
              <a:effectLst/>
              <a:uLnTx/>
              <a:uFillTx/>
              <a:latin typeface="calibri" charset="0"/>
            </a:endParaRPr>
          </a:p>
          <a:p>
            <a:endParaRPr lang="fi-FI" sz="2400" dirty="0"/>
          </a:p>
        </p:txBody>
      </p:sp>
    </p:spTree>
    <p:extLst>
      <p:ext uri="{BB962C8B-B14F-4D97-AF65-F5344CB8AC3E}">
        <p14:creationId xmlns:p14="http://schemas.microsoft.com/office/powerpoint/2010/main" val="3532966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5299386-E387-4659-B2EC-DAB9148D8DD6}"/>
              </a:ext>
            </a:extLst>
          </p:cNvPr>
          <p:cNvSpPr txBox="1">
            <a:spLocks noGrp="1"/>
          </p:cNvSpPr>
          <p:nvPr>
            <p:ph type="title"/>
          </p:nvPr>
        </p:nvSpPr>
        <p:spPr>
          <a:xfrm>
            <a:off x="838200" y="442851"/>
            <a:ext cx="8314508" cy="7858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Vapaaporsitus -toimenpide (1/2)</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43442AA3-19A1-4298-9541-942FB8CB4956}"/>
              </a:ext>
            </a:extLst>
          </p:cNvPr>
          <p:cNvSpPr>
            <a:spLocks noGrp="1"/>
          </p:cNvSpPr>
          <p:nvPr>
            <p:ph type="body" sz="quarter" idx="22"/>
          </p:nvPr>
        </p:nvSpPr>
        <p:spPr>
          <a:xfrm>
            <a:off x="838201" y="1447800"/>
            <a:ext cx="10646228" cy="4669971"/>
          </a:xfrm>
        </p:spPr>
        <p:txBody>
          <a:bodyPr>
            <a:normAutofit fontScale="92500" lnSpcReduction="1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800" b="1" i="0" u="none" strike="noStrike" kern="1200" cap="none" spc="0" normalizeH="0" baseline="0" noProof="0" dirty="0">
                <a:ln>
                  <a:noFill/>
                </a:ln>
                <a:solidFill>
                  <a:srgbClr val="343841"/>
                </a:solidFill>
                <a:effectLst/>
                <a:uLnTx/>
                <a:uFillTx/>
                <a:latin typeface="calibri" charset="0"/>
              </a:rPr>
              <a:t>Vaatimukset, vapaa liikkuminen</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Ensikko ja emakko on pidettävä vapaana ennen porsimista, koko porsimisajan ja sen jälkeen koko imetysajan.</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Ensikon ja emakon liikkumista saa rajoittaa vain poikkeustapauksissa ja tilapäisesti, jos se on tarpeen eläinlääkinnällisten tai muiden hoitotoimenpiteiden, porsaiden turvallisuuden tai työturvallisuuden vuoksi.</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Edellä mainitut syyt rajoittamiselle ja rajoitustoimenpiteet on kirjattava.</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800" b="1" i="0" u="none" strike="noStrike" kern="1200" cap="none" spc="0" normalizeH="0" baseline="0" noProof="0" dirty="0">
                <a:ln>
                  <a:noFill/>
                </a:ln>
                <a:solidFill>
                  <a:srgbClr val="343841"/>
                </a:solidFill>
                <a:effectLst/>
                <a:uLnTx/>
                <a:uFillTx/>
                <a:latin typeface="calibri" charset="0"/>
              </a:rPr>
              <a:t>Vaatimukset, karsina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Karsinassa on oltava kiinteää pohjaa.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Lisäksi karsinassa on oltava riittävästi sopivaa materiaalia pesäntekoa varten sekä tongittavaksi ja kuivikkeeksi.</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Muokkautuvaa ja irtainta pesäntekomateriaalia on oltava tarjolla koko ajan porsimiseen asti.</a:t>
            </a:r>
          </a:p>
        </p:txBody>
      </p:sp>
    </p:spTree>
    <p:extLst>
      <p:ext uri="{BB962C8B-B14F-4D97-AF65-F5344CB8AC3E}">
        <p14:creationId xmlns:p14="http://schemas.microsoft.com/office/powerpoint/2010/main" val="1883668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53D6FA6-922D-41E0-886A-97AFA071DFD9}"/>
              </a:ext>
            </a:extLst>
          </p:cNvPr>
          <p:cNvSpPr txBox="1">
            <a:spLocks noGrp="1"/>
          </p:cNvSpPr>
          <p:nvPr>
            <p:ph type="title"/>
          </p:nvPr>
        </p:nvSpPr>
        <p:spPr>
          <a:xfrm>
            <a:off x="838201" y="521482"/>
            <a:ext cx="8314508" cy="7858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Vapaaporsitus -toimenpide (2/2)</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813C9BCA-BA7A-4838-B973-2BC0227F366D}"/>
              </a:ext>
            </a:extLst>
          </p:cNvPr>
          <p:cNvSpPr>
            <a:spLocks noGrp="1"/>
          </p:cNvSpPr>
          <p:nvPr>
            <p:ph type="body" sz="quarter" idx="22"/>
          </p:nvPr>
        </p:nvSpPr>
        <p:spPr>
          <a:xfrm>
            <a:off x="838200" y="1458687"/>
            <a:ext cx="10450285" cy="4604656"/>
          </a:xfrm>
        </p:spPr>
        <p:txBody>
          <a:bodyPr>
            <a:normAutofit lnSpcReduction="1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400" b="1" i="0" u="none" strike="noStrike" kern="1200" cap="none" spc="0" normalizeH="0" baseline="0" noProof="0" dirty="0">
                <a:ln>
                  <a:noFill/>
                </a:ln>
                <a:solidFill>
                  <a:srgbClr val="343841"/>
                </a:solidFill>
                <a:effectLst/>
                <a:uLnTx/>
                <a:uFillTx/>
                <a:latin typeface="calibri" charset="0"/>
              </a:rPr>
              <a:t>Vaatimukset, karsina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Virikemateriaalia ja kuiviketta on oltava koko ajan.</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Karsinassa on oltava katettu porsaspesä, jonka katto voidaan tarvittaessa avata.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Karsinan on oltava sellainen, että emakko pääsee esteettä kääntymään siinä ympäri.</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Karsinassa kääntöhalkaisijan on oltava vähintään 170 senttimetriä.</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Porsituskarsinan pinta-alan on oltava vähintään seitsemän neliömetriä. Tästä tilasta porsailla on oltava vähintään yksi neliömetri sellaista tilaa, jossa karsinarakenteet suojaavat porsaita jäämästä emakon alle.</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Pinta-ala- ja kääntöhalkaisijavaatimusta ei sovelleta viljelijöihin, jotka ovat investoineet 6 neliömetrin porsituskarsinoihin ennen 31.12.2021. </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400" b="0" i="0" u="none" strike="noStrike" kern="1200" cap="none" spc="0" normalizeH="0" baseline="0" noProof="0" dirty="0">
                <a:ln>
                  <a:noFill/>
                </a:ln>
                <a:solidFill>
                  <a:srgbClr val="343841"/>
                </a:solidFill>
                <a:effectLst/>
                <a:uLnTx/>
                <a:uFillTx/>
                <a:latin typeface="calibri" charset="0"/>
              </a:rPr>
              <a:t>Voidaan valita myös osalle emakoista, jolloin ilmoitetaan karsinamäärä</a:t>
            </a:r>
            <a:endParaRPr lang="fi-FI" sz="1600" dirty="0"/>
          </a:p>
          <a:p>
            <a:endParaRPr lang="fi-FI" sz="2400" dirty="0"/>
          </a:p>
        </p:txBody>
      </p:sp>
    </p:spTree>
    <p:extLst>
      <p:ext uri="{BB962C8B-B14F-4D97-AF65-F5344CB8AC3E}">
        <p14:creationId xmlns:p14="http://schemas.microsoft.com/office/powerpoint/2010/main" val="2316751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2B46BE1-BA6D-4A9F-9491-BA50EDF7E0B5}"/>
              </a:ext>
            </a:extLst>
          </p:cNvPr>
          <p:cNvSpPr txBox="1">
            <a:spLocks noGrp="1"/>
          </p:cNvSpPr>
          <p:nvPr>
            <p:ph type="title"/>
          </p:nvPr>
        </p:nvSpPr>
        <p:spPr>
          <a:xfrm>
            <a:off x="838200" y="510596"/>
            <a:ext cx="831450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600" b="1" i="0" u="none" strike="noStrike" kern="1200" cap="none" spc="0" normalizeH="0" baseline="0" noProof="0" dirty="0">
                <a:ln>
                  <a:noFill/>
                </a:ln>
                <a:solidFill>
                  <a:srgbClr val="004F70"/>
                </a:solidFill>
                <a:effectLst/>
                <a:uLnTx/>
                <a:uFillTx/>
                <a:latin typeface="calibri" charset="0"/>
                <a:ea typeface="+mn-ea"/>
                <a:cs typeface="+mn-cs"/>
              </a:rPr>
              <a:t>Vieroitettujen porsaiden olosuhteiden parantaminen -toimenpide</a:t>
            </a:r>
            <a:endParaRPr kumimoji="0" lang="fi-FI"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491AEF19-4915-4E6D-8AC4-642F0E7E1EC9}"/>
              </a:ext>
            </a:extLst>
          </p:cNvPr>
          <p:cNvSpPr>
            <a:spLocks noGrp="1"/>
          </p:cNvSpPr>
          <p:nvPr>
            <p:ph type="body" sz="quarter" idx="22"/>
          </p:nvPr>
        </p:nvSpPr>
        <p:spPr/>
        <p:txBody>
          <a:bodyPr>
            <a:normAutofit/>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400" b="1" i="0" u="none" strike="noStrike" kern="1200" cap="none" spc="0" normalizeH="0" baseline="0" noProof="0" dirty="0">
                <a:ln>
                  <a:noFill/>
                </a:ln>
                <a:solidFill>
                  <a:srgbClr val="343841"/>
                </a:solidFill>
                <a:effectLst/>
                <a:uLnTx/>
                <a:uFillTx/>
                <a:latin typeface="calibri" charset="0"/>
              </a:rPr>
              <a:t>Vaatimukset:</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400" b="0" i="0" u="none" strike="noStrike" kern="1200" cap="none" spc="0" normalizeH="0" baseline="0" noProof="0" dirty="0">
                <a:ln>
                  <a:noFill/>
                </a:ln>
                <a:solidFill>
                  <a:srgbClr val="343841"/>
                </a:solidFill>
                <a:effectLst/>
                <a:uLnTx/>
                <a:uFillTx/>
                <a:latin typeface="calibri" charset="0"/>
              </a:rPr>
              <a:t>Vieroitetuilla porsailla on oltava: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Katoksellinen kiinteälattiainen makuualue, joka on lämmitettävissä (kaksi-ilmastokarsina);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Koko ajan helposti saatavilla heinää, olkea tai muuta muokattavaa ja syötävää ainesta virikemateriaalina. Tilakohtainen kuvaus käytettävistä materiaaleista tehdään hyvinvointisuunnitelmaan. </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endParaRPr kumimoji="0" lang="fi-FI" sz="2400" b="0" i="0" u="none" strike="noStrike" kern="1200" cap="none" spc="0" normalizeH="0" baseline="0" noProof="0" dirty="0">
              <a:ln>
                <a:noFill/>
              </a:ln>
              <a:solidFill>
                <a:srgbClr val="343841"/>
              </a:solidFill>
              <a:effectLst/>
              <a:uLnTx/>
              <a:uFillTx/>
              <a:latin typeface="calibri" charset="0"/>
            </a:endParaRPr>
          </a:p>
          <a:p>
            <a:endParaRPr lang="fi-FI" sz="2400" dirty="0"/>
          </a:p>
        </p:txBody>
      </p:sp>
    </p:spTree>
    <p:extLst>
      <p:ext uri="{BB962C8B-B14F-4D97-AF65-F5344CB8AC3E}">
        <p14:creationId xmlns:p14="http://schemas.microsoft.com/office/powerpoint/2010/main" val="213075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44BDD-849F-434D-A7B6-753643A7C5C0}"/>
              </a:ext>
            </a:extLst>
          </p:cNvPr>
          <p:cNvSpPr>
            <a:spLocks noGrp="1"/>
          </p:cNvSpPr>
          <p:nvPr>
            <p:ph type="ctrTitle"/>
          </p:nvPr>
        </p:nvSpPr>
        <p:spPr>
          <a:xfrm>
            <a:off x="3432495" y="3265714"/>
            <a:ext cx="5327009" cy="497242"/>
          </a:xfrm>
        </p:spPr>
        <p:txBody>
          <a:bodyPr>
            <a:normAutofit fontScale="90000"/>
          </a:bodyPr>
          <a:lstStyle/>
          <a:p>
            <a:r>
              <a:rPr lang="fi-FI" altLang="fi-FI" dirty="0"/>
              <a:t>Yleiset korvauksen myöntämisen edellytykset</a:t>
            </a:r>
            <a:endParaRPr lang="fi-FI" dirty="0"/>
          </a:p>
        </p:txBody>
      </p:sp>
    </p:spTree>
    <p:extLst>
      <p:ext uri="{BB962C8B-B14F-4D97-AF65-F5344CB8AC3E}">
        <p14:creationId xmlns:p14="http://schemas.microsoft.com/office/powerpoint/2010/main" val="3174018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0998FAB-05F1-4BB0-A52E-323BDEE91890}"/>
              </a:ext>
            </a:extLst>
          </p:cNvPr>
          <p:cNvSpPr txBox="1">
            <a:spLocks noGrp="1"/>
          </p:cNvSpPr>
          <p:nvPr>
            <p:ph type="title"/>
          </p:nvPr>
        </p:nvSpPr>
        <p:spPr>
          <a:xfrm>
            <a:off x="838200" y="782739"/>
            <a:ext cx="106026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600" b="1" i="0" u="none" strike="noStrike" kern="1200" cap="none" spc="0" normalizeH="0" baseline="0" noProof="0" dirty="0">
                <a:ln>
                  <a:noFill/>
                </a:ln>
                <a:solidFill>
                  <a:srgbClr val="004F70"/>
                </a:solidFill>
                <a:effectLst/>
                <a:uLnTx/>
                <a:uFillTx/>
                <a:latin typeface="calibri" charset="0"/>
                <a:ea typeface="+mn-ea"/>
                <a:cs typeface="+mn-cs"/>
              </a:rPr>
              <a:t>Lihasikojen olosuhteiden parantaminen -toimenpide</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0B81A143-E52E-4241-BAD0-F631A6F2BBEB}"/>
              </a:ext>
            </a:extLst>
          </p:cNvPr>
          <p:cNvSpPr>
            <a:spLocks noGrp="1"/>
          </p:cNvSpPr>
          <p:nvPr>
            <p:ph type="body" sz="quarter" idx="22"/>
          </p:nvPr>
        </p:nvSpPr>
        <p:spPr>
          <a:xfrm>
            <a:off x="838200" y="1600201"/>
            <a:ext cx="9895113" cy="4082532"/>
          </a:xfrm>
        </p:spPr>
        <p:txBody>
          <a:bodyPr>
            <a:normAutofit lnSpcReduction="1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400" b="1" i="0" u="none" strike="noStrike" kern="1200" cap="none" spc="0" normalizeH="0" baseline="0" noProof="0" dirty="0">
                <a:ln>
                  <a:noFill/>
                </a:ln>
                <a:solidFill>
                  <a:srgbClr val="343841"/>
                </a:solidFill>
                <a:effectLst/>
                <a:uLnTx/>
                <a:uFillTx/>
                <a:latin typeface="calibri" charset="0"/>
              </a:rPr>
              <a:t>Vaatimukset:</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Viljelijän on huolehdittava jatkuvasti lihasikojen hyvistä olosuhteista, jotta eläimet voivat hyvin. Sikalan olosuhteita ja sikojen hoitoa mitataan ehjien saparoiden hyvinvointimittarilla.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Teurastamon lihantarkastuksessa todettujen ehjien häntien puolivuosittainen määrä tulee olla yli 95 prosenttia.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Viljelijä ilmoittaa teurastettujen lihasikojen sekä hännänpuremien määrän tukivuoden jälkeen eläinmääräilmoituksessa.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Tukilaskenta laskee prosentin ja hyväksyy tai hylkää jakson eläimet</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Ilmoitettavat ajanjaksot ovat 1.1.—30.6. ja 1.7. —31.12.</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Teurastamon puolivuosittainen kooste liitteeksi eläinmääräilmoitukseen.</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endParaRPr kumimoji="0" lang="fi-FI" sz="2400" b="0" i="0" u="none" strike="noStrike" kern="1200" cap="none" spc="0" normalizeH="0" baseline="0" noProof="0" dirty="0">
              <a:ln>
                <a:noFill/>
              </a:ln>
              <a:solidFill>
                <a:srgbClr val="343841"/>
              </a:solidFill>
              <a:effectLst/>
              <a:uLnTx/>
              <a:uFillTx/>
              <a:latin typeface="calibri" charset="0"/>
            </a:endParaRPr>
          </a:p>
          <a:p>
            <a:endParaRPr lang="fi-FI" sz="2400" dirty="0"/>
          </a:p>
        </p:txBody>
      </p:sp>
    </p:spTree>
    <p:extLst>
      <p:ext uri="{BB962C8B-B14F-4D97-AF65-F5344CB8AC3E}">
        <p14:creationId xmlns:p14="http://schemas.microsoft.com/office/powerpoint/2010/main" val="1645754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44BDD-849F-434D-A7B6-753643A7C5C0}"/>
              </a:ext>
            </a:extLst>
          </p:cNvPr>
          <p:cNvSpPr>
            <a:spLocks noGrp="1"/>
          </p:cNvSpPr>
          <p:nvPr>
            <p:ph type="ctrTitle"/>
          </p:nvPr>
        </p:nvSpPr>
        <p:spPr>
          <a:xfrm>
            <a:off x="2269671" y="2971800"/>
            <a:ext cx="7429500" cy="914400"/>
          </a:xfrm>
        </p:spPr>
        <p:txBody>
          <a:bodyPr>
            <a:normAutofit fontScale="90000"/>
          </a:bodyPr>
          <a:lstStyle/>
          <a:p>
            <a:r>
              <a:rPr kumimoji="0" lang="fi-FI" altLang="fi-FI" sz="4500" b="1" i="0" u="none" strike="noStrike" kern="1200" cap="none" spc="0" normalizeH="0" baseline="0" noProof="0" dirty="0">
                <a:ln>
                  <a:noFill/>
                </a:ln>
                <a:solidFill>
                  <a:srgbClr val="004F70"/>
                </a:solidFill>
                <a:effectLst/>
                <a:uLnTx/>
                <a:uFillTx/>
                <a:latin typeface="Calibri" panose="020F0502020204030204"/>
                <a:ea typeface="+mj-ea"/>
                <a:cs typeface="+mj-cs"/>
              </a:rPr>
              <a:t>Eläinten hyvinvointikorvauksen  toimenpiteet, lampaat ja vuohet</a:t>
            </a:r>
            <a:endParaRPr lang="fi-FI" dirty="0"/>
          </a:p>
        </p:txBody>
      </p:sp>
    </p:spTree>
    <p:extLst>
      <p:ext uri="{BB962C8B-B14F-4D97-AF65-F5344CB8AC3E}">
        <p14:creationId xmlns:p14="http://schemas.microsoft.com/office/powerpoint/2010/main" val="760871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C5C069D-680F-4147-80EF-4F8EA8E1BEA5}"/>
              </a:ext>
            </a:extLst>
          </p:cNvPr>
          <p:cNvSpPr txBox="1">
            <a:spLocks noGrp="1"/>
          </p:cNvSpPr>
          <p:nvPr>
            <p:ph type="title"/>
          </p:nvPr>
        </p:nvSpPr>
        <p:spPr>
          <a:xfrm>
            <a:off x="838200" y="431965"/>
            <a:ext cx="8314508" cy="7858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Lampaiden toimenpiteet 2023</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2CCA205D-84A5-48B7-AD22-09196185DDC9}"/>
              </a:ext>
            </a:extLst>
          </p:cNvPr>
          <p:cNvSpPr>
            <a:spLocks noGrp="1"/>
          </p:cNvSpPr>
          <p:nvPr>
            <p:ph type="body" sz="quarter" idx="22"/>
          </p:nvPr>
        </p:nvSpPr>
        <p:spPr>
          <a:xfrm>
            <a:off x="838201" y="1534887"/>
            <a:ext cx="10243456" cy="4147846"/>
          </a:xfrm>
        </p:spPr>
        <p:txBody>
          <a:bodyPr>
            <a:normAutofit lnSpcReduction="1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Lampaiden ja vuohien hyvinvointisuunnitelma</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200" b="0" i="0" u="none" strike="noStrike" kern="1200" cap="none" spc="0" normalizeH="0" baseline="0" noProof="0" dirty="0">
                <a:ln>
                  <a:noFill/>
                </a:ln>
                <a:solidFill>
                  <a:srgbClr val="343841"/>
                </a:solidFill>
                <a:effectLst/>
                <a:uLnTx/>
                <a:uFillTx/>
                <a:latin typeface="calibri" charset="0"/>
              </a:rPr>
              <a:t>Pakollinen kaikille</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Olosuhteiden parantaminen </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Pito-olosuhteiden parantaminen ja Hoito yhdistyvät yhdeksi toimenpiteeksi.</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Lampaiden ja vuohien laidunnus</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endParaRPr kumimoji="0" lang="fi-FI" sz="2600" b="1" i="0" u="none" strike="noStrike" kern="1200" cap="none" spc="0" normalizeH="0" baseline="0" noProof="0" dirty="0">
              <a:ln>
                <a:noFill/>
              </a:ln>
              <a:solidFill>
                <a:srgbClr val="343841"/>
              </a:solidFill>
              <a:effectLst/>
              <a:uLnTx/>
              <a:uFillTx/>
              <a:latin typeface="calibri" charset="0"/>
            </a:endParaRP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Muutoksia</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Kerintään ja loistorjuntasuunnitelmaan liittyvät vaatimukset poistuvat.</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Laiduntoimenpiteessä alle vuoden ikäisiä vuohia ei tarvitse laiduntaa.</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Jaloitteluun tai ulkoiluun liittyvää toimenpidettä ei enää ole.</a:t>
            </a:r>
          </a:p>
          <a:p>
            <a:pPr marL="0" indent="0">
              <a:buNone/>
            </a:pPr>
            <a:endParaRPr lang="fi-FI" dirty="0"/>
          </a:p>
        </p:txBody>
      </p:sp>
    </p:spTree>
    <p:extLst>
      <p:ext uri="{BB962C8B-B14F-4D97-AF65-F5344CB8AC3E}">
        <p14:creationId xmlns:p14="http://schemas.microsoft.com/office/powerpoint/2010/main" val="4243710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D38CB1B-5B5C-4A30-AF2A-6E74D84024BB}"/>
              </a:ext>
            </a:extLst>
          </p:cNvPr>
          <p:cNvSpPr txBox="1">
            <a:spLocks noGrp="1"/>
          </p:cNvSpPr>
          <p:nvPr>
            <p:ph type="title"/>
          </p:nvPr>
        </p:nvSpPr>
        <p:spPr>
          <a:xfrm>
            <a:off x="838200" y="444185"/>
            <a:ext cx="10755086"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800" b="1" i="0" u="none" strike="noStrike" kern="1200" cap="none" spc="0" normalizeH="0" baseline="0" noProof="0" dirty="0">
                <a:ln>
                  <a:noFill/>
                </a:ln>
                <a:solidFill>
                  <a:srgbClr val="004F70"/>
                </a:solidFill>
                <a:effectLst/>
                <a:uLnTx/>
                <a:uFillTx/>
                <a:latin typeface="calibri" charset="0"/>
                <a:ea typeface="+mn-ea"/>
                <a:cs typeface="+mn-cs"/>
              </a:rPr>
              <a:t>Lampaiden ja vuohien hyvinvointisuunnitelma</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5B227278-87C9-4FB4-B086-48CBD98025A1}"/>
              </a:ext>
            </a:extLst>
          </p:cNvPr>
          <p:cNvSpPr>
            <a:spLocks noGrp="1"/>
          </p:cNvSpPr>
          <p:nvPr>
            <p:ph type="body" sz="quarter" idx="22"/>
          </p:nvPr>
        </p:nvSpPr>
        <p:spPr>
          <a:xfrm>
            <a:off x="838200" y="1404258"/>
            <a:ext cx="10254342" cy="4409746"/>
          </a:xfrm>
        </p:spPr>
        <p:txBody>
          <a:bodyPr>
            <a:normAutofit lnSpcReduction="10000"/>
          </a:bodyPr>
          <a:lstStyle/>
          <a:p>
            <a:pPr marL="0" marR="0" lvl="0" indent="0" algn="l" defTabSz="914400" rtl="0" eaLnBrk="0" fontAlgn="base" latinLnBrk="0" hangingPunct="0">
              <a:lnSpc>
                <a:spcPct val="90000"/>
              </a:lnSpc>
              <a:spcBef>
                <a:spcPts val="1000"/>
              </a:spcBef>
              <a:spcAft>
                <a:spcPts val="60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Hyvinvointisuunnitelmassa on kuvattava:</a:t>
            </a:r>
          </a:p>
          <a:p>
            <a:pPr marL="971550" marR="0" lvl="1" indent="-514350" algn="l" defTabSz="914400" rtl="0" eaLnBrk="0" fontAlgn="base" latinLnBrk="0" hangingPunct="0">
              <a:lnSpc>
                <a:spcPct val="90000"/>
              </a:lnSpc>
              <a:spcBef>
                <a:spcPts val="500"/>
              </a:spcBef>
              <a:spcAft>
                <a:spcPct val="0"/>
              </a:spcAft>
              <a:buClrTx/>
              <a:buSzTx/>
              <a:buFont typeface="+mj-lt"/>
              <a:buAutoNum type="arabicParenR"/>
              <a:tabLst/>
              <a:defRPr/>
            </a:pPr>
            <a:r>
              <a:rPr kumimoji="0" lang="fi-FI" sz="2400" b="0" i="0" u="none" strike="noStrike" kern="1200" cap="none" spc="0" normalizeH="0" baseline="0" noProof="0" dirty="0">
                <a:ln>
                  <a:noFill/>
                </a:ln>
                <a:solidFill>
                  <a:srgbClr val="343841"/>
                </a:solidFill>
                <a:effectLst/>
                <a:uLnTx/>
                <a:uFillTx/>
                <a:latin typeface="calibri" charset="0"/>
              </a:rPr>
              <a:t>pitopaikan olosuhteet</a:t>
            </a:r>
          </a:p>
          <a:p>
            <a:pPr marL="971550" marR="0" lvl="1" indent="-514350" algn="l" defTabSz="914400" rtl="0" eaLnBrk="0" fontAlgn="base" latinLnBrk="0" hangingPunct="0">
              <a:lnSpc>
                <a:spcPct val="90000"/>
              </a:lnSpc>
              <a:spcBef>
                <a:spcPts val="500"/>
              </a:spcBef>
              <a:spcAft>
                <a:spcPct val="0"/>
              </a:spcAft>
              <a:buClrTx/>
              <a:buSzTx/>
              <a:buFont typeface="+mj-lt"/>
              <a:buAutoNum type="arabicParenR"/>
              <a:tabLst/>
              <a:defRPr/>
            </a:pPr>
            <a:r>
              <a:rPr kumimoji="0" lang="fi-FI" sz="2400" b="0" i="0" u="none" strike="noStrike" kern="1200" cap="none" spc="0" normalizeH="0" baseline="0" noProof="0" dirty="0">
                <a:ln>
                  <a:noFill/>
                </a:ln>
                <a:solidFill>
                  <a:srgbClr val="343841"/>
                </a:solidFill>
                <a:effectLst/>
                <a:uLnTx/>
                <a:uFillTx/>
                <a:latin typeface="calibri" charset="0"/>
              </a:rPr>
              <a:t>varautuminen häiriötilanteisiin</a:t>
            </a:r>
          </a:p>
          <a:p>
            <a:pPr marL="971550" marR="0" lvl="1" indent="-514350" algn="l" defTabSz="914400" rtl="0" eaLnBrk="0" fontAlgn="base" latinLnBrk="0" hangingPunct="0">
              <a:lnSpc>
                <a:spcPct val="90000"/>
              </a:lnSpc>
              <a:spcBef>
                <a:spcPts val="500"/>
              </a:spcBef>
              <a:spcAft>
                <a:spcPct val="0"/>
              </a:spcAft>
              <a:buClrTx/>
              <a:buSzTx/>
              <a:buFont typeface="+mj-lt"/>
              <a:buAutoNum type="arabicParenR"/>
              <a:tabLst/>
              <a:defRPr/>
            </a:pPr>
            <a:r>
              <a:rPr kumimoji="0" lang="fi-FI" sz="2400" b="0" i="0" u="none" strike="noStrike" kern="1200" cap="none" spc="0" normalizeH="0" baseline="0" noProof="0" dirty="0">
                <a:ln>
                  <a:noFill/>
                </a:ln>
                <a:solidFill>
                  <a:srgbClr val="343841"/>
                </a:solidFill>
                <a:effectLst/>
                <a:uLnTx/>
                <a:uFillTx/>
                <a:latin typeface="calibri" charset="0"/>
              </a:rPr>
              <a:t>tuotannon toteuttaminen</a:t>
            </a:r>
          </a:p>
          <a:p>
            <a:pPr marL="971550" marR="0" lvl="1" indent="-514350" algn="l" defTabSz="914400" rtl="0" eaLnBrk="0" fontAlgn="base" latinLnBrk="0" hangingPunct="0">
              <a:lnSpc>
                <a:spcPct val="90000"/>
              </a:lnSpc>
              <a:spcBef>
                <a:spcPts val="500"/>
              </a:spcBef>
              <a:spcAft>
                <a:spcPct val="0"/>
              </a:spcAft>
              <a:buClrTx/>
              <a:buSzTx/>
              <a:buFont typeface="+mj-lt"/>
              <a:buAutoNum type="arabicParenR"/>
              <a:tabLst/>
              <a:defRPr/>
            </a:pPr>
            <a:r>
              <a:rPr kumimoji="0" lang="fi-FI" sz="2400" b="0" i="0" u="none" strike="noStrike" kern="1200" cap="none" spc="0" normalizeH="0" baseline="0" noProof="0" dirty="0">
                <a:ln>
                  <a:noFill/>
                </a:ln>
                <a:solidFill>
                  <a:srgbClr val="343841"/>
                </a:solidFill>
                <a:effectLst/>
                <a:uLnTx/>
                <a:uFillTx/>
                <a:latin typeface="calibri" charset="0"/>
              </a:rPr>
              <a:t>eläinryhmäkohtainen pääasiallisen karkearehun (pois lukien laidun ja olki) rehuanalyysiin perustuva ruokintasuunnitelma , jossa on huomioitu eläimen kasvuvaihe, tuotostaso ja tuotantokauden vaihe sekä muu ruokinnan toteuttaminen</a:t>
            </a:r>
          </a:p>
          <a:p>
            <a:pPr marL="971550" marR="0" lvl="1" indent="-514350" algn="l" defTabSz="914400" rtl="0" eaLnBrk="0" fontAlgn="base" latinLnBrk="0" hangingPunct="0">
              <a:lnSpc>
                <a:spcPct val="90000"/>
              </a:lnSpc>
              <a:spcBef>
                <a:spcPts val="500"/>
              </a:spcBef>
              <a:spcAft>
                <a:spcPct val="0"/>
              </a:spcAft>
              <a:buClrTx/>
              <a:buSzTx/>
              <a:buFont typeface="+mj-lt"/>
              <a:buAutoNum type="arabicParenR"/>
              <a:tabLst/>
              <a:defRPr/>
            </a:pPr>
            <a:r>
              <a:rPr kumimoji="0" lang="fi-FI" sz="2400" b="0" i="0" u="none" strike="noStrike" kern="1200" cap="none" spc="0" normalizeH="0" baseline="0" noProof="0" dirty="0">
                <a:ln>
                  <a:noFill/>
                </a:ln>
                <a:solidFill>
                  <a:srgbClr val="343841"/>
                </a:solidFill>
                <a:effectLst/>
                <a:uLnTx/>
                <a:uFillTx/>
                <a:latin typeface="calibri" charset="0"/>
              </a:rPr>
              <a:t>tautisuojaus</a:t>
            </a:r>
          </a:p>
          <a:p>
            <a:pPr marL="971550" marR="0" lvl="1" indent="-514350" algn="l" defTabSz="914400" rtl="0" eaLnBrk="0" fontAlgn="base" latinLnBrk="0" hangingPunct="0">
              <a:lnSpc>
                <a:spcPct val="90000"/>
              </a:lnSpc>
              <a:spcBef>
                <a:spcPts val="500"/>
              </a:spcBef>
              <a:spcAft>
                <a:spcPct val="0"/>
              </a:spcAft>
              <a:buClrTx/>
              <a:buSzTx/>
              <a:buFont typeface="+mj-lt"/>
              <a:buAutoNum type="arabicParenR"/>
              <a:tabLst/>
              <a:defRPr/>
            </a:pPr>
            <a:r>
              <a:rPr kumimoji="0" lang="fi-FI" sz="2400" b="0" i="0" u="none" strike="noStrike" kern="1200" cap="none" spc="0" normalizeH="0" baseline="0" noProof="0" dirty="0">
                <a:ln>
                  <a:noFill/>
                </a:ln>
                <a:solidFill>
                  <a:srgbClr val="343841"/>
                </a:solidFill>
                <a:effectLst/>
                <a:uLnTx/>
                <a:uFillTx/>
                <a:latin typeface="calibri" charset="0"/>
              </a:rPr>
              <a:t>hyvinvoinnin parantaminen</a:t>
            </a:r>
          </a:p>
          <a:p>
            <a:pPr marL="971550" marR="0" lvl="1" indent="-514350" algn="l" defTabSz="914400" rtl="0" eaLnBrk="0" fontAlgn="base" latinLnBrk="0" hangingPunct="0">
              <a:lnSpc>
                <a:spcPct val="90000"/>
              </a:lnSpc>
              <a:spcBef>
                <a:spcPts val="500"/>
              </a:spcBef>
              <a:spcAft>
                <a:spcPts val="600"/>
              </a:spcAft>
              <a:buClrTx/>
              <a:buSzTx/>
              <a:buFont typeface="+mj-lt"/>
              <a:buAutoNum type="arabicParenR"/>
              <a:tabLst/>
              <a:defRPr/>
            </a:pPr>
            <a:r>
              <a:rPr kumimoji="0" lang="fi-FI" sz="2400" b="0" i="0" u="none" strike="noStrike" kern="1200" cap="none" spc="0" normalizeH="0" baseline="0" noProof="0" dirty="0">
                <a:ln>
                  <a:noFill/>
                </a:ln>
                <a:solidFill>
                  <a:srgbClr val="343841"/>
                </a:solidFill>
                <a:effectLst/>
                <a:uLnTx/>
                <a:uFillTx/>
                <a:latin typeface="calibri" charset="0"/>
              </a:rPr>
              <a:t>mahdolliset havainnot ja kehittämistarpeet.</a:t>
            </a:r>
          </a:p>
          <a:p>
            <a:pPr marL="0" marR="0" lvl="1" indent="0" algn="l" defTabSz="914400" rtl="0" eaLnBrk="0" fontAlgn="base" latinLnBrk="0" hangingPunct="0">
              <a:lnSpc>
                <a:spcPct val="90000"/>
              </a:lnSpc>
              <a:spcBef>
                <a:spcPts val="500"/>
              </a:spcBef>
              <a:spcAft>
                <a:spcPct val="0"/>
              </a:spcAft>
              <a:buClrTx/>
              <a:buSzTx/>
              <a:buFont typeface="Arial" panose="020B0604020202020204" pitchFamily="34" charset="0"/>
              <a:buNone/>
              <a:tabLst/>
              <a:defRPr/>
            </a:pPr>
            <a:r>
              <a:rPr kumimoji="0" lang="fi-FI" sz="2400" b="0" i="0" u="none" strike="noStrike" kern="1200" cap="none" spc="0" normalizeH="0" baseline="0" noProof="0" dirty="0">
                <a:ln>
                  <a:noFill/>
                </a:ln>
                <a:solidFill>
                  <a:srgbClr val="343841"/>
                </a:solidFill>
                <a:effectLst/>
                <a:uLnTx/>
                <a:uFillTx/>
                <a:latin typeface="calibri" charset="0"/>
              </a:rPr>
              <a:t>Katso </a:t>
            </a:r>
            <a:r>
              <a:rPr kumimoji="0" lang="fi-FI" sz="2400" b="0" i="0" u="none" strike="noStrike" kern="1200" cap="none" spc="0" normalizeH="0" baseline="0" noProof="0" dirty="0">
                <a:ln>
                  <a:noFill/>
                </a:ln>
                <a:solidFill>
                  <a:srgbClr val="343841"/>
                </a:solidFill>
                <a:effectLst/>
                <a:uLnTx/>
                <a:uFillTx/>
                <a:latin typeface="calibri" charset="0"/>
                <a:hlinkClick r:id="rId2"/>
              </a:rPr>
              <a:t>hyvinvointisuunnitelman mallipohja </a:t>
            </a:r>
            <a:r>
              <a:rPr kumimoji="0" lang="fi-FI" sz="2400" b="0" i="0" u="none" strike="noStrike" kern="1200" cap="none" spc="0" normalizeH="0" baseline="0" noProof="0" dirty="0">
                <a:ln>
                  <a:noFill/>
                </a:ln>
                <a:solidFill>
                  <a:srgbClr val="343841"/>
                </a:solidFill>
                <a:effectLst/>
                <a:uLnTx/>
                <a:uFillTx/>
                <a:latin typeface="calibri" charset="0"/>
              </a:rPr>
              <a:t>Ruokaviraston sivuilla.</a:t>
            </a:r>
          </a:p>
          <a:p>
            <a:endParaRPr lang="fi-FI" dirty="0"/>
          </a:p>
        </p:txBody>
      </p:sp>
    </p:spTree>
    <p:extLst>
      <p:ext uri="{BB962C8B-B14F-4D97-AF65-F5344CB8AC3E}">
        <p14:creationId xmlns:p14="http://schemas.microsoft.com/office/powerpoint/2010/main" val="3014124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2376EED-3FCA-463C-9306-517C45BAA3B3}"/>
              </a:ext>
            </a:extLst>
          </p:cNvPr>
          <p:cNvSpPr txBox="1">
            <a:spLocks noGrp="1"/>
          </p:cNvSpPr>
          <p:nvPr>
            <p:ph type="title"/>
          </p:nvPr>
        </p:nvSpPr>
        <p:spPr>
          <a:xfrm>
            <a:off x="838200" y="401739"/>
            <a:ext cx="10580914"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600" b="1" i="0" u="none" strike="noStrike" kern="1200" cap="none" spc="0" normalizeH="0" baseline="0" noProof="0" dirty="0">
                <a:ln>
                  <a:noFill/>
                </a:ln>
                <a:solidFill>
                  <a:srgbClr val="004F70"/>
                </a:solidFill>
                <a:effectLst/>
                <a:uLnTx/>
                <a:uFillTx/>
                <a:latin typeface="calibri" charset="0"/>
                <a:ea typeface="+mn-ea"/>
                <a:cs typeface="+mn-cs"/>
              </a:rPr>
              <a:t>Lampaiden ja vuohien olosuhteiden parantaminen -toimenpide (1/2)</a:t>
            </a:r>
            <a:endParaRPr kumimoji="0" lang="fi-FI"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CD31DDCF-7463-481B-BE7F-9487E031C363}"/>
              </a:ext>
            </a:extLst>
          </p:cNvPr>
          <p:cNvSpPr>
            <a:spLocks noGrp="1"/>
          </p:cNvSpPr>
          <p:nvPr>
            <p:ph type="body" sz="quarter" idx="22"/>
          </p:nvPr>
        </p:nvSpPr>
        <p:spPr>
          <a:xfrm>
            <a:off x="838200" y="1828800"/>
            <a:ext cx="10580913" cy="4288971"/>
          </a:xfrm>
        </p:spPr>
        <p:txBody>
          <a:bodyPr>
            <a:normAutofit fontScale="92500" lnSpcReduction="1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800" b="1" i="0" u="none" strike="noStrike" kern="1200" cap="none" spc="0" normalizeH="0" baseline="0" noProof="0" dirty="0">
                <a:ln>
                  <a:noFill/>
                </a:ln>
                <a:solidFill>
                  <a:srgbClr val="343841"/>
                </a:solidFill>
                <a:effectLst/>
                <a:uLnTx/>
                <a:uFillTx/>
                <a:latin typeface="calibri" charset="0"/>
              </a:rPr>
              <a:t>Vaatimukset:</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Lampaita ja vuohia on pidettävä ryhmäkarsinoissa, joissa on oltava kiinteäpohjainen, hyvin kuivitettu ja pehmeä makuualue, jonne kaikki eläimet mahtuvat samanaikaisesti makaamaan.</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Jos lammasta tai vuohta pidetään hyväksyttävästä syystä yksinään, karsinan on oltava vähintään kaksi neliömetriä ja muodoltaan sellainen, että lammas tai vuohi pääsee siinä esteettä kääntymään ympäri. Muihin lampaisiin tai vuohiin on oltava näköyhteys.</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Pässit ja vuohipukit on pidettävä ryhmäkarsinassa, jos eläinlääketieteellinen syy tai aggressiivinen käytös ei edellytä eristämistä. Ryhmäkarsinassa pässiä tai vuohipukkia kohden tulee olla tilaa vähintään kaksi neliömetriä. Jos tilalla on vain yksi pässi tai vuohipukki, karsinan on oltava vähintään kaksi neliömetriä ja muodoltaan sellainen, että pässi tai vuohipukki pääsee siinä esteettä kääntymään ympäri. Muihin lampaisiin tai vuohiin on oltava näköyhteys.</a:t>
            </a:r>
          </a:p>
          <a:p>
            <a:endParaRPr lang="fi-FI" sz="2400" dirty="0"/>
          </a:p>
        </p:txBody>
      </p:sp>
    </p:spTree>
    <p:extLst>
      <p:ext uri="{BB962C8B-B14F-4D97-AF65-F5344CB8AC3E}">
        <p14:creationId xmlns:p14="http://schemas.microsoft.com/office/powerpoint/2010/main" val="1726331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15E2F7A-C5B5-4F18-826D-63989BADBE16}"/>
              </a:ext>
            </a:extLst>
          </p:cNvPr>
          <p:cNvSpPr txBox="1">
            <a:spLocks noGrp="1"/>
          </p:cNvSpPr>
          <p:nvPr>
            <p:ph type="title"/>
          </p:nvPr>
        </p:nvSpPr>
        <p:spPr>
          <a:xfrm>
            <a:off x="838200" y="434396"/>
            <a:ext cx="10733314"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200" b="1" i="0" u="none" strike="noStrike" kern="1200" cap="none" spc="0" normalizeH="0" baseline="0" noProof="0" dirty="0">
                <a:ln>
                  <a:noFill/>
                </a:ln>
                <a:solidFill>
                  <a:srgbClr val="004F70"/>
                </a:solidFill>
                <a:effectLst/>
                <a:uLnTx/>
                <a:uFillTx/>
                <a:latin typeface="calibri" charset="0"/>
                <a:ea typeface="+mn-ea"/>
                <a:cs typeface="+mn-cs"/>
              </a:rPr>
              <a:t>Lampaiden ja vuohien olosuhteiden parantaminen -toimenpide (2/2)</a:t>
            </a:r>
            <a:endParaRPr kumimoji="0" lang="fi-FI"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C0089A3A-FE3A-43C0-ACBB-93990A1CD077}"/>
              </a:ext>
            </a:extLst>
          </p:cNvPr>
          <p:cNvSpPr>
            <a:spLocks noGrp="1"/>
          </p:cNvSpPr>
          <p:nvPr>
            <p:ph type="body" sz="quarter" idx="22"/>
          </p:nvPr>
        </p:nvSpPr>
        <p:spPr>
          <a:xfrm>
            <a:off x="838200" y="1698171"/>
            <a:ext cx="10809513" cy="4408715"/>
          </a:xfrm>
        </p:spPr>
        <p:txBody>
          <a:bodyPr>
            <a:normAutofit fontScale="92500" lnSpcReduction="1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800" b="1" i="0" u="none" strike="noStrike" kern="1200" cap="none" spc="0" normalizeH="0" baseline="0" noProof="0" dirty="0">
                <a:ln>
                  <a:noFill/>
                </a:ln>
                <a:solidFill>
                  <a:srgbClr val="343841"/>
                </a:solidFill>
                <a:effectLst/>
                <a:uLnTx/>
                <a:uFillTx/>
                <a:latin typeface="calibri" charset="0"/>
              </a:rPr>
              <a:t>Vaatimukset:</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Uuhelle ja sen vastasyntyneille karitsoille on oltava karitsointikarsina, jossa eläinten käytössä olevaa lattiapinta-alaa on vähintään 2,2 neliömetriä ja jossa on lämmitysmahdollisuus tai joka on lämpöeristetty.</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Karitsoilla on oltava karitsakamarit kahden viikon iästä alkaen vieroitukseen saakka. Vaatimukset karitsointikarsinoista ja karitsakamareista eivät koske uuhia ja karitsoita, jotka ovat laitumella.</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Sairas- ja hoitokarsinat voivat olla usean eläimen yhteiskäyttöisiä, mutta eläimen eristämiseen on varauduttava. Sairas- ja hoitokarsinan on oltava kiinteäpohjainen ja sen makuualueen hyvin kuivitettu, pehmeä ja siinä on oltava eläimen lämmitysmahdollisuus.</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Useamman eläimen yhteisesti käyttämässä sairas- ja hoitokarsinassa tai yksilökarsinassa tilaa on oltava vähintään kaksi neliömetriä vähintään kolmen kuukauden ikäistä lammasta tai vuohta kohden.</a:t>
            </a:r>
          </a:p>
          <a:p>
            <a:endParaRPr lang="fi-FI" sz="2400" dirty="0"/>
          </a:p>
        </p:txBody>
      </p:sp>
    </p:spTree>
    <p:extLst>
      <p:ext uri="{BB962C8B-B14F-4D97-AF65-F5344CB8AC3E}">
        <p14:creationId xmlns:p14="http://schemas.microsoft.com/office/powerpoint/2010/main" val="1889173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84BB429-8CF8-4CBC-8A68-4C74823901B4}"/>
              </a:ext>
            </a:extLst>
          </p:cNvPr>
          <p:cNvSpPr txBox="1">
            <a:spLocks noGrp="1"/>
          </p:cNvSpPr>
          <p:nvPr>
            <p:ph type="title"/>
          </p:nvPr>
        </p:nvSpPr>
        <p:spPr>
          <a:xfrm>
            <a:off x="838199" y="508013"/>
            <a:ext cx="10178143"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800" b="1" i="0" u="none" strike="noStrike" kern="1200" cap="none" spc="0" normalizeH="0" baseline="0" noProof="0" dirty="0">
                <a:ln>
                  <a:noFill/>
                </a:ln>
                <a:solidFill>
                  <a:srgbClr val="004F70"/>
                </a:solidFill>
                <a:effectLst/>
                <a:uLnTx/>
                <a:uFillTx/>
                <a:latin typeface="calibri" charset="0"/>
                <a:ea typeface="+mn-ea"/>
                <a:cs typeface="+mn-cs"/>
              </a:rPr>
              <a:t>Lampaiden ja vuohien laidunnus -toimenpide</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4635A227-357D-4378-A09F-FBC9AAC855B3}"/>
              </a:ext>
            </a:extLst>
          </p:cNvPr>
          <p:cNvSpPr>
            <a:spLocks noGrp="1"/>
          </p:cNvSpPr>
          <p:nvPr>
            <p:ph type="body" sz="quarter" idx="22"/>
          </p:nvPr>
        </p:nvSpPr>
        <p:spPr>
          <a:xfrm>
            <a:off x="838200" y="1643743"/>
            <a:ext cx="10374085" cy="4397828"/>
          </a:xfrm>
        </p:spPr>
        <p:txBody>
          <a:bodyPr>
            <a:normAutofit lnSpcReduction="10000"/>
          </a:bodyPr>
          <a:lstStyle/>
          <a:p>
            <a:pPr marL="0" marR="0" lvl="0" indent="0" algn="l" defTabSz="914400" rtl="0" eaLnBrk="0" fontAlgn="base" latinLnBrk="0" hangingPunct="0">
              <a:lnSpc>
                <a:spcPct val="90000"/>
              </a:lnSpc>
              <a:spcBef>
                <a:spcPts val="1000"/>
              </a:spcBef>
              <a:spcAft>
                <a:spcPts val="600"/>
              </a:spcAft>
              <a:buClr>
                <a:srgbClr val="FE0076"/>
              </a:buClr>
              <a:buSzTx/>
              <a:buFont typeface="Arial" panose="020B0604020202020204" pitchFamily="34" charset="0"/>
              <a:buNone/>
              <a:tabLst/>
              <a:defRPr/>
            </a:pPr>
            <a:r>
              <a:rPr kumimoji="0" lang="fi-FI" sz="2400" b="1"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Vaatimukset:</a:t>
            </a:r>
          </a:p>
          <a:p>
            <a:pPr marL="342900" marR="0" lvl="0" indent="-342900" algn="l" defTabSz="914400" rtl="0" eaLnBrk="0" fontAlgn="base" latinLnBrk="0" hangingPunct="0">
              <a:lnSpc>
                <a:spcPct val="90000"/>
              </a:lnSpc>
              <a:spcBef>
                <a:spcPts val="1000"/>
              </a:spcBef>
              <a:spcAft>
                <a:spcPct val="0"/>
              </a:spcAft>
              <a:buClr>
                <a:srgbClr val="FE0076"/>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Lampaiden ja vuohien laidunnusta koskevaa toimenpidettä on toteutettava maatilan kaikkien yli kolmen kuukauden ikäisten lampaiden ja yli 12 kuukauden ikäisten vuohien osalta. </a:t>
            </a:r>
          </a:p>
          <a:p>
            <a:pPr marL="342900" marR="0" lvl="0" indent="-342900" algn="l" defTabSz="914400" rtl="0" eaLnBrk="0" fontAlgn="base" latinLnBrk="0" hangingPunct="0">
              <a:lnSpc>
                <a:spcPct val="90000"/>
              </a:lnSpc>
              <a:spcBef>
                <a:spcPts val="1000"/>
              </a:spcBef>
              <a:spcAft>
                <a:spcPct val="0"/>
              </a:spcAft>
              <a:buClr>
                <a:srgbClr val="FE0076"/>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Edellä mainitut lampaat ja vuohet on päästettävä laitumelle vähintään 90 päivänä. </a:t>
            </a:r>
          </a:p>
          <a:p>
            <a:pPr marL="342900" marR="0" lvl="0" indent="-342900" algn="l" defTabSz="914400" rtl="0" eaLnBrk="0" fontAlgn="base" latinLnBrk="0" hangingPunct="0">
              <a:lnSpc>
                <a:spcPct val="90000"/>
              </a:lnSpc>
              <a:spcBef>
                <a:spcPts val="1000"/>
              </a:spcBef>
              <a:spcAft>
                <a:spcPct val="0"/>
              </a:spcAft>
              <a:buClr>
                <a:srgbClr val="FE0076"/>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Pässien ja vuohipukkien </a:t>
            </a:r>
            <a:r>
              <a:rPr kumimoji="0" lang="fi-FI" sz="28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laidunnus</a:t>
            </a: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 voidaan korvata ulkoilulla. </a:t>
            </a:r>
          </a:p>
          <a:p>
            <a:pPr marL="342900" marR="0" lvl="0" indent="-342900" algn="l" defTabSz="914400" rtl="0" eaLnBrk="0" fontAlgn="base" latinLnBrk="0" hangingPunct="0">
              <a:lnSpc>
                <a:spcPct val="90000"/>
              </a:lnSpc>
              <a:spcBef>
                <a:spcPts val="1000"/>
              </a:spcBef>
              <a:spcAft>
                <a:spcPct val="0"/>
              </a:spcAft>
              <a:buClr>
                <a:srgbClr val="FE0076"/>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Laitumella vuohilla on oltava mahdollisuus toteuttaa luontaista kiipeilytarvettaan.</a:t>
            </a:r>
          </a:p>
          <a:p>
            <a:pPr marL="342900" marR="0" lvl="0" indent="-342900" algn="l" defTabSz="914400" rtl="0" eaLnBrk="0" fontAlgn="base" latinLnBrk="0" hangingPunct="0">
              <a:lnSpc>
                <a:spcPct val="90000"/>
              </a:lnSpc>
              <a:spcBef>
                <a:spcPts val="1000"/>
              </a:spcBef>
              <a:spcAft>
                <a:spcPct val="0"/>
              </a:spcAft>
              <a:buClr>
                <a:srgbClr val="FE0076"/>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Laidunnus on kirjattava.</a:t>
            </a:r>
          </a:p>
          <a:p>
            <a:pPr marL="342900" marR="0" lvl="0" indent="-342900" algn="l" defTabSz="914400" rtl="0" eaLnBrk="0" fontAlgn="base" latinLnBrk="0" hangingPunct="0">
              <a:lnSpc>
                <a:spcPct val="90000"/>
              </a:lnSpc>
              <a:spcBef>
                <a:spcPts val="1000"/>
              </a:spcBef>
              <a:spcAft>
                <a:spcPct val="0"/>
              </a:spcAft>
              <a:buClr>
                <a:srgbClr val="FE0076"/>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Luomukotieläinsopimuksen </a:t>
            </a:r>
            <a:r>
              <a:rPr kumimoji="0" lang="fi-FI"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rajoitus edelleen.</a:t>
            </a:r>
            <a:endParaRPr lang="fi-FI" sz="2400" dirty="0"/>
          </a:p>
          <a:p>
            <a:endParaRPr lang="fi-FI" sz="2400" dirty="0"/>
          </a:p>
        </p:txBody>
      </p:sp>
    </p:spTree>
    <p:extLst>
      <p:ext uri="{BB962C8B-B14F-4D97-AF65-F5344CB8AC3E}">
        <p14:creationId xmlns:p14="http://schemas.microsoft.com/office/powerpoint/2010/main" val="1080985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44BDD-849F-434D-A7B6-753643A7C5C0}"/>
              </a:ext>
            </a:extLst>
          </p:cNvPr>
          <p:cNvSpPr>
            <a:spLocks noGrp="1"/>
          </p:cNvSpPr>
          <p:nvPr>
            <p:ph type="ctrTitle"/>
          </p:nvPr>
        </p:nvSpPr>
        <p:spPr>
          <a:xfrm>
            <a:off x="2269671" y="2971800"/>
            <a:ext cx="7429500" cy="914400"/>
          </a:xfrm>
        </p:spPr>
        <p:txBody>
          <a:bodyPr>
            <a:normAutofit fontScale="90000"/>
          </a:bodyPr>
          <a:lstStyle/>
          <a:p>
            <a:r>
              <a:rPr kumimoji="0" lang="fi-FI" altLang="fi-FI" sz="4500" b="1" i="0" u="none" strike="noStrike" kern="1200" cap="none" spc="0" normalizeH="0" baseline="0" noProof="0" dirty="0">
                <a:ln>
                  <a:noFill/>
                </a:ln>
                <a:solidFill>
                  <a:srgbClr val="004F70"/>
                </a:solidFill>
                <a:effectLst/>
                <a:uLnTx/>
                <a:uFillTx/>
                <a:latin typeface="Calibri" panose="020F0502020204030204"/>
                <a:ea typeface="+mj-ea"/>
                <a:cs typeface="+mj-cs"/>
              </a:rPr>
              <a:t>Eläinten hyvinvointikorvauksen  toimenpiteet, siipikarja</a:t>
            </a:r>
            <a:endParaRPr lang="fi-FI" dirty="0"/>
          </a:p>
        </p:txBody>
      </p:sp>
    </p:spTree>
    <p:extLst>
      <p:ext uri="{BB962C8B-B14F-4D97-AF65-F5344CB8AC3E}">
        <p14:creationId xmlns:p14="http://schemas.microsoft.com/office/powerpoint/2010/main" val="1392293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E9E727F1-4C7E-4C10-A126-94AD82666A11}"/>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Siipikarjan toimenpiteet 2023</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F59C7578-146D-4248-AC6D-3E14AD50F745}"/>
              </a:ext>
            </a:extLst>
          </p:cNvPr>
          <p:cNvSpPr>
            <a:spLocks noGrp="1"/>
          </p:cNvSpPr>
          <p:nvPr>
            <p:ph type="body" sz="quarter" idx="22"/>
          </p:nvPr>
        </p:nvSpPr>
        <p:spPr>
          <a:xfrm>
            <a:off x="838200" y="1741715"/>
            <a:ext cx="9666513" cy="3941018"/>
          </a:xfrm>
        </p:spPr>
        <p:txBody>
          <a:bodyPr>
            <a:normAutofit lnSpcReduction="10000"/>
          </a:bodyPr>
          <a:lstStyle/>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Siipikarjan hyvinvointisuunnitelma</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Pakollinen kaikille.</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Siipikarjan pito-olosuhteiden parantaminen</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Mukana lisäksi munivien kanojen emot.</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Hallinnon tarvitsemien teurasraporttien tarve vähenee, tarvitaan vain kaksi puolivuosittaista koostetta, joista näkyvät vaaditut tunnusluvut.</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Lihasiipikarjalla korvaus lasketaan kumulatiivisen määrän mukaan.</a:t>
            </a:r>
          </a:p>
          <a:p>
            <a:pPr marL="0" marR="0" lvl="0" indent="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None/>
              <a:tabLst/>
              <a:defRPr/>
            </a:pPr>
            <a:r>
              <a:rPr kumimoji="0" lang="fi-FI" sz="2600" b="1" i="0" u="none" strike="noStrike" kern="1200" cap="none" spc="0" normalizeH="0" baseline="0" noProof="0" dirty="0">
                <a:ln>
                  <a:noFill/>
                </a:ln>
                <a:solidFill>
                  <a:srgbClr val="343841"/>
                </a:solidFill>
                <a:effectLst/>
                <a:uLnTx/>
                <a:uFillTx/>
                <a:latin typeface="calibri" charset="0"/>
              </a:rPr>
              <a:t>Muutoksia</a:t>
            </a:r>
            <a:r>
              <a:rPr kumimoji="0" lang="fi-FI" sz="2600" b="0" i="0" u="none" strike="noStrike" kern="1200" cap="none" spc="0" normalizeH="0" baseline="0" noProof="0" dirty="0">
                <a:ln>
                  <a:noFill/>
                </a:ln>
                <a:solidFill>
                  <a:srgbClr val="343841"/>
                </a:solidFill>
                <a:effectLst/>
                <a:uLnTx/>
                <a:uFillTx/>
                <a:latin typeface="calibri" charset="0"/>
              </a:rPr>
              <a:t>: </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Poistuvat toimenpiteet: Virikkeet sekä Rampit, tasot ja orret.</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Siipikarjan pitopaikkatunnus ilmoitettava tukihaussa</a:t>
            </a:r>
          </a:p>
          <a:p>
            <a:endParaRPr lang="fi-FI" dirty="0"/>
          </a:p>
        </p:txBody>
      </p:sp>
    </p:spTree>
    <p:extLst>
      <p:ext uri="{BB962C8B-B14F-4D97-AF65-F5344CB8AC3E}">
        <p14:creationId xmlns:p14="http://schemas.microsoft.com/office/powerpoint/2010/main" val="66159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BE4602F-EE12-4718-8B5C-0428F6B53F45}"/>
              </a:ext>
            </a:extLst>
          </p:cNvPr>
          <p:cNvSpPr txBox="1">
            <a:spLocks noGrp="1"/>
          </p:cNvSpPr>
          <p:nvPr>
            <p:ph type="title"/>
          </p:nvPr>
        </p:nvSpPr>
        <p:spPr>
          <a:xfrm>
            <a:off x="838200" y="499710"/>
            <a:ext cx="8314508" cy="7858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800" b="1" i="0" u="none" strike="noStrike" kern="1200" cap="none" spc="0" normalizeH="0" baseline="0" noProof="0" dirty="0">
                <a:ln>
                  <a:noFill/>
                </a:ln>
                <a:solidFill>
                  <a:srgbClr val="004F70"/>
                </a:solidFill>
                <a:effectLst/>
                <a:uLnTx/>
                <a:uFillTx/>
                <a:latin typeface="calibri" charset="0"/>
                <a:ea typeface="+mn-ea"/>
                <a:cs typeface="+mn-cs"/>
              </a:rPr>
              <a:t>Siipikarjan hyvinvointisuunnitelma</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2F5962C9-6A5E-44EA-8BD1-130E44114260}"/>
              </a:ext>
            </a:extLst>
          </p:cNvPr>
          <p:cNvSpPr>
            <a:spLocks noGrp="1"/>
          </p:cNvSpPr>
          <p:nvPr>
            <p:ph type="body" sz="quarter" idx="22"/>
          </p:nvPr>
        </p:nvSpPr>
        <p:spPr>
          <a:xfrm>
            <a:off x="838200" y="1285523"/>
            <a:ext cx="10439399" cy="4397209"/>
          </a:xfrm>
        </p:spPr>
        <p:txBody>
          <a:bodyPr>
            <a:normAutofit fontScale="92500" lnSpcReduction="10000"/>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fi-FI" sz="2600" b="1"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Hyvinvointisuunnitelmassa on kuvattava:</a:t>
            </a:r>
          </a:p>
          <a:p>
            <a:pPr marL="971550" marR="0" lvl="1" indent="-514350" algn="l" defTabSz="914400" rtl="0" eaLnBrk="0" fontAlgn="base" latinLnBrk="0" hangingPunct="0">
              <a:lnSpc>
                <a:spcPct val="100000"/>
              </a:lnSpc>
              <a:spcBef>
                <a:spcPct val="0"/>
              </a:spcBef>
              <a:spcAft>
                <a:spcPct val="0"/>
              </a:spcAft>
              <a:buClrTx/>
              <a:buSzTx/>
              <a:buFont typeface="+mj-lt"/>
              <a:buAutoNum type="arabicParen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pitopaikan olosuhteet</a:t>
            </a:r>
          </a:p>
          <a:p>
            <a:pPr marL="971550" marR="0" lvl="1" indent="-514350" algn="l" defTabSz="914400" rtl="0" eaLnBrk="0" fontAlgn="base" latinLnBrk="0" hangingPunct="0">
              <a:lnSpc>
                <a:spcPct val="100000"/>
              </a:lnSpc>
              <a:spcBef>
                <a:spcPct val="0"/>
              </a:spcBef>
              <a:spcAft>
                <a:spcPct val="0"/>
              </a:spcAft>
              <a:buClrTx/>
              <a:buSzTx/>
              <a:buFont typeface="+mj-lt"/>
              <a:buAutoNum type="arabicParen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mn-ea"/>
                <a:cs typeface="Times New Roman" panose="02020603050405020304" pitchFamily="18" charset="0"/>
              </a:rPr>
              <a:t>eläinryhmäkohtainen voimassa oleva ruokintasuunnitelma ja rehuanalyysi sekä muu ruokinnan toteuttaminen; ruokinnassa käytettävästä viljasta on analysoitava valkuainen. Analysointi on tehtävä ruokintasuunnitelman vaihtuessa jos viljaerä vaihtuu.</a:t>
            </a:r>
          </a:p>
          <a:p>
            <a:pPr marL="971550" marR="0" lvl="1" indent="-514350" algn="l" defTabSz="914400" rtl="0" eaLnBrk="0" fontAlgn="base" latinLnBrk="0" hangingPunct="0">
              <a:lnSpc>
                <a:spcPct val="100000"/>
              </a:lnSpc>
              <a:spcBef>
                <a:spcPct val="0"/>
              </a:spcBef>
              <a:spcAft>
                <a:spcPct val="0"/>
              </a:spcAft>
              <a:buClrTx/>
              <a:buSzTx/>
              <a:buFont typeface="+mj-lt"/>
              <a:buAutoNum type="arabicParen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tautisuojaus; tautisuojaukseen kuuluu kaksi kertaa kenkien vaihto eri alueilla, suojavarusteet, käsien pesu ja kuivaus kertakäyttöpyyhkeisiin. Jos rakennuksessa on useampi osasto, jokaisella osastolla on käytettävä sille osastolle tarkoitettuja kenkiä.</a:t>
            </a:r>
          </a:p>
          <a:p>
            <a:pPr marL="971550" marR="0" lvl="1" indent="-514350" algn="l" defTabSz="914400" rtl="0" eaLnBrk="0" fontAlgn="base" latinLnBrk="0" hangingPunct="0">
              <a:lnSpc>
                <a:spcPct val="100000"/>
              </a:lnSpc>
              <a:spcBef>
                <a:spcPct val="0"/>
              </a:spcBef>
              <a:spcAft>
                <a:spcPct val="0"/>
              </a:spcAft>
              <a:buClrTx/>
              <a:buSzTx/>
              <a:buFont typeface="+mj-lt"/>
              <a:buAutoNum type="arabicParen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hyvinvoinnin parantaminen</a:t>
            </a:r>
          </a:p>
          <a:p>
            <a:pPr marL="971550" marR="0" lvl="1" indent="-514350" algn="l" defTabSz="914400" rtl="0" eaLnBrk="0" fontAlgn="base" latinLnBrk="0" hangingPunct="0">
              <a:lnSpc>
                <a:spcPct val="100000"/>
              </a:lnSpc>
              <a:spcBef>
                <a:spcPct val="0"/>
              </a:spcBef>
              <a:spcAft>
                <a:spcPts val="600"/>
              </a:spcAft>
              <a:buClrTx/>
              <a:buSzTx/>
              <a:buFont typeface="+mj-lt"/>
              <a:buAutoNum type="arabicParen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mahdolliset </a:t>
            </a:r>
            <a:r>
              <a:rPr kumimoji="0" lang="fi-FI" sz="26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havainnot ja kehittämistarpeet.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0" u="none" strike="noStrike" kern="1200" cap="none" spc="0" normalizeH="0" baseline="0" noProof="0" dirty="0">
                <a:ln>
                  <a:noFill/>
                </a:ln>
                <a:solidFill>
                  <a:srgbClr val="343841"/>
                </a:solidFill>
                <a:effectLst/>
                <a:uLnTx/>
                <a:uFillTx/>
                <a:latin typeface="Calibri" panose="020F0502020204030204" pitchFamily="34" charset="0"/>
                <a:ea typeface="+mn-ea"/>
                <a:cs typeface="+mn-cs"/>
              </a:rPr>
              <a:t>Katso </a:t>
            </a:r>
            <a:r>
              <a:rPr kumimoji="0" lang="fi-FI" sz="2600" b="0" i="0" u="none" strike="noStrike" kern="1200" cap="none" spc="0" normalizeH="0" baseline="0" noProof="0" dirty="0">
                <a:ln>
                  <a:noFill/>
                </a:ln>
                <a:solidFill>
                  <a:srgbClr val="343841"/>
                </a:solidFill>
                <a:effectLst/>
                <a:uLnTx/>
                <a:uFillTx/>
                <a:latin typeface="Calibri" panose="020F0502020204030204" pitchFamily="34" charset="0"/>
                <a:ea typeface="+mn-ea"/>
                <a:cs typeface="+mn-cs"/>
                <a:hlinkClick r:id="rId2"/>
              </a:rPr>
              <a:t>hyvinvointisuunnitelman mallipohja </a:t>
            </a:r>
            <a:r>
              <a:rPr kumimoji="0" lang="fi-FI" sz="2600" b="0" i="0" u="none" strike="noStrike" kern="1200" cap="none" spc="0" normalizeH="0" baseline="0" noProof="0" dirty="0">
                <a:ln>
                  <a:noFill/>
                </a:ln>
                <a:solidFill>
                  <a:srgbClr val="343841"/>
                </a:solidFill>
                <a:effectLst/>
                <a:uLnTx/>
                <a:uFillTx/>
                <a:latin typeface="Calibri" panose="020F0502020204030204" pitchFamily="34" charset="0"/>
                <a:ea typeface="+mn-ea"/>
                <a:cs typeface="+mn-cs"/>
              </a:rPr>
              <a:t>Ruokaviraston sivuilla.</a:t>
            </a:r>
            <a:endParaRPr kumimoji="0" lang="fi-FI" sz="26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142582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87F9365-8C60-4545-81BB-215E1978C795}"/>
              </a:ext>
            </a:extLst>
          </p:cNvPr>
          <p:cNvSpPr txBox="1">
            <a:spLocks noGrp="1"/>
          </p:cNvSpPr>
          <p:nvPr>
            <p:ph type="title" idx="4294967295"/>
          </p:nvPr>
        </p:nvSpPr>
        <p:spPr>
          <a:xfrm>
            <a:off x="910319" y="221198"/>
            <a:ext cx="9409338" cy="1261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Vähimmäiseläinmäärät eläinten hyvinvointikorvauksessa (keskiarvo)</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7" name="Tekstiruutu 6">
            <a:extLst>
              <a:ext uri="{FF2B5EF4-FFF2-40B4-BE49-F238E27FC236}">
                <a16:creationId xmlns:a16="http://schemas.microsoft.com/office/drawing/2014/main" id="{0E6D363F-47D6-47D9-A2B7-51F7D0CE85E0}"/>
              </a:ext>
            </a:extLst>
          </p:cNvPr>
          <p:cNvSpPr txBox="1"/>
          <p:nvPr/>
        </p:nvSpPr>
        <p:spPr>
          <a:xfrm>
            <a:off x="910320" y="5394612"/>
            <a:ext cx="9033780"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mn-ea"/>
                <a:cs typeface="+mn-cs"/>
              </a:rPr>
              <a:t>Eläimiä oltava kuitenkin koko sitoumusajan 1.1.2023 – 31.12.2023</a:t>
            </a:r>
          </a:p>
        </p:txBody>
      </p:sp>
      <p:graphicFrame>
        <p:nvGraphicFramePr>
          <p:cNvPr id="2" name="Taulukko 3">
            <a:extLst>
              <a:ext uri="{FF2B5EF4-FFF2-40B4-BE49-F238E27FC236}">
                <a16:creationId xmlns:a16="http://schemas.microsoft.com/office/drawing/2014/main" id="{E59E7A92-0591-4D7F-9E8E-1D1D1D4F9047}"/>
              </a:ext>
            </a:extLst>
          </p:cNvPr>
          <p:cNvGraphicFramePr>
            <a:graphicFrameLocks noGrp="1"/>
          </p:cNvGraphicFramePr>
          <p:nvPr>
            <p:extLst>
              <p:ext uri="{D42A27DB-BD31-4B8C-83A1-F6EECF244321}">
                <p14:modId xmlns:p14="http://schemas.microsoft.com/office/powerpoint/2010/main" val="2447153732"/>
              </p:ext>
            </p:extLst>
          </p:nvPr>
        </p:nvGraphicFramePr>
        <p:xfrm>
          <a:off x="1060854" y="1731967"/>
          <a:ext cx="5285518" cy="3413760"/>
        </p:xfrm>
        <a:graphic>
          <a:graphicData uri="http://schemas.openxmlformats.org/drawingml/2006/table">
            <a:tbl>
              <a:tblPr firstRow="1" bandRow="1">
                <a:tableStyleId>{BC89EF96-8CEA-46FF-86C4-4CE0E7609802}</a:tableStyleId>
              </a:tblPr>
              <a:tblGrid>
                <a:gridCol w="2642759">
                  <a:extLst>
                    <a:ext uri="{9D8B030D-6E8A-4147-A177-3AD203B41FA5}">
                      <a16:colId xmlns:a16="http://schemas.microsoft.com/office/drawing/2014/main" val="274272677"/>
                    </a:ext>
                  </a:extLst>
                </a:gridCol>
                <a:gridCol w="2642759">
                  <a:extLst>
                    <a:ext uri="{9D8B030D-6E8A-4147-A177-3AD203B41FA5}">
                      <a16:colId xmlns:a16="http://schemas.microsoft.com/office/drawing/2014/main" val="2610027889"/>
                    </a:ext>
                  </a:extLst>
                </a:gridCol>
              </a:tblGrid>
              <a:tr h="370840">
                <a:tc>
                  <a:txBody>
                    <a:bodyPr/>
                    <a:lstStyle/>
                    <a:p>
                      <a:r>
                        <a:rPr lang="fi-FI" sz="2200" dirty="0"/>
                        <a:t>Eläinlaji</a:t>
                      </a:r>
                    </a:p>
                  </a:txBody>
                  <a:tcPr/>
                </a:tc>
                <a:tc>
                  <a:txBody>
                    <a:bodyPr/>
                    <a:lstStyle/>
                    <a:p>
                      <a:r>
                        <a:rPr lang="fi-FI" sz="2200" dirty="0"/>
                        <a:t>Eläinyksiköt (ey)</a:t>
                      </a:r>
                    </a:p>
                  </a:txBody>
                  <a:tcPr/>
                </a:tc>
                <a:extLst>
                  <a:ext uri="{0D108BD9-81ED-4DB2-BD59-A6C34878D82A}">
                    <a16:rowId xmlns:a16="http://schemas.microsoft.com/office/drawing/2014/main" val="3936371635"/>
                  </a:ext>
                </a:extLst>
              </a:tr>
              <a:tr h="370840">
                <a:tc>
                  <a:txBody>
                    <a:bodyPr/>
                    <a:lstStyle/>
                    <a:p>
                      <a:r>
                        <a:rPr lang="fi-FI" sz="2200" dirty="0"/>
                        <a:t>Naudat</a:t>
                      </a:r>
                    </a:p>
                  </a:txBody>
                  <a:tcPr/>
                </a:tc>
                <a:tc>
                  <a:txBody>
                    <a:bodyPr/>
                    <a:lstStyle/>
                    <a:p>
                      <a:r>
                        <a:rPr lang="fi-FI" sz="2200" dirty="0"/>
                        <a:t>15</a:t>
                      </a:r>
                    </a:p>
                  </a:txBody>
                  <a:tcPr/>
                </a:tc>
                <a:extLst>
                  <a:ext uri="{0D108BD9-81ED-4DB2-BD59-A6C34878D82A}">
                    <a16:rowId xmlns:a16="http://schemas.microsoft.com/office/drawing/2014/main" val="1055364650"/>
                  </a:ext>
                </a:extLst>
              </a:tr>
              <a:tr h="370840">
                <a:tc>
                  <a:txBody>
                    <a:bodyPr/>
                    <a:lstStyle/>
                    <a:p>
                      <a:r>
                        <a:rPr lang="fi-FI" sz="2200" dirty="0"/>
                        <a:t>Siat</a:t>
                      </a:r>
                    </a:p>
                  </a:txBody>
                  <a:tcPr/>
                </a:tc>
                <a:tc>
                  <a:txBody>
                    <a:bodyPr/>
                    <a:lstStyle/>
                    <a:p>
                      <a:r>
                        <a:rPr lang="fi-FI" sz="2200" dirty="0"/>
                        <a:t>15</a:t>
                      </a:r>
                    </a:p>
                  </a:txBody>
                  <a:tcPr/>
                </a:tc>
                <a:extLst>
                  <a:ext uri="{0D108BD9-81ED-4DB2-BD59-A6C34878D82A}">
                    <a16:rowId xmlns:a16="http://schemas.microsoft.com/office/drawing/2014/main" val="1924420264"/>
                  </a:ext>
                </a:extLst>
              </a:tr>
              <a:tr h="370840">
                <a:tc>
                  <a:txBody>
                    <a:bodyPr/>
                    <a:lstStyle/>
                    <a:p>
                      <a:r>
                        <a:rPr lang="fi-FI" sz="2200" dirty="0"/>
                        <a:t>Lampaat</a:t>
                      </a:r>
                    </a:p>
                  </a:txBody>
                  <a:tcPr/>
                </a:tc>
                <a:tc>
                  <a:txBody>
                    <a:bodyPr/>
                    <a:lstStyle/>
                    <a:p>
                      <a:r>
                        <a:rPr lang="fi-FI" sz="2200" dirty="0"/>
                        <a:t>5</a:t>
                      </a:r>
                    </a:p>
                  </a:txBody>
                  <a:tcPr/>
                </a:tc>
                <a:extLst>
                  <a:ext uri="{0D108BD9-81ED-4DB2-BD59-A6C34878D82A}">
                    <a16:rowId xmlns:a16="http://schemas.microsoft.com/office/drawing/2014/main" val="3430064103"/>
                  </a:ext>
                </a:extLst>
              </a:tr>
              <a:tr h="370840">
                <a:tc>
                  <a:txBody>
                    <a:bodyPr/>
                    <a:lstStyle/>
                    <a:p>
                      <a:r>
                        <a:rPr lang="fi-FI" sz="2200" dirty="0"/>
                        <a:t>Vuohet</a:t>
                      </a:r>
                    </a:p>
                  </a:txBody>
                  <a:tcPr/>
                </a:tc>
                <a:tc>
                  <a:txBody>
                    <a:bodyPr/>
                    <a:lstStyle/>
                    <a:p>
                      <a:r>
                        <a:rPr lang="fi-FI" sz="2200" dirty="0"/>
                        <a:t>5</a:t>
                      </a:r>
                    </a:p>
                  </a:txBody>
                  <a:tcPr/>
                </a:tc>
                <a:extLst>
                  <a:ext uri="{0D108BD9-81ED-4DB2-BD59-A6C34878D82A}">
                    <a16:rowId xmlns:a16="http://schemas.microsoft.com/office/drawing/2014/main" val="527465938"/>
                  </a:ext>
                </a:extLst>
              </a:tr>
              <a:tr h="370840">
                <a:tc>
                  <a:txBody>
                    <a:bodyPr/>
                    <a:lstStyle/>
                    <a:p>
                      <a:r>
                        <a:rPr lang="fi-FI" sz="2200" dirty="0"/>
                        <a:t>Broilerit</a:t>
                      </a:r>
                    </a:p>
                  </a:txBody>
                  <a:tcPr/>
                </a:tc>
                <a:tc>
                  <a:txBody>
                    <a:bodyPr/>
                    <a:lstStyle/>
                    <a:p>
                      <a:r>
                        <a:rPr lang="fi-FI" sz="2200" dirty="0"/>
                        <a:t>60 (8572 kpl)</a:t>
                      </a:r>
                    </a:p>
                  </a:txBody>
                  <a:tcPr/>
                </a:tc>
                <a:extLst>
                  <a:ext uri="{0D108BD9-81ED-4DB2-BD59-A6C34878D82A}">
                    <a16:rowId xmlns:a16="http://schemas.microsoft.com/office/drawing/2014/main" val="762810000"/>
                  </a:ext>
                </a:extLst>
              </a:tr>
              <a:tr h="370840">
                <a:tc>
                  <a:txBody>
                    <a:bodyPr/>
                    <a:lstStyle/>
                    <a:p>
                      <a:r>
                        <a:rPr lang="fi-FI" sz="2200" dirty="0"/>
                        <a:t>Munivat kanat</a:t>
                      </a:r>
                    </a:p>
                  </a:txBody>
                  <a:tcPr/>
                </a:tc>
                <a:tc>
                  <a:txBody>
                    <a:bodyPr/>
                    <a:lstStyle/>
                    <a:p>
                      <a:r>
                        <a:rPr lang="fi-FI" sz="2200" dirty="0"/>
                        <a:t>14 (1000 kpl)</a:t>
                      </a:r>
                    </a:p>
                  </a:txBody>
                  <a:tcPr/>
                </a:tc>
                <a:extLst>
                  <a:ext uri="{0D108BD9-81ED-4DB2-BD59-A6C34878D82A}">
                    <a16:rowId xmlns:a16="http://schemas.microsoft.com/office/drawing/2014/main" val="1941117089"/>
                  </a:ext>
                </a:extLst>
              </a:tr>
              <a:tr h="370840">
                <a:tc>
                  <a:txBody>
                    <a:bodyPr/>
                    <a:lstStyle/>
                    <a:p>
                      <a:r>
                        <a:rPr lang="fi-FI" sz="2200" dirty="0"/>
                        <a:t>Kalkkunat</a:t>
                      </a:r>
                    </a:p>
                  </a:txBody>
                  <a:tcPr/>
                </a:tc>
                <a:tc>
                  <a:txBody>
                    <a:bodyPr/>
                    <a:lstStyle/>
                    <a:p>
                      <a:r>
                        <a:rPr lang="fi-FI" sz="2200" dirty="0"/>
                        <a:t>60 (2000 kpl)</a:t>
                      </a:r>
                    </a:p>
                  </a:txBody>
                  <a:tcPr/>
                </a:tc>
                <a:extLst>
                  <a:ext uri="{0D108BD9-81ED-4DB2-BD59-A6C34878D82A}">
                    <a16:rowId xmlns:a16="http://schemas.microsoft.com/office/drawing/2014/main" val="2338392517"/>
                  </a:ext>
                </a:extLst>
              </a:tr>
            </a:tbl>
          </a:graphicData>
        </a:graphic>
      </p:graphicFrame>
    </p:spTree>
    <p:extLst>
      <p:ext uri="{BB962C8B-B14F-4D97-AF65-F5344CB8AC3E}">
        <p14:creationId xmlns:p14="http://schemas.microsoft.com/office/powerpoint/2010/main" val="1527815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38ECBBB-FF92-42C9-9EA8-2571FCC5FD71}"/>
              </a:ext>
            </a:extLst>
          </p:cNvPr>
          <p:cNvSpPr txBox="1">
            <a:spLocks noGrp="1"/>
          </p:cNvSpPr>
          <p:nvPr>
            <p:ph type="title"/>
          </p:nvPr>
        </p:nvSpPr>
        <p:spPr>
          <a:xfrm>
            <a:off x="838200" y="510597"/>
            <a:ext cx="10232571" cy="1261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800" b="1" i="0" u="none" strike="noStrike" kern="1200" cap="none" spc="0" normalizeH="0" baseline="0" noProof="0" dirty="0">
                <a:ln>
                  <a:noFill/>
                </a:ln>
                <a:solidFill>
                  <a:srgbClr val="004F70"/>
                </a:solidFill>
                <a:effectLst/>
                <a:uLnTx/>
                <a:uFillTx/>
                <a:latin typeface="calibri" charset="0"/>
                <a:ea typeface="+mn-ea"/>
                <a:cs typeface="+mn-cs"/>
              </a:rPr>
              <a:t>Siipikarjan olosuhteiden parantaminen -toimenpide (1/2)</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D8AE14CD-1258-4413-8D93-32038E4E71FE}"/>
              </a:ext>
            </a:extLst>
          </p:cNvPr>
          <p:cNvSpPr>
            <a:spLocks noGrp="1"/>
          </p:cNvSpPr>
          <p:nvPr>
            <p:ph type="body" sz="quarter" idx="22"/>
          </p:nvPr>
        </p:nvSpPr>
        <p:spPr>
          <a:xfrm>
            <a:off x="838201" y="1772481"/>
            <a:ext cx="9895113" cy="4323519"/>
          </a:xfrm>
        </p:spPr>
        <p:txBody>
          <a:bodyPr>
            <a:normAutofit fontScale="925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1"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Vaatimukset: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Siipikarjan hyvinvoinnin edistämiseksi viljelijän on huolehdittava jatkuvasti:</a:t>
            </a:r>
          </a:p>
          <a:p>
            <a:pPr marL="914400" marR="0" lvl="1" indent="-457200" algn="l" defTabSz="914400" rtl="0" eaLnBrk="0" fontAlgn="base" latinLnBrk="0" hangingPunct="0">
              <a:lnSpc>
                <a:spcPct val="100000"/>
              </a:lnSpc>
              <a:spcBef>
                <a:spcPct val="0"/>
              </a:spcBef>
              <a:spcAft>
                <a:spcPct val="0"/>
              </a:spcAft>
              <a:buClrTx/>
              <a:buSzTx/>
              <a:buFont typeface="+mj-lt"/>
              <a:buAutoNum type="arabicParenR"/>
              <a:tabLst/>
              <a:defRPr/>
            </a:pPr>
            <a:r>
              <a:rPr kumimoji="0" lang="fi-FI" sz="26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siipikarjan hyvinvoinnin tarkemmasta seurannasta</a:t>
            </a:r>
          </a:p>
          <a:p>
            <a:pPr marL="914400" marR="0" lvl="1" indent="-457200" algn="l" defTabSz="914400" rtl="0" eaLnBrk="0" fontAlgn="base" latinLnBrk="0" hangingPunct="0">
              <a:lnSpc>
                <a:spcPct val="100000"/>
              </a:lnSpc>
              <a:spcBef>
                <a:spcPct val="0"/>
              </a:spcBef>
              <a:spcAft>
                <a:spcPct val="0"/>
              </a:spcAft>
              <a:buClrTx/>
              <a:buSzTx/>
              <a:buFont typeface="+mj-lt"/>
              <a:buAutoNum type="arabicParenR"/>
              <a:tabLst/>
              <a:defRPr/>
            </a:pPr>
            <a:r>
              <a:rPr kumimoji="0" lang="fi-FI" sz="26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kasvattamon lämmityksestä</a:t>
            </a:r>
          </a:p>
          <a:p>
            <a:pPr marL="914400" marR="0" lvl="1" indent="-457200" algn="l" defTabSz="914400" rtl="0" eaLnBrk="0" fontAlgn="base" latinLnBrk="0" hangingPunct="0">
              <a:lnSpc>
                <a:spcPct val="100000"/>
              </a:lnSpc>
              <a:spcBef>
                <a:spcPct val="0"/>
              </a:spcBef>
              <a:spcAft>
                <a:spcPct val="0"/>
              </a:spcAft>
              <a:buClrTx/>
              <a:buSzTx/>
              <a:buFont typeface="+mj-lt"/>
              <a:buAutoNum type="arabicParenR"/>
              <a:tabLst/>
              <a:defRPr/>
            </a:pPr>
            <a:r>
              <a:rPr kumimoji="0" lang="fi-FI" sz="26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ilmanvaihdosta</a:t>
            </a:r>
          </a:p>
          <a:p>
            <a:pPr marL="914400" marR="0" lvl="1" indent="-457200" algn="l" defTabSz="914400" rtl="0" eaLnBrk="0" fontAlgn="base" latinLnBrk="0" hangingPunct="0">
              <a:lnSpc>
                <a:spcPct val="100000"/>
              </a:lnSpc>
              <a:spcBef>
                <a:spcPct val="0"/>
              </a:spcBef>
              <a:spcAft>
                <a:spcPct val="0"/>
              </a:spcAft>
              <a:buClrTx/>
              <a:buSzTx/>
              <a:buFont typeface="+mj-lt"/>
              <a:buAutoNum type="arabicParenR"/>
              <a:tabLst/>
              <a:defRPr/>
            </a:pPr>
            <a:r>
              <a:rPr kumimoji="0" lang="fi-FI" sz="26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kosteudesta</a:t>
            </a:r>
          </a:p>
          <a:p>
            <a:pPr marL="914400" marR="0" lvl="1" indent="-457200" algn="l" defTabSz="914400" rtl="0" eaLnBrk="0" fontAlgn="base" latinLnBrk="0" hangingPunct="0">
              <a:lnSpc>
                <a:spcPct val="100000"/>
              </a:lnSpc>
              <a:spcBef>
                <a:spcPct val="0"/>
              </a:spcBef>
              <a:spcAft>
                <a:spcPts val="1200"/>
              </a:spcAft>
              <a:buClrTx/>
              <a:buSzTx/>
              <a:buFont typeface="+mj-lt"/>
              <a:buAutoNum type="arabicParenR"/>
              <a:tabLst/>
              <a:defRPr/>
            </a:pPr>
            <a:r>
              <a:rPr kumimoji="0" lang="fi-FI" sz="26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muista olosuhteista.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i-FI" sz="26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Kasvattamossa on oltava kaikkien lintujen käytössä virikkeitä, tasoja, ramppeja tai orsia.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i-FI" sz="26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Viljelijän on kirjattava esim. hyvinvointisuunnitelmaan, mitä toimenpiteitä olosuhteiden parantamiseksi tehdään ja mitä virikkeitä </a:t>
            </a: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tilalla on käytössä.</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lang="fi-FI" dirty="0"/>
          </a:p>
          <a:p>
            <a:endParaRPr lang="fi-FI" dirty="0"/>
          </a:p>
        </p:txBody>
      </p:sp>
    </p:spTree>
    <p:extLst>
      <p:ext uri="{BB962C8B-B14F-4D97-AF65-F5344CB8AC3E}">
        <p14:creationId xmlns:p14="http://schemas.microsoft.com/office/powerpoint/2010/main" val="3125465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B20EA92D-EC54-4B19-B4DD-BA5AB12DE514}"/>
              </a:ext>
            </a:extLst>
          </p:cNvPr>
          <p:cNvSpPr txBox="1">
            <a:spLocks noGrp="1"/>
          </p:cNvSpPr>
          <p:nvPr>
            <p:ph type="title"/>
          </p:nvPr>
        </p:nvSpPr>
        <p:spPr>
          <a:xfrm>
            <a:off x="838200" y="431965"/>
            <a:ext cx="8314508" cy="7858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800" b="1" i="0" u="none" strike="noStrike" kern="1200" cap="none" spc="0" normalizeH="0" baseline="0" noProof="0" dirty="0">
                <a:ln>
                  <a:noFill/>
                </a:ln>
                <a:solidFill>
                  <a:srgbClr val="004F70"/>
                </a:solidFill>
                <a:effectLst/>
                <a:uLnTx/>
                <a:uFillTx/>
                <a:latin typeface="calibri" charset="0"/>
                <a:ea typeface="+mn-ea"/>
                <a:cs typeface="+mn-cs"/>
              </a:rPr>
              <a:t>Siipikarjan olosuhteiden parantaminen -toimenpide (2/2)</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1F57AC44-556C-46AE-93AA-8CEBE6421B23}"/>
              </a:ext>
            </a:extLst>
          </p:cNvPr>
          <p:cNvSpPr>
            <a:spLocks noGrp="1"/>
          </p:cNvSpPr>
          <p:nvPr>
            <p:ph type="body" sz="quarter" idx="22"/>
          </p:nvPr>
        </p:nvSpPr>
        <p:spPr>
          <a:xfrm>
            <a:off x="838201" y="1817914"/>
            <a:ext cx="10765970" cy="4332515"/>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Vaatimukset:</a:t>
            </a:r>
          </a:p>
          <a:p>
            <a:pPr marL="342900" marR="0" lvl="0" indent="-342900" algn="l" defTabSz="914400" rtl="0" eaLnBrk="0" fontAlgn="base" latinLnBrk="0" hangingPunct="0">
              <a:lnSpc>
                <a:spcPct val="100000"/>
              </a:lnSpc>
              <a:spcBef>
                <a:spcPct val="0"/>
              </a:spcBef>
              <a:spcAft>
                <a:spcPct val="0"/>
              </a:spcAft>
              <a:buClr>
                <a:srgbClr val="FE0076"/>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Broilerien puolivuosittaisissa teuraseräraporteissa vesipöhön vuoksi hylättyjen ruhojen prosenttiosuus ei saa ylittää yhtä prosenttia ja lihantarkastuksessa tarkastuseläinlääkärin antaman eräkohtaisen jalkapohjatulehdusarvioinnin tuloksen on oltava alle 30 pistettä. </a:t>
            </a:r>
          </a:p>
          <a:p>
            <a:pPr marL="342900" marR="0" lvl="0" indent="-342900" algn="l" defTabSz="914400" rtl="0" eaLnBrk="0" fontAlgn="base" latinLnBrk="0" hangingPunct="0">
              <a:lnSpc>
                <a:spcPct val="100000"/>
              </a:lnSpc>
              <a:spcBef>
                <a:spcPct val="0"/>
              </a:spcBef>
              <a:spcAft>
                <a:spcPct val="0"/>
              </a:spcAft>
              <a:buClr>
                <a:srgbClr val="FE0076"/>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Jos jalkapohjatulehdusarvioinnin tulos on alle 25 pistettä, vesipöhön vuoksi hylättyjen ruhojen osuutta ei huomioida.</a:t>
            </a:r>
          </a:p>
          <a:p>
            <a:pPr marL="342900" marR="0" lvl="0" indent="-342900" algn="l" defTabSz="914400" rtl="0" eaLnBrk="0" fontAlgn="base" latinLnBrk="0" hangingPunct="0">
              <a:lnSpc>
                <a:spcPct val="100000"/>
              </a:lnSpc>
              <a:spcBef>
                <a:spcPct val="0"/>
              </a:spcBef>
              <a:spcAft>
                <a:spcPct val="0"/>
              </a:spcAft>
              <a:buClr>
                <a:srgbClr val="FE0076"/>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Kalkkunoiden lihantarkastuksessa ilmapussintulehdusten </a:t>
            </a:r>
            <a:r>
              <a:rPr kumimoji="0" lang="fi-FI" sz="2400" b="0" i="0" u="none" strike="noStrike" kern="1200" cap="none" spc="0" normalizeH="0" baseline="0" noProof="0" dirty="0" err="1">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kokoruhohylkäysprosenttiosuuden</a:t>
            </a: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 puolivuosittaisten arvojen on oltava alle kaksi prosenttia. </a:t>
            </a:r>
          </a:p>
          <a:p>
            <a:pPr marL="342900" marR="0" lvl="0" indent="-342900" algn="l" defTabSz="914400" rtl="0" eaLnBrk="0" fontAlgn="base" latinLnBrk="0" hangingPunct="0">
              <a:lnSpc>
                <a:spcPct val="100000"/>
              </a:lnSpc>
              <a:spcBef>
                <a:spcPct val="0"/>
              </a:spcBef>
              <a:spcAft>
                <a:spcPct val="0"/>
              </a:spcAft>
              <a:buClr>
                <a:srgbClr val="FE0076"/>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Kanalan ilman viikkokohtainen ammoniakkipitoisuusarvo tulee olla alle 18 ppm. Kanalan ilman ammoniakkipitoisuus on kirjattava.</a:t>
            </a:r>
          </a:p>
        </p:txBody>
      </p:sp>
    </p:spTree>
    <p:extLst>
      <p:ext uri="{BB962C8B-B14F-4D97-AF65-F5344CB8AC3E}">
        <p14:creationId xmlns:p14="http://schemas.microsoft.com/office/powerpoint/2010/main" val="2108193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44BDD-849F-434D-A7B6-753643A7C5C0}"/>
              </a:ext>
            </a:extLst>
          </p:cNvPr>
          <p:cNvSpPr>
            <a:spLocks noGrp="1"/>
          </p:cNvSpPr>
          <p:nvPr>
            <p:ph type="ctrTitle"/>
          </p:nvPr>
        </p:nvSpPr>
        <p:spPr>
          <a:xfrm>
            <a:off x="2269671" y="2971800"/>
            <a:ext cx="7429500" cy="914400"/>
          </a:xfrm>
        </p:spPr>
        <p:txBody>
          <a:bodyPr>
            <a:normAutofit/>
          </a:bodyPr>
          <a:lstStyle/>
          <a:p>
            <a:r>
              <a:rPr kumimoji="0" lang="fi-FI" altLang="fi-FI" sz="4500" b="1" i="0" u="none" strike="noStrike" kern="1200" cap="none" spc="0" normalizeH="0" baseline="0" noProof="0" dirty="0">
                <a:ln>
                  <a:noFill/>
                </a:ln>
                <a:solidFill>
                  <a:srgbClr val="004F70"/>
                </a:solidFill>
                <a:effectLst/>
                <a:uLnTx/>
                <a:uFillTx/>
                <a:latin typeface="Calibri" panose="020F0502020204030204"/>
                <a:ea typeface="+mj-ea"/>
                <a:cs typeface="+mj-cs"/>
              </a:rPr>
              <a:t>Tukihaku 2023</a:t>
            </a:r>
            <a:endParaRPr lang="fi-FI" dirty="0"/>
          </a:p>
        </p:txBody>
      </p:sp>
    </p:spTree>
    <p:extLst>
      <p:ext uri="{BB962C8B-B14F-4D97-AF65-F5344CB8AC3E}">
        <p14:creationId xmlns:p14="http://schemas.microsoft.com/office/powerpoint/2010/main" val="3786636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2562D80-3D14-4209-8688-D4C6B07CEB57}"/>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3800" b="1" i="0" u="none" strike="noStrike" kern="1200" cap="none" spc="0" normalizeH="0" baseline="0" noProof="0" dirty="0">
                <a:ln>
                  <a:noFill/>
                </a:ln>
                <a:solidFill>
                  <a:srgbClr val="004F70"/>
                </a:solidFill>
                <a:effectLst/>
                <a:uLnTx/>
                <a:uFillTx/>
                <a:latin typeface="calibri" charset="0"/>
                <a:ea typeface="+mn-ea"/>
                <a:cs typeface="+mn-cs"/>
              </a:rPr>
              <a:t>Sähköinen tukihaku 2023</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537B480A-A29F-492E-B4C4-BE058920BDBA}"/>
              </a:ext>
            </a:extLst>
          </p:cNvPr>
          <p:cNvSpPr>
            <a:spLocks noGrp="1"/>
          </p:cNvSpPr>
          <p:nvPr>
            <p:ph type="body" sz="quarter" idx="22"/>
          </p:nvPr>
        </p:nvSpPr>
        <p:spPr>
          <a:xfrm>
            <a:off x="838201" y="1828801"/>
            <a:ext cx="10319656" cy="3853932"/>
          </a:xfrm>
        </p:spPr>
        <p:txBody>
          <a:bodyPr>
            <a:normAutofit/>
          </a:bodyPr>
          <a:lstStyle/>
          <a:p>
            <a:pPr marL="285750" marR="0" lvl="0" indent="-285750" algn="l" defTabSz="914400" rtl="0" eaLnBrk="0" fontAlgn="base" latinLnBrk="0" hangingPunct="0">
              <a:lnSpc>
                <a:spcPct val="100000"/>
              </a:lnSpc>
              <a:spcBef>
                <a:spcPct val="0"/>
              </a:spcBef>
              <a:spcAft>
                <a:spcPts val="40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Tukihaku sähköisesti Vipussa tammikuussa</a:t>
            </a:r>
          </a:p>
          <a:p>
            <a:pPr marL="285750" marR="0" lvl="0" indent="-285750" algn="l" defTabSz="914400" rtl="0" eaLnBrk="0" fontAlgn="base" latinLnBrk="0" hangingPunct="0">
              <a:lnSpc>
                <a:spcPct val="100000"/>
              </a:lnSpc>
              <a:spcBef>
                <a:spcPct val="0"/>
              </a:spcBef>
              <a:spcAft>
                <a:spcPts val="40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Sisällöltään samantyylinen kuin aikaisemmin</a:t>
            </a:r>
          </a:p>
          <a:p>
            <a:pPr marL="285750" marR="0" lvl="0" indent="-285750" algn="l" defTabSz="914400" rtl="0" eaLnBrk="0" fontAlgn="base" latinLnBrk="0" hangingPunct="0">
              <a:lnSpc>
                <a:spcPct val="100000"/>
              </a:lnSpc>
              <a:spcBef>
                <a:spcPct val="0"/>
              </a:spcBef>
              <a:spcAft>
                <a:spcPts val="40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Hyvinvointisuunnitelma, rehuanalyysi ja ruokintasuunnitelma liitetään hakemukseen.</a:t>
            </a:r>
          </a:p>
          <a:p>
            <a:pPr marL="285750" marR="0" lvl="0" indent="-285750" algn="l" defTabSz="914400" rtl="0" eaLnBrk="0" fontAlgn="base" latinLnBrk="0" hangingPunct="0">
              <a:lnSpc>
                <a:spcPct val="100000"/>
              </a:lnSpc>
              <a:spcBef>
                <a:spcPct val="0"/>
              </a:spcBef>
              <a:spcAft>
                <a:spcPts val="40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Paperilomake ei käytössä.</a:t>
            </a:r>
          </a:p>
          <a:p>
            <a:pPr marL="285750" marR="0" lvl="0" indent="-285750" algn="l" defTabSz="914400" rtl="0" eaLnBrk="0" fontAlgn="base" latinLnBrk="0" hangingPunct="0">
              <a:lnSpc>
                <a:spcPct val="100000"/>
              </a:lnSpc>
              <a:spcBef>
                <a:spcPct val="0"/>
              </a:spcBef>
              <a:spcAft>
                <a:spcPts val="40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Myöhästymispäivät?</a:t>
            </a:r>
          </a:p>
          <a:p>
            <a:pPr marL="285750" marR="0" lvl="0" indent="-285750" algn="l" defTabSz="914400" rtl="0" eaLnBrk="0" fontAlgn="base" latinLnBrk="0" hangingPunct="0">
              <a:lnSpc>
                <a:spcPct val="100000"/>
              </a:lnSpc>
              <a:spcBef>
                <a:spcPct val="0"/>
              </a:spcBef>
              <a:spcAft>
                <a:spcPts val="40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panose="020F0502020204030204" pitchFamily="34" charset="0"/>
                <a:ea typeface="Calibri" panose="020F0502020204030204" pitchFamily="34" charset="0"/>
                <a:cs typeface="Times New Roman" panose="02020603050405020304" pitchFamily="18" charset="0"/>
              </a:rPr>
              <a:t>Eläinmääräilmoitus (sika- ja siipikarja) palautetaan tammikuun lopussa/helmikuun alussa 2024</a:t>
            </a:r>
          </a:p>
        </p:txBody>
      </p:sp>
    </p:spTree>
    <p:extLst>
      <p:ext uri="{BB962C8B-B14F-4D97-AF65-F5344CB8AC3E}">
        <p14:creationId xmlns:p14="http://schemas.microsoft.com/office/powerpoint/2010/main" val="2297207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44AA94-4EFB-4598-BA0E-0D9A753183F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fi-FI" dirty="0"/>
              <a:t>Lopetusdia</a:t>
            </a:r>
          </a:p>
        </p:txBody>
      </p:sp>
    </p:spTree>
    <p:extLst>
      <p:ext uri="{BB962C8B-B14F-4D97-AF65-F5344CB8AC3E}">
        <p14:creationId xmlns:p14="http://schemas.microsoft.com/office/powerpoint/2010/main" val="4493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45AECE9-135C-4FFF-992C-8F182D47CC8D}"/>
              </a:ext>
            </a:extLst>
          </p:cNvPr>
          <p:cNvSpPr txBox="1">
            <a:spLocks noGrp="1"/>
          </p:cNvSpPr>
          <p:nvPr>
            <p:ph type="title"/>
          </p:nvPr>
        </p:nvSpPr>
        <p:spPr>
          <a:xfrm>
            <a:off x="838200" y="529785"/>
            <a:ext cx="10678886"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Eläinten rekisteröinti ja hyvinvointisuunnitelma</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Tekstin paikkamerkki 1">
            <a:extLst>
              <a:ext uri="{FF2B5EF4-FFF2-40B4-BE49-F238E27FC236}">
                <a16:creationId xmlns:a16="http://schemas.microsoft.com/office/drawing/2014/main" id="{CD7DDC0D-EA94-4F5B-BD6E-D5953340D04A}"/>
              </a:ext>
            </a:extLst>
          </p:cNvPr>
          <p:cNvSpPr>
            <a:spLocks noGrp="1"/>
          </p:cNvSpPr>
          <p:nvPr>
            <p:ph type="body" sz="quarter" idx="22"/>
          </p:nvPr>
        </p:nvSpPr>
        <p:spPr>
          <a:xfrm>
            <a:off x="838200" y="1643743"/>
            <a:ext cx="9459685" cy="4038989"/>
          </a:xfrm>
        </p:spPr>
        <p:txBody>
          <a:bodyPr>
            <a:normAutofit/>
          </a:bodyPr>
          <a:lstStyle/>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600" b="0" i="0" u="none" strike="noStrike" kern="1200" cap="none" spc="0" normalizeH="0" baseline="0" noProof="0" dirty="0">
                <a:ln>
                  <a:noFill/>
                </a:ln>
                <a:solidFill>
                  <a:srgbClr val="343841"/>
                </a:solidFill>
                <a:effectLst/>
                <a:uLnTx/>
                <a:uFillTx/>
                <a:latin typeface="calibri" charset="0"/>
              </a:rPr>
              <a:t>Pitopaikan rekisteröinti</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Hakijan on rekisteröitävä eläintenpitopaikat ja ilmoitettava niihin eläintenpitotoiminnat.</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600" b="0" i="0" u="none" strike="noStrike" kern="1200" cap="none" spc="0" normalizeH="0" baseline="0" noProof="0" dirty="0">
                <a:ln>
                  <a:noFill/>
                </a:ln>
                <a:solidFill>
                  <a:srgbClr val="343841"/>
                </a:solidFill>
                <a:effectLst/>
                <a:uLnTx/>
                <a:uFillTx/>
                <a:latin typeface="calibri" charset="0"/>
              </a:rPr>
              <a:t>Eläinrekisterit</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Hakijan on pidettävä kirjanpitoa ja ilmoitettava eläimet määräajoissa rekistereihin.</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Viiveet aiheuttavat eläinten hylkäämisiä ja seuraamuksia tukeen.</a:t>
            </a:r>
          </a:p>
          <a:p>
            <a:pPr marL="228600" marR="0" lvl="0" indent="-2286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kumimoji="0" lang="fi-FI" sz="2600" b="0" i="0" u="none" strike="noStrike" kern="1200" cap="none" spc="0" normalizeH="0" baseline="0" noProof="0" dirty="0">
                <a:ln>
                  <a:noFill/>
                </a:ln>
                <a:solidFill>
                  <a:srgbClr val="343841"/>
                </a:solidFill>
                <a:effectLst/>
                <a:uLnTx/>
                <a:uFillTx/>
                <a:latin typeface="calibri" charset="0"/>
              </a:rPr>
              <a:t>Hyvinvointisuunnitelma </a:t>
            </a:r>
          </a:p>
          <a:p>
            <a:pPr marL="685800" marR="0" lvl="1" indent="-228600" algn="l" defTabSz="914400" rtl="0" eaLnBrk="0" fontAlgn="base" latinLnBrk="0" hangingPunct="0">
              <a:lnSpc>
                <a:spcPct val="90000"/>
              </a:lnSpc>
              <a:spcBef>
                <a:spcPts val="500"/>
              </a:spcBef>
              <a:spcAft>
                <a:spcPct val="0"/>
              </a:spcAft>
              <a:buClr>
                <a:srgbClr val="CF006E"/>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43841"/>
                </a:solidFill>
                <a:effectLst/>
                <a:uLnTx/>
                <a:uFillTx/>
                <a:latin typeface="calibri" charset="0"/>
              </a:rPr>
              <a:t>Suunnitelma on pakollinen toimenpide ja oltava voimassa 1.1. alkaen sekä palautettava hakuaikana!</a:t>
            </a:r>
          </a:p>
          <a:p>
            <a:endParaRPr lang="fi-FI" dirty="0"/>
          </a:p>
        </p:txBody>
      </p:sp>
    </p:spTree>
    <p:extLst>
      <p:ext uri="{BB962C8B-B14F-4D97-AF65-F5344CB8AC3E}">
        <p14:creationId xmlns:p14="http://schemas.microsoft.com/office/powerpoint/2010/main" val="277497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44BDD-849F-434D-A7B6-753643A7C5C0}"/>
              </a:ext>
            </a:extLst>
          </p:cNvPr>
          <p:cNvSpPr>
            <a:spLocks noGrp="1"/>
          </p:cNvSpPr>
          <p:nvPr>
            <p:ph type="ctrTitle"/>
          </p:nvPr>
        </p:nvSpPr>
        <p:spPr>
          <a:xfrm>
            <a:off x="2269671" y="2971800"/>
            <a:ext cx="7429500" cy="914400"/>
          </a:xfrm>
        </p:spPr>
        <p:txBody>
          <a:bodyPr>
            <a:normAutofit fontScale="90000"/>
          </a:bodyPr>
          <a:lstStyle/>
          <a:p>
            <a:r>
              <a:rPr kumimoji="0" lang="fi-FI" altLang="fi-FI" sz="4500" b="1" i="0" u="none" strike="noStrike" kern="1200" cap="none" spc="0" normalizeH="0" baseline="0" noProof="0" dirty="0">
                <a:ln>
                  <a:noFill/>
                </a:ln>
                <a:solidFill>
                  <a:srgbClr val="004F70"/>
                </a:solidFill>
                <a:effectLst/>
                <a:uLnTx/>
                <a:uFillTx/>
                <a:latin typeface="Calibri" panose="020F0502020204030204"/>
                <a:ea typeface="+mj-ea"/>
                <a:cs typeface="+mj-cs"/>
              </a:rPr>
              <a:t>Korvauksen määrä / eläinyksikkö</a:t>
            </a:r>
            <a:endParaRPr lang="fi-FI" dirty="0"/>
          </a:p>
        </p:txBody>
      </p:sp>
    </p:spTree>
    <p:extLst>
      <p:ext uri="{BB962C8B-B14F-4D97-AF65-F5344CB8AC3E}">
        <p14:creationId xmlns:p14="http://schemas.microsoft.com/office/powerpoint/2010/main" val="4216596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5E63DB6-F945-44A2-ADE0-8E926897BC08}"/>
              </a:ext>
            </a:extLst>
          </p:cNvPr>
          <p:cNvSpPr txBox="1">
            <a:spLocks noGrp="1"/>
          </p:cNvSpPr>
          <p:nvPr>
            <p:ph type="title"/>
          </p:nvPr>
        </p:nvSpPr>
        <p:spPr>
          <a:xfrm>
            <a:off x="892630" y="389832"/>
            <a:ext cx="10935789" cy="7858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Korvaustasot (1/2)</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graphicFrame>
        <p:nvGraphicFramePr>
          <p:cNvPr id="16" name="Taulukko 12">
            <a:extLst>
              <a:ext uri="{FF2B5EF4-FFF2-40B4-BE49-F238E27FC236}">
                <a16:creationId xmlns:a16="http://schemas.microsoft.com/office/drawing/2014/main" id="{CA5CAF73-134A-4485-939B-123F326F0144}"/>
              </a:ext>
            </a:extLst>
          </p:cNvPr>
          <p:cNvGraphicFramePr>
            <a:graphicFrameLocks noGrp="1"/>
          </p:cNvGraphicFramePr>
          <p:nvPr>
            <p:extLst>
              <p:ext uri="{D42A27DB-BD31-4B8C-83A1-F6EECF244321}">
                <p14:modId xmlns:p14="http://schemas.microsoft.com/office/powerpoint/2010/main" val="2582426053"/>
              </p:ext>
            </p:extLst>
          </p:nvPr>
        </p:nvGraphicFramePr>
        <p:xfrm>
          <a:off x="892630" y="1175645"/>
          <a:ext cx="5061857" cy="4754880"/>
        </p:xfrm>
        <a:graphic>
          <a:graphicData uri="http://schemas.openxmlformats.org/drawingml/2006/table">
            <a:tbl>
              <a:tblPr firstRow="1" bandRow="1">
                <a:tableStyleId>{3B4B98B0-60AC-42C2-AFA5-B58CD77FA1E5}</a:tableStyleId>
              </a:tblPr>
              <a:tblGrid>
                <a:gridCol w="3785664">
                  <a:extLst>
                    <a:ext uri="{9D8B030D-6E8A-4147-A177-3AD203B41FA5}">
                      <a16:colId xmlns:a16="http://schemas.microsoft.com/office/drawing/2014/main" val="1075258117"/>
                    </a:ext>
                  </a:extLst>
                </a:gridCol>
                <a:gridCol w="1276193">
                  <a:extLst>
                    <a:ext uri="{9D8B030D-6E8A-4147-A177-3AD203B41FA5}">
                      <a16:colId xmlns:a16="http://schemas.microsoft.com/office/drawing/2014/main" val="1333336947"/>
                    </a:ext>
                  </a:extLst>
                </a:gridCol>
              </a:tblGrid>
              <a:tr h="411188">
                <a:tc>
                  <a:txBody>
                    <a:bodyPr/>
                    <a:lstStyle/>
                    <a:p>
                      <a:r>
                        <a:rPr lang="fi-FI" sz="2200" dirty="0"/>
                        <a:t>Nautojen toimenpiteet</a:t>
                      </a:r>
                    </a:p>
                  </a:txBody>
                  <a:tcPr/>
                </a:tc>
                <a:tc>
                  <a:txBody>
                    <a:bodyPr/>
                    <a:lstStyle/>
                    <a:p>
                      <a:r>
                        <a:rPr lang="fi-FI" sz="2200" dirty="0"/>
                        <a:t>€ /ey</a:t>
                      </a:r>
                    </a:p>
                  </a:txBody>
                  <a:tcPr/>
                </a:tc>
                <a:extLst>
                  <a:ext uri="{0D108BD9-81ED-4DB2-BD59-A6C34878D82A}">
                    <a16:rowId xmlns:a16="http://schemas.microsoft.com/office/drawing/2014/main" val="2945898340"/>
                  </a:ext>
                </a:extLst>
              </a:tr>
              <a:tr h="734264">
                <a:tc>
                  <a:txBody>
                    <a:bodyPr/>
                    <a:lstStyle/>
                    <a:p>
                      <a:r>
                        <a:rPr lang="fi-FI" sz="2200" dirty="0"/>
                        <a:t>Nautojen hyvinvointisuunnitelma</a:t>
                      </a:r>
                    </a:p>
                  </a:txBody>
                  <a:tcPr/>
                </a:tc>
                <a:tc>
                  <a:txBody>
                    <a:bodyPr/>
                    <a:lstStyle/>
                    <a:p>
                      <a:r>
                        <a:rPr lang="fi-FI" sz="2200" dirty="0"/>
                        <a:t>18</a:t>
                      </a:r>
                    </a:p>
                  </a:txBody>
                  <a:tcPr/>
                </a:tc>
                <a:extLst>
                  <a:ext uri="{0D108BD9-81ED-4DB2-BD59-A6C34878D82A}">
                    <a16:rowId xmlns:a16="http://schemas.microsoft.com/office/drawing/2014/main" val="3335020992"/>
                  </a:ext>
                </a:extLst>
              </a:tr>
              <a:tr h="734264">
                <a:tc>
                  <a:txBody>
                    <a:bodyPr/>
                    <a:lstStyle/>
                    <a:p>
                      <a:r>
                        <a:rPr lang="fi-FI" sz="2200" dirty="0"/>
                        <a:t>Vasikoiden olosuhteiden parantaminen</a:t>
                      </a:r>
                    </a:p>
                  </a:txBody>
                  <a:tcPr/>
                </a:tc>
                <a:tc>
                  <a:txBody>
                    <a:bodyPr/>
                    <a:lstStyle/>
                    <a:p>
                      <a:r>
                        <a:rPr lang="fi-FI" sz="2200" dirty="0"/>
                        <a:t>334</a:t>
                      </a:r>
                    </a:p>
                  </a:txBody>
                  <a:tcPr/>
                </a:tc>
                <a:extLst>
                  <a:ext uri="{0D108BD9-81ED-4DB2-BD59-A6C34878D82A}">
                    <a16:rowId xmlns:a16="http://schemas.microsoft.com/office/drawing/2014/main" val="230927109"/>
                  </a:ext>
                </a:extLst>
              </a:tr>
              <a:tr h="734264">
                <a:tc>
                  <a:txBody>
                    <a:bodyPr/>
                    <a:lstStyle/>
                    <a:p>
                      <a:r>
                        <a:rPr lang="fi-FI" sz="2200" dirty="0"/>
                        <a:t>Urospuolisten nautojen olosuhteiden parantaminen</a:t>
                      </a:r>
                    </a:p>
                  </a:txBody>
                  <a:tcPr/>
                </a:tc>
                <a:tc>
                  <a:txBody>
                    <a:bodyPr/>
                    <a:lstStyle/>
                    <a:p>
                      <a:r>
                        <a:rPr lang="fi-FI" sz="2200" dirty="0"/>
                        <a:t>135</a:t>
                      </a:r>
                    </a:p>
                  </a:txBody>
                  <a:tcPr/>
                </a:tc>
                <a:extLst>
                  <a:ext uri="{0D108BD9-81ED-4DB2-BD59-A6C34878D82A}">
                    <a16:rowId xmlns:a16="http://schemas.microsoft.com/office/drawing/2014/main" val="1903404524"/>
                  </a:ext>
                </a:extLst>
              </a:tr>
              <a:tr h="411188">
                <a:tc>
                  <a:txBody>
                    <a:bodyPr/>
                    <a:lstStyle/>
                    <a:p>
                      <a:r>
                        <a:rPr lang="fi-FI" sz="2200" dirty="0"/>
                        <a:t>Nuorkarjan laidunnus</a:t>
                      </a:r>
                    </a:p>
                  </a:txBody>
                  <a:tcPr/>
                </a:tc>
                <a:tc>
                  <a:txBody>
                    <a:bodyPr/>
                    <a:lstStyle/>
                    <a:p>
                      <a:r>
                        <a:rPr lang="fi-FI" sz="2200" dirty="0"/>
                        <a:t>67</a:t>
                      </a:r>
                    </a:p>
                  </a:txBody>
                  <a:tcPr/>
                </a:tc>
                <a:extLst>
                  <a:ext uri="{0D108BD9-81ED-4DB2-BD59-A6C34878D82A}">
                    <a16:rowId xmlns:a16="http://schemas.microsoft.com/office/drawing/2014/main" val="1129020332"/>
                  </a:ext>
                </a:extLst>
              </a:tr>
              <a:tr h="411188">
                <a:tc>
                  <a:txBody>
                    <a:bodyPr/>
                    <a:lstStyle/>
                    <a:p>
                      <a:r>
                        <a:rPr lang="fi-FI" sz="2200" dirty="0"/>
                        <a:t>Emo- ja lypsylehmien laidunnus</a:t>
                      </a:r>
                    </a:p>
                  </a:txBody>
                  <a:tcPr/>
                </a:tc>
                <a:tc>
                  <a:txBody>
                    <a:bodyPr/>
                    <a:lstStyle/>
                    <a:p>
                      <a:r>
                        <a:rPr lang="fi-FI" sz="2200" dirty="0"/>
                        <a:t>67</a:t>
                      </a:r>
                    </a:p>
                  </a:txBody>
                  <a:tcPr/>
                </a:tc>
                <a:extLst>
                  <a:ext uri="{0D108BD9-81ED-4DB2-BD59-A6C34878D82A}">
                    <a16:rowId xmlns:a16="http://schemas.microsoft.com/office/drawing/2014/main" val="2885342067"/>
                  </a:ext>
                </a:extLst>
              </a:tr>
              <a:tr h="411188">
                <a:tc>
                  <a:txBody>
                    <a:bodyPr/>
                    <a:lstStyle/>
                    <a:p>
                      <a:r>
                        <a:rPr lang="fi-FI" sz="2200" dirty="0"/>
                        <a:t>Nautojen ulkoilu</a:t>
                      </a:r>
                    </a:p>
                  </a:txBody>
                  <a:tcPr/>
                </a:tc>
                <a:tc>
                  <a:txBody>
                    <a:bodyPr/>
                    <a:lstStyle/>
                    <a:p>
                      <a:r>
                        <a:rPr lang="fi-FI" sz="2200" dirty="0"/>
                        <a:t>33</a:t>
                      </a:r>
                    </a:p>
                  </a:txBody>
                  <a:tcPr/>
                </a:tc>
                <a:extLst>
                  <a:ext uri="{0D108BD9-81ED-4DB2-BD59-A6C34878D82A}">
                    <a16:rowId xmlns:a16="http://schemas.microsoft.com/office/drawing/2014/main" val="29963893"/>
                  </a:ext>
                </a:extLst>
              </a:tr>
              <a:tr h="734264">
                <a:tc>
                  <a:txBody>
                    <a:bodyPr/>
                    <a:lstStyle/>
                    <a:p>
                      <a:r>
                        <a:rPr lang="fi-FI" sz="2200" dirty="0"/>
                        <a:t>Nautojen poikima-, hoito- ja sairaskarsinat</a:t>
                      </a:r>
                    </a:p>
                  </a:txBody>
                  <a:tcPr/>
                </a:tc>
                <a:tc>
                  <a:txBody>
                    <a:bodyPr/>
                    <a:lstStyle/>
                    <a:p>
                      <a:r>
                        <a:rPr lang="fi-FI" sz="2200" dirty="0"/>
                        <a:t>23</a:t>
                      </a:r>
                    </a:p>
                  </a:txBody>
                  <a:tcPr/>
                </a:tc>
                <a:extLst>
                  <a:ext uri="{0D108BD9-81ED-4DB2-BD59-A6C34878D82A}">
                    <a16:rowId xmlns:a16="http://schemas.microsoft.com/office/drawing/2014/main" val="1054372083"/>
                  </a:ext>
                </a:extLst>
              </a:tr>
            </a:tbl>
          </a:graphicData>
        </a:graphic>
      </p:graphicFrame>
      <p:graphicFrame>
        <p:nvGraphicFramePr>
          <p:cNvPr id="13" name="Taulukko 12">
            <a:extLst>
              <a:ext uri="{FF2B5EF4-FFF2-40B4-BE49-F238E27FC236}">
                <a16:creationId xmlns:a16="http://schemas.microsoft.com/office/drawing/2014/main" id="{4D1D5D45-E1E2-41A4-9008-09FEEE5C1D5B}"/>
              </a:ext>
            </a:extLst>
          </p:cNvPr>
          <p:cNvGraphicFramePr>
            <a:graphicFrameLocks noGrp="1"/>
          </p:cNvGraphicFramePr>
          <p:nvPr>
            <p:extLst>
              <p:ext uri="{D42A27DB-BD31-4B8C-83A1-F6EECF244321}">
                <p14:modId xmlns:p14="http://schemas.microsoft.com/office/powerpoint/2010/main" val="633356959"/>
              </p:ext>
            </p:extLst>
          </p:nvPr>
        </p:nvGraphicFramePr>
        <p:xfrm>
          <a:off x="6717846" y="1175645"/>
          <a:ext cx="5061857" cy="2712720"/>
        </p:xfrm>
        <a:graphic>
          <a:graphicData uri="http://schemas.openxmlformats.org/drawingml/2006/table">
            <a:tbl>
              <a:tblPr firstRow="1" bandRow="1">
                <a:tableStyleId>{BC89EF96-8CEA-46FF-86C4-4CE0E7609802}</a:tableStyleId>
              </a:tblPr>
              <a:tblGrid>
                <a:gridCol w="3785664">
                  <a:extLst>
                    <a:ext uri="{9D8B030D-6E8A-4147-A177-3AD203B41FA5}">
                      <a16:colId xmlns:a16="http://schemas.microsoft.com/office/drawing/2014/main" val="1075258117"/>
                    </a:ext>
                  </a:extLst>
                </a:gridCol>
                <a:gridCol w="1276193">
                  <a:extLst>
                    <a:ext uri="{9D8B030D-6E8A-4147-A177-3AD203B41FA5}">
                      <a16:colId xmlns:a16="http://schemas.microsoft.com/office/drawing/2014/main" val="1333336947"/>
                    </a:ext>
                  </a:extLst>
                </a:gridCol>
              </a:tblGrid>
              <a:tr h="426645">
                <a:tc>
                  <a:txBody>
                    <a:bodyPr/>
                    <a:lstStyle/>
                    <a:p>
                      <a:r>
                        <a:rPr lang="fi-FI" sz="2200" dirty="0"/>
                        <a:t>Lampaiden toimenpiteet</a:t>
                      </a:r>
                    </a:p>
                  </a:txBody>
                  <a:tcPr/>
                </a:tc>
                <a:tc>
                  <a:txBody>
                    <a:bodyPr/>
                    <a:lstStyle/>
                    <a:p>
                      <a:r>
                        <a:rPr lang="fi-FI" sz="2200" dirty="0"/>
                        <a:t>€ /ey</a:t>
                      </a:r>
                    </a:p>
                  </a:txBody>
                  <a:tcPr/>
                </a:tc>
                <a:extLst>
                  <a:ext uri="{0D108BD9-81ED-4DB2-BD59-A6C34878D82A}">
                    <a16:rowId xmlns:a16="http://schemas.microsoft.com/office/drawing/2014/main" val="2945898340"/>
                  </a:ext>
                </a:extLst>
              </a:tr>
              <a:tr h="426645">
                <a:tc>
                  <a:txBody>
                    <a:bodyPr/>
                    <a:lstStyle/>
                    <a:p>
                      <a:r>
                        <a:rPr lang="fi-FI" sz="2200" dirty="0"/>
                        <a:t>Lampaiden ja vuohien hyvinvointisuunnitelma</a:t>
                      </a:r>
                    </a:p>
                  </a:txBody>
                  <a:tcPr/>
                </a:tc>
                <a:tc>
                  <a:txBody>
                    <a:bodyPr/>
                    <a:lstStyle/>
                    <a:p>
                      <a:r>
                        <a:rPr lang="fi-FI" sz="2200" dirty="0"/>
                        <a:t>17</a:t>
                      </a:r>
                    </a:p>
                  </a:txBody>
                  <a:tcPr/>
                </a:tc>
                <a:extLst>
                  <a:ext uri="{0D108BD9-81ED-4DB2-BD59-A6C34878D82A}">
                    <a16:rowId xmlns:a16="http://schemas.microsoft.com/office/drawing/2014/main" val="3335020992"/>
                  </a:ext>
                </a:extLst>
              </a:tr>
              <a:tr h="426645">
                <a:tc>
                  <a:txBody>
                    <a:bodyPr/>
                    <a:lstStyle/>
                    <a:p>
                      <a:r>
                        <a:rPr lang="fi-FI" sz="2200" dirty="0"/>
                        <a:t>Lampaiden ja vuohien olosuhteiden parantaminen</a:t>
                      </a:r>
                    </a:p>
                  </a:txBody>
                  <a:tcPr/>
                </a:tc>
                <a:tc>
                  <a:txBody>
                    <a:bodyPr/>
                    <a:lstStyle/>
                    <a:p>
                      <a:r>
                        <a:rPr lang="fi-FI" sz="2200" dirty="0"/>
                        <a:t>94</a:t>
                      </a:r>
                    </a:p>
                  </a:txBody>
                  <a:tcPr/>
                </a:tc>
                <a:extLst>
                  <a:ext uri="{0D108BD9-81ED-4DB2-BD59-A6C34878D82A}">
                    <a16:rowId xmlns:a16="http://schemas.microsoft.com/office/drawing/2014/main" val="230927109"/>
                  </a:ext>
                </a:extLst>
              </a:tr>
              <a:tr h="426645">
                <a:tc>
                  <a:txBody>
                    <a:bodyPr/>
                    <a:lstStyle/>
                    <a:p>
                      <a:r>
                        <a:rPr lang="fi-FI" sz="2200" dirty="0"/>
                        <a:t>Lampaiden ja vuohien laidunnus</a:t>
                      </a:r>
                    </a:p>
                  </a:txBody>
                  <a:tcPr/>
                </a:tc>
                <a:tc>
                  <a:txBody>
                    <a:bodyPr/>
                    <a:lstStyle/>
                    <a:p>
                      <a:r>
                        <a:rPr lang="fi-FI" sz="2200" dirty="0"/>
                        <a:t>33</a:t>
                      </a:r>
                    </a:p>
                  </a:txBody>
                  <a:tcPr/>
                </a:tc>
                <a:extLst>
                  <a:ext uri="{0D108BD9-81ED-4DB2-BD59-A6C34878D82A}">
                    <a16:rowId xmlns:a16="http://schemas.microsoft.com/office/drawing/2014/main" val="1129020332"/>
                  </a:ext>
                </a:extLst>
              </a:tr>
            </a:tbl>
          </a:graphicData>
        </a:graphic>
      </p:graphicFrame>
    </p:spTree>
    <p:extLst>
      <p:ext uri="{BB962C8B-B14F-4D97-AF65-F5344CB8AC3E}">
        <p14:creationId xmlns:p14="http://schemas.microsoft.com/office/powerpoint/2010/main" val="366660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1CC6EE2-E764-4F53-893B-4CD628643706}"/>
              </a:ext>
            </a:extLst>
          </p:cNvPr>
          <p:cNvSpPr txBox="1">
            <a:spLocks noGrp="1"/>
          </p:cNvSpPr>
          <p:nvPr>
            <p:ph type="title" idx="4294967295"/>
          </p:nvPr>
        </p:nvSpPr>
        <p:spPr>
          <a:xfrm>
            <a:off x="799164" y="409272"/>
            <a:ext cx="6098720"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3800" b="1" i="0" u="none" strike="noStrike" kern="1200" cap="none" spc="0" normalizeH="0" baseline="0" noProof="0" dirty="0">
                <a:ln>
                  <a:noFill/>
                </a:ln>
                <a:solidFill>
                  <a:srgbClr val="004F70"/>
                </a:solidFill>
                <a:effectLst/>
                <a:uLnTx/>
                <a:uFillTx/>
                <a:latin typeface="Calibri" panose="020F0502020204030204" pitchFamily="34" charset="0"/>
                <a:ea typeface="Trebuchet MS" panose="020B0603020202020204" pitchFamily="34" charset="0"/>
                <a:cs typeface="Trebuchet MS" panose="020B0603020202020204" pitchFamily="34" charset="0"/>
              </a:rPr>
              <a:t>Korvaustasot (2/2)</a:t>
            </a:r>
            <a:endParaRPr kumimoji="0" lang="fi-FI"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graphicFrame>
        <p:nvGraphicFramePr>
          <p:cNvPr id="6" name="Taulukko 12">
            <a:extLst>
              <a:ext uri="{FF2B5EF4-FFF2-40B4-BE49-F238E27FC236}">
                <a16:creationId xmlns:a16="http://schemas.microsoft.com/office/drawing/2014/main" id="{B20EBB3A-CC6B-489F-857E-1ECDDC3C3352}"/>
              </a:ext>
            </a:extLst>
          </p:cNvPr>
          <p:cNvGraphicFramePr>
            <a:graphicFrameLocks noGrp="1"/>
          </p:cNvGraphicFramePr>
          <p:nvPr>
            <p:extLst>
              <p:ext uri="{D42A27DB-BD31-4B8C-83A1-F6EECF244321}">
                <p14:modId xmlns:p14="http://schemas.microsoft.com/office/powerpoint/2010/main" val="2123242579"/>
              </p:ext>
            </p:extLst>
          </p:nvPr>
        </p:nvGraphicFramePr>
        <p:xfrm>
          <a:off x="799164" y="1432560"/>
          <a:ext cx="5061857" cy="3992880"/>
        </p:xfrm>
        <a:graphic>
          <a:graphicData uri="http://schemas.openxmlformats.org/drawingml/2006/table">
            <a:tbl>
              <a:tblPr firstRow="1" bandRow="1">
                <a:tableStyleId>{BC89EF96-8CEA-46FF-86C4-4CE0E7609802}</a:tableStyleId>
              </a:tblPr>
              <a:tblGrid>
                <a:gridCol w="3785664">
                  <a:extLst>
                    <a:ext uri="{9D8B030D-6E8A-4147-A177-3AD203B41FA5}">
                      <a16:colId xmlns:a16="http://schemas.microsoft.com/office/drawing/2014/main" val="1075258117"/>
                    </a:ext>
                  </a:extLst>
                </a:gridCol>
                <a:gridCol w="1276193">
                  <a:extLst>
                    <a:ext uri="{9D8B030D-6E8A-4147-A177-3AD203B41FA5}">
                      <a16:colId xmlns:a16="http://schemas.microsoft.com/office/drawing/2014/main" val="1333336947"/>
                    </a:ext>
                  </a:extLst>
                </a:gridCol>
              </a:tblGrid>
              <a:tr h="426645">
                <a:tc>
                  <a:txBody>
                    <a:bodyPr/>
                    <a:lstStyle/>
                    <a:p>
                      <a:r>
                        <a:rPr lang="fi-FI" sz="2200" dirty="0"/>
                        <a:t>Nautojen toimenpiteet</a:t>
                      </a:r>
                    </a:p>
                  </a:txBody>
                  <a:tcPr/>
                </a:tc>
                <a:tc>
                  <a:txBody>
                    <a:bodyPr/>
                    <a:lstStyle/>
                    <a:p>
                      <a:r>
                        <a:rPr lang="fi-FI" sz="2200" dirty="0"/>
                        <a:t>€ /ey</a:t>
                      </a:r>
                    </a:p>
                  </a:txBody>
                  <a:tcPr/>
                </a:tc>
                <a:extLst>
                  <a:ext uri="{0D108BD9-81ED-4DB2-BD59-A6C34878D82A}">
                    <a16:rowId xmlns:a16="http://schemas.microsoft.com/office/drawing/2014/main" val="2945898340"/>
                  </a:ext>
                </a:extLst>
              </a:tr>
              <a:tr h="426645">
                <a:tc>
                  <a:txBody>
                    <a:bodyPr/>
                    <a:lstStyle/>
                    <a:p>
                      <a:r>
                        <a:rPr lang="fi-FI" sz="2200" dirty="0"/>
                        <a:t>Sikojen hyvinvointisuunnitelma</a:t>
                      </a:r>
                    </a:p>
                  </a:txBody>
                  <a:tcPr/>
                </a:tc>
                <a:tc>
                  <a:txBody>
                    <a:bodyPr/>
                    <a:lstStyle/>
                    <a:p>
                      <a:r>
                        <a:rPr lang="fi-FI" sz="2200" dirty="0"/>
                        <a:t>11</a:t>
                      </a:r>
                    </a:p>
                  </a:txBody>
                  <a:tcPr/>
                </a:tc>
                <a:extLst>
                  <a:ext uri="{0D108BD9-81ED-4DB2-BD59-A6C34878D82A}">
                    <a16:rowId xmlns:a16="http://schemas.microsoft.com/office/drawing/2014/main" val="3335020992"/>
                  </a:ext>
                </a:extLst>
              </a:tr>
              <a:tr h="736401">
                <a:tc>
                  <a:txBody>
                    <a:bodyPr/>
                    <a:lstStyle/>
                    <a:p>
                      <a:r>
                        <a:rPr lang="fi-FI" sz="2200" dirty="0"/>
                        <a:t>Emakoiden ja ensikoiden olosuhteiden parantaminen</a:t>
                      </a:r>
                    </a:p>
                  </a:txBody>
                  <a:tcPr/>
                </a:tc>
                <a:tc>
                  <a:txBody>
                    <a:bodyPr/>
                    <a:lstStyle/>
                    <a:p>
                      <a:r>
                        <a:rPr lang="fi-FI" sz="2200" dirty="0"/>
                        <a:t>53</a:t>
                      </a:r>
                    </a:p>
                  </a:txBody>
                  <a:tcPr/>
                </a:tc>
                <a:extLst>
                  <a:ext uri="{0D108BD9-81ED-4DB2-BD59-A6C34878D82A}">
                    <a16:rowId xmlns:a16="http://schemas.microsoft.com/office/drawing/2014/main" val="1903404524"/>
                  </a:ext>
                </a:extLst>
              </a:tr>
              <a:tr h="426645">
                <a:tc>
                  <a:txBody>
                    <a:bodyPr/>
                    <a:lstStyle/>
                    <a:p>
                      <a:r>
                        <a:rPr lang="fi-FI" sz="2200" dirty="0"/>
                        <a:t>Parannetut porsimisolosuhteet</a:t>
                      </a:r>
                    </a:p>
                  </a:txBody>
                  <a:tcPr/>
                </a:tc>
                <a:tc>
                  <a:txBody>
                    <a:bodyPr/>
                    <a:lstStyle/>
                    <a:p>
                      <a:r>
                        <a:rPr lang="fi-FI" sz="2200" dirty="0"/>
                        <a:t>445</a:t>
                      </a:r>
                    </a:p>
                  </a:txBody>
                  <a:tcPr/>
                </a:tc>
                <a:extLst>
                  <a:ext uri="{0D108BD9-81ED-4DB2-BD59-A6C34878D82A}">
                    <a16:rowId xmlns:a16="http://schemas.microsoft.com/office/drawing/2014/main" val="1129020332"/>
                  </a:ext>
                </a:extLst>
              </a:tr>
              <a:tr h="426645">
                <a:tc>
                  <a:txBody>
                    <a:bodyPr/>
                    <a:lstStyle/>
                    <a:p>
                      <a:r>
                        <a:rPr lang="fi-FI" sz="2200" dirty="0"/>
                        <a:t>Vapaaporsitus</a:t>
                      </a:r>
                    </a:p>
                  </a:txBody>
                  <a:tcPr/>
                </a:tc>
                <a:tc>
                  <a:txBody>
                    <a:bodyPr/>
                    <a:lstStyle/>
                    <a:p>
                      <a:r>
                        <a:rPr lang="fi-FI" sz="2200" dirty="0"/>
                        <a:t>555</a:t>
                      </a:r>
                    </a:p>
                  </a:txBody>
                  <a:tcPr/>
                </a:tc>
                <a:extLst>
                  <a:ext uri="{0D108BD9-81ED-4DB2-BD59-A6C34878D82A}">
                    <a16:rowId xmlns:a16="http://schemas.microsoft.com/office/drawing/2014/main" val="2885342067"/>
                  </a:ext>
                </a:extLst>
              </a:tr>
              <a:tr h="426645">
                <a:tc>
                  <a:txBody>
                    <a:bodyPr/>
                    <a:lstStyle/>
                    <a:p>
                      <a:r>
                        <a:rPr lang="fi-FI" sz="2200" dirty="0"/>
                        <a:t>Vieroitettujen porsaisen olosuhteiden parantaminen</a:t>
                      </a:r>
                    </a:p>
                  </a:txBody>
                  <a:tcPr/>
                </a:tc>
                <a:tc>
                  <a:txBody>
                    <a:bodyPr/>
                    <a:lstStyle/>
                    <a:p>
                      <a:r>
                        <a:rPr lang="fi-FI" sz="2200" dirty="0"/>
                        <a:t>69</a:t>
                      </a:r>
                    </a:p>
                  </a:txBody>
                  <a:tcPr/>
                </a:tc>
                <a:extLst>
                  <a:ext uri="{0D108BD9-81ED-4DB2-BD59-A6C34878D82A}">
                    <a16:rowId xmlns:a16="http://schemas.microsoft.com/office/drawing/2014/main" val="29963893"/>
                  </a:ext>
                </a:extLst>
              </a:tr>
              <a:tr h="426645">
                <a:tc>
                  <a:txBody>
                    <a:bodyPr/>
                    <a:lstStyle/>
                    <a:p>
                      <a:r>
                        <a:rPr lang="fi-FI" sz="2200" dirty="0"/>
                        <a:t>Lihasikojen olosuhteiden parantaminen</a:t>
                      </a:r>
                    </a:p>
                  </a:txBody>
                  <a:tcPr/>
                </a:tc>
                <a:tc>
                  <a:txBody>
                    <a:bodyPr/>
                    <a:lstStyle/>
                    <a:p>
                      <a:r>
                        <a:rPr lang="fi-FI" sz="2200" dirty="0"/>
                        <a:t>59</a:t>
                      </a:r>
                    </a:p>
                  </a:txBody>
                  <a:tcPr/>
                </a:tc>
                <a:extLst>
                  <a:ext uri="{0D108BD9-81ED-4DB2-BD59-A6C34878D82A}">
                    <a16:rowId xmlns:a16="http://schemas.microsoft.com/office/drawing/2014/main" val="1054372083"/>
                  </a:ext>
                </a:extLst>
              </a:tr>
            </a:tbl>
          </a:graphicData>
        </a:graphic>
      </p:graphicFrame>
      <p:graphicFrame>
        <p:nvGraphicFramePr>
          <p:cNvPr id="8" name="Taulukko 7">
            <a:extLst>
              <a:ext uri="{FF2B5EF4-FFF2-40B4-BE49-F238E27FC236}">
                <a16:creationId xmlns:a16="http://schemas.microsoft.com/office/drawing/2014/main" id="{D1205FCD-2A06-4855-846C-9706F18FC4B2}"/>
              </a:ext>
            </a:extLst>
          </p:cNvPr>
          <p:cNvGraphicFramePr>
            <a:graphicFrameLocks noGrp="1"/>
          </p:cNvGraphicFramePr>
          <p:nvPr>
            <p:extLst>
              <p:ext uri="{D42A27DB-BD31-4B8C-83A1-F6EECF244321}">
                <p14:modId xmlns:p14="http://schemas.microsoft.com/office/powerpoint/2010/main" val="3632511088"/>
              </p:ext>
            </p:extLst>
          </p:nvPr>
        </p:nvGraphicFramePr>
        <p:xfrm>
          <a:off x="6450722" y="1375388"/>
          <a:ext cx="5061857" cy="1950720"/>
        </p:xfrm>
        <a:graphic>
          <a:graphicData uri="http://schemas.openxmlformats.org/drawingml/2006/table">
            <a:tbl>
              <a:tblPr firstRow="1" bandRow="1">
                <a:tableStyleId>{BC89EF96-8CEA-46FF-86C4-4CE0E7609802}</a:tableStyleId>
              </a:tblPr>
              <a:tblGrid>
                <a:gridCol w="3785664">
                  <a:extLst>
                    <a:ext uri="{9D8B030D-6E8A-4147-A177-3AD203B41FA5}">
                      <a16:colId xmlns:a16="http://schemas.microsoft.com/office/drawing/2014/main" val="1075258117"/>
                    </a:ext>
                  </a:extLst>
                </a:gridCol>
                <a:gridCol w="1276193">
                  <a:extLst>
                    <a:ext uri="{9D8B030D-6E8A-4147-A177-3AD203B41FA5}">
                      <a16:colId xmlns:a16="http://schemas.microsoft.com/office/drawing/2014/main" val="1333336947"/>
                    </a:ext>
                  </a:extLst>
                </a:gridCol>
              </a:tblGrid>
              <a:tr h="426645">
                <a:tc>
                  <a:txBody>
                    <a:bodyPr/>
                    <a:lstStyle/>
                    <a:p>
                      <a:r>
                        <a:rPr lang="fi-FI" sz="2200" dirty="0"/>
                        <a:t>Siipikarjan toimenpiteet</a:t>
                      </a:r>
                    </a:p>
                  </a:txBody>
                  <a:tcPr/>
                </a:tc>
                <a:tc>
                  <a:txBody>
                    <a:bodyPr/>
                    <a:lstStyle/>
                    <a:p>
                      <a:r>
                        <a:rPr lang="fi-FI" sz="2200" dirty="0"/>
                        <a:t>€ /ey</a:t>
                      </a:r>
                    </a:p>
                  </a:txBody>
                  <a:tcPr/>
                </a:tc>
                <a:extLst>
                  <a:ext uri="{0D108BD9-81ED-4DB2-BD59-A6C34878D82A}">
                    <a16:rowId xmlns:a16="http://schemas.microsoft.com/office/drawing/2014/main" val="2945898340"/>
                  </a:ext>
                </a:extLst>
              </a:tr>
              <a:tr h="426645">
                <a:tc>
                  <a:txBody>
                    <a:bodyPr/>
                    <a:lstStyle/>
                    <a:p>
                      <a:r>
                        <a:rPr lang="fi-FI" sz="2200" dirty="0"/>
                        <a:t>Siipikarjan hyvinvointisuunnitelma</a:t>
                      </a:r>
                    </a:p>
                  </a:txBody>
                  <a:tcPr/>
                </a:tc>
                <a:tc>
                  <a:txBody>
                    <a:bodyPr/>
                    <a:lstStyle/>
                    <a:p>
                      <a:r>
                        <a:rPr lang="fi-FI" sz="2200" dirty="0"/>
                        <a:t>9</a:t>
                      </a:r>
                    </a:p>
                  </a:txBody>
                  <a:tcPr/>
                </a:tc>
                <a:extLst>
                  <a:ext uri="{0D108BD9-81ED-4DB2-BD59-A6C34878D82A}">
                    <a16:rowId xmlns:a16="http://schemas.microsoft.com/office/drawing/2014/main" val="3335020992"/>
                  </a:ext>
                </a:extLst>
              </a:tr>
              <a:tr h="426645">
                <a:tc>
                  <a:txBody>
                    <a:bodyPr/>
                    <a:lstStyle/>
                    <a:p>
                      <a:r>
                        <a:rPr lang="fi-FI" sz="2200" dirty="0"/>
                        <a:t>Siipikarjan olosuhteiden parantaminen</a:t>
                      </a:r>
                    </a:p>
                  </a:txBody>
                  <a:tcPr/>
                </a:tc>
                <a:tc>
                  <a:txBody>
                    <a:bodyPr/>
                    <a:lstStyle/>
                    <a:p>
                      <a:r>
                        <a:rPr lang="fi-FI" sz="2200" dirty="0"/>
                        <a:t>27</a:t>
                      </a:r>
                    </a:p>
                  </a:txBody>
                  <a:tcPr/>
                </a:tc>
                <a:extLst>
                  <a:ext uri="{0D108BD9-81ED-4DB2-BD59-A6C34878D82A}">
                    <a16:rowId xmlns:a16="http://schemas.microsoft.com/office/drawing/2014/main" val="230927109"/>
                  </a:ext>
                </a:extLst>
              </a:tr>
            </a:tbl>
          </a:graphicData>
        </a:graphic>
      </p:graphicFrame>
    </p:spTree>
    <p:extLst>
      <p:ext uri="{BB962C8B-B14F-4D97-AF65-F5344CB8AC3E}">
        <p14:creationId xmlns:p14="http://schemas.microsoft.com/office/powerpoint/2010/main" val="279825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44BDD-849F-434D-A7B6-753643A7C5C0}"/>
              </a:ext>
            </a:extLst>
          </p:cNvPr>
          <p:cNvSpPr>
            <a:spLocks noGrp="1"/>
          </p:cNvSpPr>
          <p:nvPr>
            <p:ph type="ctrTitle"/>
          </p:nvPr>
        </p:nvSpPr>
        <p:spPr>
          <a:xfrm>
            <a:off x="2269671" y="2971800"/>
            <a:ext cx="7429500" cy="914400"/>
          </a:xfrm>
        </p:spPr>
        <p:txBody>
          <a:bodyPr>
            <a:normAutofit fontScale="90000"/>
          </a:bodyPr>
          <a:lstStyle/>
          <a:p>
            <a:r>
              <a:rPr kumimoji="0" lang="fi-FI" altLang="fi-FI" sz="4500" b="1" i="0" u="none" strike="noStrike" kern="1200" cap="none" spc="0" normalizeH="0" baseline="0" noProof="0" dirty="0">
                <a:ln>
                  <a:noFill/>
                </a:ln>
                <a:solidFill>
                  <a:srgbClr val="004F70"/>
                </a:solidFill>
                <a:effectLst/>
                <a:uLnTx/>
                <a:uFillTx/>
                <a:latin typeface="Calibri" panose="020F0502020204030204"/>
                <a:ea typeface="+mj-ea"/>
                <a:cs typeface="+mj-cs"/>
              </a:rPr>
              <a:t>Eläinten hyvinvointikorvauksen  toimenpiteet, naudat</a:t>
            </a:r>
            <a:endParaRPr lang="fi-FI" dirty="0"/>
          </a:p>
        </p:txBody>
      </p:sp>
    </p:spTree>
    <p:extLst>
      <p:ext uri="{BB962C8B-B14F-4D97-AF65-F5344CB8AC3E}">
        <p14:creationId xmlns:p14="http://schemas.microsoft.com/office/powerpoint/2010/main" val="3712361077"/>
      </p:ext>
    </p:extLst>
  </p:cSld>
  <p:clrMapOvr>
    <a:masterClrMapping/>
  </p:clrMapOvr>
</p:sld>
</file>

<file path=ppt/theme/theme1.xml><?xml version="1.0" encoding="utf-8"?>
<a:theme xmlns:a="http://schemas.openxmlformats.org/drawingml/2006/main" name="Sisältökalvot">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sältökalvot - Ei alareunaa">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net, välikalvot, loppukalv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5B1AE0FE23D6459113E48C7AFF170E" ma:contentTypeVersion="10" ma:contentTypeDescription="Create a new document." ma:contentTypeScope="" ma:versionID="87d9173894724cc144633b1646d8d4ff">
  <xsd:schema xmlns:xsd="http://www.w3.org/2001/XMLSchema" xmlns:xs="http://www.w3.org/2001/XMLSchema" xmlns:p="http://schemas.microsoft.com/office/2006/metadata/properties" xmlns:ns2="0123031f-e947-4b25-8dfc-c4abd861bdf2" xmlns:ns3="96dd3c4d-fbd0-4b9a-88ac-301973ed0ddc" targetNamespace="http://schemas.microsoft.com/office/2006/metadata/properties" ma:root="true" ma:fieldsID="665849f6b76df3920c2d989a2e196a4b" ns2:_="" ns3:_="">
    <xsd:import namespace="0123031f-e947-4b25-8dfc-c4abd861bdf2"/>
    <xsd:import namespace="96dd3c4d-fbd0-4b9a-88ac-301973ed0d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3031f-e947-4b25-8dfc-c4abd861b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dd3c4d-fbd0-4b9a-88ac-301973ed0dd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3E8508-7A8D-4FD6-B7FA-BA0B8466B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3031f-e947-4b25-8dfc-c4abd861bdf2"/>
    <ds:schemaRef ds:uri="96dd3c4d-fbd0-4b9a-88ac-301973ed0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8D0D63-99E9-4BC3-B811-55E4400300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Maaseutuohjelman_yhteinen_esityspohja_2021_240221</Template>
  <TotalTime>3528</TotalTime>
  <Words>2517</Words>
  <Application>Microsoft Office PowerPoint</Application>
  <PresentationFormat>Laajakuva</PresentationFormat>
  <Paragraphs>331</Paragraphs>
  <Slides>44</Slides>
  <Notes>1</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44</vt:i4>
      </vt:variant>
    </vt:vector>
  </HeadingPairs>
  <TitlesOfParts>
    <vt:vector size="53" baseType="lpstr">
      <vt:lpstr>Arial</vt:lpstr>
      <vt:lpstr>Calibri</vt:lpstr>
      <vt:lpstr>Calibri</vt:lpstr>
      <vt:lpstr>Calibri Light</vt:lpstr>
      <vt:lpstr>Tahoma</vt:lpstr>
      <vt:lpstr>Wingdings</vt:lpstr>
      <vt:lpstr>Sisältökalvot</vt:lpstr>
      <vt:lpstr>Sisältökalvot - Ei alareunaa</vt:lpstr>
      <vt:lpstr>Kannet, välikalvot, loppukalvot</vt:lpstr>
      <vt:lpstr>Eläinten hyvinvointikorvaus CAP27</vt:lpstr>
      <vt:lpstr>Koulutuksen sisältö</vt:lpstr>
      <vt:lpstr>Yleiset korvauksen myöntämisen edellytykset</vt:lpstr>
      <vt:lpstr>Vähimmäiseläinmäärät eläinten hyvinvointikorvauksessa (keskiarvo)</vt:lpstr>
      <vt:lpstr>Eläinten rekisteröinti ja hyvinvointisuunnitelma</vt:lpstr>
      <vt:lpstr>Korvauksen määrä / eläinyksikkö</vt:lpstr>
      <vt:lpstr>Korvaustasot (1/2)</vt:lpstr>
      <vt:lpstr>Korvaustasot (2/2)</vt:lpstr>
      <vt:lpstr>Eläinten hyvinvointikorvauksen  toimenpiteet, naudat</vt:lpstr>
      <vt:lpstr>Eläinten hyvinvointikorvauksen toimenpiteet, naudat</vt:lpstr>
      <vt:lpstr>Nautojen hyvinvointisuunnitelma</vt:lpstr>
      <vt:lpstr>Vasikoiden olosuhteiden parantaminen  -toimenpide (1/2)</vt:lpstr>
      <vt:lpstr>Vasikoiden olosuhteiden parantaminen -toimenpide (2/2)</vt:lpstr>
      <vt:lpstr>Urospuolisten nautojen olosuhteiden parantaminen -toimenpide</vt:lpstr>
      <vt:lpstr>Nuorkarjan laidunnus -toimenpide</vt:lpstr>
      <vt:lpstr>Emo- ja lypsylehmien laidunnus -toimenpide</vt:lpstr>
      <vt:lpstr>Nautojen ulkoilu -toimenpide</vt:lpstr>
      <vt:lpstr>Nautojen poikima-, hoito- ja sairaskarsinat  –toimenpide (1/3)</vt:lpstr>
      <vt:lpstr>Nautojen poikima-, hoito- ja sairaskarsinat -toimenpide (2/3)</vt:lpstr>
      <vt:lpstr>Nautojen poikima-, hoito- ja sairaskarsinat -toimenpide (3/3)</vt:lpstr>
      <vt:lpstr>Eläinten hyvinvointikorvauksen  toimenpiteet, siat</vt:lpstr>
      <vt:lpstr>Sikojen toimenpiteet 2023</vt:lpstr>
      <vt:lpstr>Sikojen hyvinvointisuunnitelma</vt:lpstr>
      <vt:lpstr>Emakoiden ja ensikoiden olosuhteiden parantaminen -toimenpide</vt:lpstr>
      <vt:lpstr>Parannetut porsimisolosuhteet -toimenpide (1/2)</vt:lpstr>
      <vt:lpstr>Parannetut porsimisolosuhteet -toimenpide (2/2)</vt:lpstr>
      <vt:lpstr>Vapaaporsitus -toimenpide (1/2)</vt:lpstr>
      <vt:lpstr>Vapaaporsitus -toimenpide (2/2)</vt:lpstr>
      <vt:lpstr>Vieroitettujen porsaiden olosuhteiden parantaminen -toimenpide</vt:lpstr>
      <vt:lpstr>Lihasikojen olosuhteiden parantaminen -toimenpide</vt:lpstr>
      <vt:lpstr>Eläinten hyvinvointikorvauksen  toimenpiteet, lampaat ja vuohet</vt:lpstr>
      <vt:lpstr>Lampaiden toimenpiteet 2023</vt:lpstr>
      <vt:lpstr>Lampaiden ja vuohien hyvinvointisuunnitelma</vt:lpstr>
      <vt:lpstr>Lampaiden ja vuohien olosuhteiden parantaminen -toimenpide (1/2)</vt:lpstr>
      <vt:lpstr>Lampaiden ja vuohien olosuhteiden parantaminen -toimenpide (2/2)</vt:lpstr>
      <vt:lpstr>Lampaiden ja vuohien laidunnus -toimenpide</vt:lpstr>
      <vt:lpstr>Eläinten hyvinvointikorvauksen  toimenpiteet, siipikarja</vt:lpstr>
      <vt:lpstr>Siipikarjan toimenpiteet 2023</vt:lpstr>
      <vt:lpstr>Siipikarjan hyvinvointisuunnitelma</vt:lpstr>
      <vt:lpstr>Siipikarjan olosuhteiden parantaminen -toimenpide (1/2)</vt:lpstr>
      <vt:lpstr>Siipikarjan olosuhteiden parantaminen -toimenpide (2/2) </vt:lpstr>
      <vt:lpstr>Tukihaku 2023</vt:lpstr>
      <vt:lpstr>Sähköinen tukihaku 2023</vt:lpstr>
      <vt:lpstr>Lopetusdia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Eläinten hyvinvointikorvaus -koulutus</dc:title>
  <dc:creator/>
  <cp:keywords>CAP27 koulutus</cp:keywords>
  <cp:lastModifiedBy>Malkamäki Noora (Ruokavirasto)</cp:lastModifiedBy>
  <cp:revision>91</cp:revision>
  <cp:lastPrinted>2018-08-24T13:32:20Z</cp:lastPrinted>
  <dcterms:created xsi:type="dcterms:W3CDTF">2022-04-05T10:40:53Z</dcterms:created>
  <dcterms:modified xsi:type="dcterms:W3CDTF">2022-10-05T12:43:05Z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ContentTypeId">
    <vt:lpwstr>0x010100D85B1AE0FE23D6459113E48C7AFF170E</vt:lpwstr>
  </property>
</Properties>
</file>