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9" r:id="rId2"/>
    <p:sldId id="2421" r:id="rId3"/>
    <p:sldId id="442" r:id="rId4"/>
    <p:sldId id="2416" r:id="rId5"/>
    <p:sldId id="401" r:id="rId6"/>
    <p:sldId id="399" r:id="rId7"/>
    <p:sldId id="447" r:id="rId8"/>
    <p:sldId id="448" r:id="rId9"/>
    <p:sldId id="2419" r:id="rId10"/>
    <p:sldId id="2424" r:id="rId11"/>
    <p:sldId id="276" r:id="rId12"/>
    <p:sldId id="2415" r:id="rId13"/>
    <p:sldId id="434" r:id="rId14"/>
    <p:sldId id="435" r:id="rId15"/>
    <p:sldId id="441" r:id="rId16"/>
    <p:sldId id="440" r:id="rId17"/>
    <p:sldId id="449" r:id="rId18"/>
    <p:sldId id="2409" r:id="rId19"/>
    <p:sldId id="2401" r:id="rId20"/>
    <p:sldId id="2418" r:id="rId21"/>
    <p:sldId id="2412" r:id="rId22"/>
    <p:sldId id="2402" r:id="rId23"/>
    <p:sldId id="2404" r:id="rId24"/>
    <p:sldId id="2400" r:id="rId25"/>
    <p:sldId id="2420" r:id="rId26"/>
    <p:sldId id="2413" r:id="rId27"/>
    <p:sldId id="437" r:id="rId28"/>
    <p:sldId id="404" r:id="rId29"/>
    <p:sldId id="406" r:id="rId30"/>
    <p:sldId id="431" r:id="rId31"/>
    <p:sldId id="432" r:id="rId32"/>
    <p:sldId id="2422" r:id="rId33"/>
    <p:sldId id="423" r:id="rId34"/>
    <p:sldId id="416" r:id="rId35"/>
    <p:sldId id="433" r:id="rId36"/>
    <p:sldId id="444" r:id="rId37"/>
    <p:sldId id="398" r:id="rId38"/>
    <p:sldId id="2423" r:id="rId39"/>
    <p:sldId id="272" r:id="rId4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006F"/>
    <a:srgbClr val="FE0076"/>
    <a:srgbClr val="CEB887"/>
    <a:srgbClr val="FF6F49"/>
    <a:srgbClr val="F0B5A3"/>
    <a:srgbClr val="0F2C50"/>
    <a:srgbClr val="C4A2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3" autoAdjust="0"/>
    <p:restoredTop sz="93792" autoAdjust="0"/>
  </p:normalViewPr>
  <p:slideViewPr>
    <p:cSldViewPr snapToGrid="0" snapToObjects="1">
      <p:cViewPr varScale="1">
        <p:scale>
          <a:sx n="62" d="100"/>
          <a:sy n="62" d="100"/>
        </p:scale>
        <p:origin x="792" y="56"/>
      </p:cViewPr>
      <p:guideLst/>
    </p:cSldViewPr>
  </p:slideViewPr>
  <p:outlineViewPr>
    <p:cViewPr>
      <p:scale>
        <a:sx n="33" d="100"/>
        <a:sy n="33" d="100"/>
      </p:scale>
      <p:origin x="0" y="-38240"/>
    </p:cViewPr>
  </p:outlin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165" d="100"/>
          <a:sy n="165" d="100"/>
        </p:scale>
        <p:origin x="5256"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FC2858-1CF7-4FB9-81E3-B4465695CD6D}" type="doc">
      <dgm:prSet loTypeId="urn:microsoft.com/office/officeart/2005/8/layout/vProcess5" loCatId="process" qsTypeId="urn:microsoft.com/office/officeart/2005/8/quickstyle/simple1" qsCatId="simple" csTypeId="urn:microsoft.com/office/officeart/2005/8/colors/accent0_3" csCatId="mainScheme" phldr="1"/>
      <dgm:spPr/>
      <dgm:t>
        <a:bodyPr rtlCol="0"/>
        <a:lstStyle/>
        <a:p>
          <a:pPr rtl="0"/>
          <a:endParaRPr lang="fi-FI"/>
        </a:p>
      </dgm:t>
    </dgm:pt>
    <dgm:pt modelId="{9BCC9A2B-EDFC-4560-849E-DFBA7EF35F75}">
      <dgm:prSet phldrT="[Teksti]" custT="1"/>
      <dgm:spPr/>
      <dgm:t>
        <a:bodyPr rtlCol="0"/>
        <a:lstStyle/>
        <a:p>
          <a:pPr rtl="0"/>
          <a:r>
            <a:rPr lang="sv-fi" sz="1800" b="1" dirty="0">
              <a:latin typeface="+mn-lt"/>
            </a:rPr>
            <a:t>1. Förbehandling</a:t>
          </a:r>
        </a:p>
        <a:p>
          <a:pPr rtl="0"/>
          <a:r>
            <a:rPr lang="sv-fi" sz="1600" dirty="0">
              <a:effectLst/>
              <a:latin typeface="+mn-lt"/>
            </a:rPr>
            <a:t>Satellitbilderna bearbetas till analysfärdigt satellitmaterial.</a:t>
          </a:r>
          <a:endParaRPr lang="fi-FI" sz="1600" dirty="0">
            <a:latin typeface="+mn-lt"/>
          </a:endParaRPr>
        </a:p>
      </dgm:t>
    </dgm:pt>
    <dgm:pt modelId="{3A1E83ED-D712-467E-A2D4-55C48365FE1F}" type="parTrans" cxnId="{5153CFE3-B4E3-4431-BD13-C5F6742B422E}">
      <dgm:prSet/>
      <dgm:spPr/>
      <dgm:t>
        <a:bodyPr rtlCol="0"/>
        <a:lstStyle/>
        <a:p>
          <a:pPr rtl="0"/>
          <a:endParaRPr lang="fi-FI"/>
        </a:p>
      </dgm:t>
    </dgm:pt>
    <dgm:pt modelId="{4E0BD632-1A0C-442E-BA73-A34A30D2EEA9}" type="sibTrans" cxnId="{5153CFE3-B4E3-4431-BD13-C5F6742B422E}">
      <dgm:prSet custT="1"/>
      <dgm:spPr>
        <a:solidFill>
          <a:schemeClr val="accent1">
            <a:alpha val="90000"/>
          </a:schemeClr>
        </a:solidFill>
      </dgm:spPr>
      <dgm:t>
        <a:bodyPr rtlCol="0"/>
        <a:lstStyle/>
        <a:p>
          <a:pPr rtl="0"/>
          <a:endParaRPr lang="fi-FI" sz="1200">
            <a:ln>
              <a:solidFill>
                <a:schemeClr val="accent1"/>
              </a:solidFill>
            </a:ln>
            <a:latin typeface="+mn-lt"/>
          </a:endParaRPr>
        </a:p>
      </dgm:t>
    </dgm:pt>
    <dgm:pt modelId="{58A79462-7876-4E2C-B40C-CD0775BFF634}">
      <dgm:prSet phldrT="[Teksti]" custT="1"/>
      <dgm:spPr/>
      <dgm:t>
        <a:bodyPr rtlCol="0"/>
        <a:lstStyle/>
        <a:p>
          <a:pPr rtl="0"/>
          <a:r>
            <a:rPr lang="sv-fi" sz="1800" b="1" dirty="0">
              <a:effectLst/>
              <a:latin typeface="+mn-lt"/>
            </a:rPr>
            <a:t>2. Extraktion, dvs. losstagning av signaler</a:t>
          </a:r>
        </a:p>
        <a:p>
          <a:pPr rtl="0"/>
          <a:r>
            <a:rPr lang="sv-fi" sz="1600" dirty="0">
              <a:effectLst/>
              <a:latin typeface="+mn-lt"/>
            </a:rPr>
            <a:t>Från satellitmaterialet extraheras signaler om skiften som jordbrukare anmält. Av dem bildas tidsserier som registreras i databasen.</a:t>
          </a:r>
          <a:endParaRPr lang="fi-FI" sz="1600" dirty="0">
            <a:latin typeface="+mn-lt"/>
          </a:endParaRPr>
        </a:p>
      </dgm:t>
    </dgm:pt>
    <dgm:pt modelId="{56BC36FC-6CA2-4E89-AF7B-434F41EF23C1}" type="parTrans" cxnId="{41A6C981-504C-4D7F-99B3-161BB6E797FF}">
      <dgm:prSet/>
      <dgm:spPr/>
      <dgm:t>
        <a:bodyPr rtlCol="0"/>
        <a:lstStyle/>
        <a:p>
          <a:pPr rtl="0"/>
          <a:endParaRPr lang="fi-FI"/>
        </a:p>
      </dgm:t>
    </dgm:pt>
    <dgm:pt modelId="{B94F91F0-6529-4974-B69D-616A981D095D}" type="sibTrans" cxnId="{41A6C981-504C-4D7F-99B3-161BB6E797FF}">
      <dgm:prSet custT="1"/>
      <dgm:spPr>
        <a:solidFill>
          <a:schemeClr val="accent1">
            <a:alpha val="90000"/>
          </a:schemeClr>
        </a:solidFill>
      </dgm:spPr>
      <dgm:t>
        <a:bodyPr rtlCol="0"/>
        <a:lstStyle/>
        <a:p>
          <a:pPr rtl="0"/>
          <a:endParaRPr lang="fi-FI" sz="1200">
            <a:latin typeface="+mn-lt"/>
          </a:endParaRPr>
        </a:p>
      </dgm:t>
    </dgm:pt>
    <dgm:pt modelId="{3D1FD573-A498-4A12-9242-1BF18DB6C468}">
      <dgm:prSet phldrT="[Teksti]" custT="1"/>
      <dgm:spPr/>
      <dgm:t>
        <a:bodyPr rtlCol="0"/>
        <a:lstStyle/>
        <a:p>
          <a:pPr rtl="0"/>
          <a:r>
            <a:rPr lang="sv-fi" sz="1800" b="1" dirty="0">
              <a:latin typeface="+mn-lt"/>
            </a:rPr>
            <a:t>3. Analys</a:t>
          </a:r>
        </a:p>
        <a:p>
          <a:pPr rtl="0"/>
          <a:r>
            <a:rPr lang="sv-fi" sz="1600" dirty="0">
              <a:latin typeface="+mn-lt"/>
            </a:rPr>
            <a:t>Baserat på tidsserierna används maskininlärningsmetoder för att automatiskt identifiera till exempel växtarter, slåtter, jordbearbetning och växttäcke.</a:t>
          </a:r>
        </a:p>
      </dgm:t>
    </dgm:pt>
    <dgm:pt modelId="{A1B7950D-37AA-46AB-B3F5-10D8A5653A8A}" type="parTrans" cxnId="{23A9245F-2693-4DF6-96BE-E38B975B0806}">
      <dgm:prSet/>
      <dgm:spPr/>
      <dgm:t>
        <a:bodyPr rtlCol="0"/>
        <a:lstStyle/>
        <a:p>
          <a:pPr rtl="0"/>
          <a:endParaRPr lang="fi-FI"/>
        </a:p>
      </dgm:t>
    </dgm:pt>
    <dgm:pt modelId="{3DA70EAA-053C-49F6-8243-590657DFF7F7}" type="sibTrans" cxnId="{23A9245F-2693-4DF6-96BE-E38B975B0806}">
      <dgm:prSet custT="1"/>
      <dgm:spPr>
        <a:solidFill>
          <a:schemeClr val="accent1">
            <a:alpha val="90000"/>
          </a:schemeClr>
        </a:solidFill>
      </dgm:spPr>
      <dgm:t>
        <a:bodyPr rtlCol="0"/>
        <a:lstStyle/>
        <a:p>
          <a:pPr rtl="0"/>
          <a:endParaRPr lang="fi-FI" sz="1200">
            <a:latin typeface="+mn-lt"/>
          </a:endParaRPr>
        </a:p>
      </dgm:t>
    </dgm:pt>
    <dgm:pt modelId="{DD60F09D-64E1-4B73-95E9-95C3BCC6E6D4}">
      <dgm:prSet custT="1"/>
      <dgm:spPr/>
      <dgm:t>
        <a:bodyPr rtlCol="0"/>
        <a:lstStyle/>
        <a:p>
          <a:pPr rtl="0"/>
          <a:r>
            <a:rPr lang="sv-fi" sz="1800" b="1" dirty="0">
              <a:latin typeface="+mn-lt"/>
            </a:rPr>
            <a:t>4. Bedömning</a:t>
          </a:r>
        </a:p>
        <a:p>
          <a:pPr rtl="0"/>
          <a:r>
            <a:rPr lang="sv-fi" sz="1600" dirty="0">
              <a:latin typeface="+mn-lt"/>
            </a:rPr>
            <a:t>Den information som jordbrukaren anmäler jämförs med resultaten av analysen.</a:t>
          </a:r>
        </a:p>
      </dgm:t>
    </dgm:pt>
    <dgm:pt modelId="{0780B1A5-274F-4A0F-A11F-F47FB0338677}" type="parTrans" cxnId="{BCBE0382-4BFC-48A2-A289-EED4D9114635}">
      <dgm:prSet/>
      <dgm:spPr/>
      <dgm:t>
        <a:bodyPr rtlCol="0"/>
        <a:lstStyle/>
        <a:p>
          <a:pPr rtl="0"/>
          <a:endParaRPr lang="fi-FI"/>
        </a:p>
      </dgm:t>
    </dgm:pt>
    <dgm:pt modelId="{032B885F-2952-4F29-8E86-D56A79763B6D}" type="sibTrans" cxnId="{BCBE0382-4BFC-48A2-A289-EED4D9114635}">
      <dgm:prSet custT="1"/>
      <dgm:spPr>
        <a:solidFill>
          <a:schemeClr val="accent1">
            <a:alpha val="90000"/>
          </a:schemeClr>
        </a:solidFill>
      </dgm:spPr>
      <dgm:t>
        <a:bodyPr rtlCol="0"/>
        <a:lstStyle/>
        <a:p>
          <a:pPr rtl="0"/>
          <a:endParaRPr lang="fi-FI" sz="1200">
            <a:latin typeface="+mn-lt"/>
          </a:endParaRPr>
        </a:p>
      </dgm:t>
    </dgm:pt>
    <dgm:pt modelId="{48BB2A7F-2CB8-47A1-B93B-BFD2C6525AE0}">
      <dgm:prSet custT="1"/>
      <dgm:spPr/>
      <dgm:t>
        <a:bodyPr rtlCol="0"/>
        <a:lstStyle/>
        <a:p>
          <a:pPr rtl="0"/>
          <a:r>
            <a:rPr lang="sv-fi" sz="1800" b="1" dirty="0">
              <a:latin typeface="+mn-lt"/>
            </a:rPr>
            <a:t>5. Satellituppföljningens resultat</a:t>
          </a:r>
        </a:p>
        <a:p>
          <a:pPr rtl="0"/>
          <a:r>
            <a:rPr lang="sv-fi" sz="1600" dirty="0">
              <a:latin typeface="+mn-lt"/>
            </a:rPr>
            <a:t>Fortsatta åtgärder och behandling av resultaten.</a:t>
          </a:r>
        </a:p>
      </dgm:t>
    </dgm:pt>
    <dgm:pt modelId="{B4A65307-C5BB-4A9A-BB4A-E37096B568DE}" type="parTrans" cxnId="{C15048C8-120A-466B-8710-7A0F6F63C672}">
      <dgm:prSet/>
      <dgm:spPr/>
      <dgm:t>
        <a:bodyPr rtlCol="0"/>
        <a:lstStyle/>
        <a:p>
          <a:pPr rtl="0"/>
          <a:endParaRPr lang="fi-FI"/>
        </a:p>
      </dgm:t>
    </dgm:pt>
    <dgm:pt modelId="{A161EBE5-3333-4BBB-8551-23D50843AA66}" type="sibTrans" cxnId="{C15048C8-120A-466B-8710-7A0F6F63C672}">
      <dgm:prSet/>
      <dgm:spPr/>
      <dgm:t>
        <a:bodyPr rtlCol="0"/>
        <a:lstStyle/>
        <a:p>
          <a:pPr rtl="0"/>
          <a:endParaRPr lang="fi-FI"/>
        </a:p>
      </dgm:t>
    </dgm:pt>
    <dgm:pt modelId="{27997172-5AE7-4B70-9B99-9202F3428D3D}" type="pres">
      <dgm:prSet presAssocID="{86FC2858-1CF7-4FB9-81E3-B4465695CD6D}" presName="outerComposite" presStyleCnt="0">
        <dgm:presLayoutVars>
          <dgm:chMax val="5"/>
          <dgm:dir/>
          <dgm:resizeHandles val="exact"/>
        </dgm:presLayoutVars>
      </dgm:prSet>
      <dgm:spPr/>
    </dgm:pt>
    <dgm:pt modelId="{705615E2-B3D4-4AC8-AB6A-DDBD7E7EA5B0}" type="pres">
      <dgm:prSet presAssocID="{86FC2858-1CF7-4FB9-81E3-B4465695CD6D}" presName="dummyMaxCanvas" presStyleCnt="0">
        <dgm:presLayoutVars/>
      </dgm:prSet>
      <dgm:spPr/>
    </dgm:pt>
    <dgm:pt modelId="{CEF0990E-A030-47BD-9A20-747544AB471D}" type="pres">
      <dgm:prSet presAssocID="{86FC2858-1CF7-4FB9-81E3-B4465695CD6D}" presName="FiveNodes_1" presStyleLbl="node1" presStyleIdx="0" presStyleCnt="5">
        <dgm:presLayoutVars>
          <dgm:bulletEnabled val="1"/>
        </dgm:presLayoutVars>
      </dgm:prSet>
      <dgm:spPr/>
    </dgm:pt>
    <dgm:pt modelId="{1B6AEB99-FE87-431C-8555-AA11EC9378FE}" type="pres">
      <dgm:prSet presAssocID="{86FC2858-1CF7-4FB9-81E3-B4465695CD6D}" presName="FiveNodes_2" presStyleLbl="node1" presStyleIdx="1" presStyleCnt="5">
        <dgm:presLayoutVars>
          <dgm:bulletEnabled val="1"/>
        </dgm:presLayoutVars>
      </dgm:prSet>
      <dgm:spPr/>
    </dgm:pt>
    <dgm:pt modelId="{48171666-CC90-4E0D-94A0-CE0E31A067B7}" type="pres">
      <dgm:prSet presAssocID="{86FC2858-1CF7-4FB9-81E3-B4465695CD6D}" presName="FiveNodes_3" presStyleLbl="node1" presStyleIdx="2" presStyleCnt="5">
        <dgm:presLayoutVars>
          <dgm:bulletEnabled val="1"/>
        </dgm:presLayoutVars>
      </dgm:prSet>
      <dgm:spPr/>
    </dgm:pt>
    <dgm:pt modelId="{F67DB653-D7D1-4C7C-B62E-71610EE9E232}" type="pres">
      <dgm:prSet presAssocID="{86FC2858-1CF7-4FB9-81E3-B4465695CD6D}" presName="FiveNodes_4" presStyleLbl="node1" presStyleIdx="3" presStyleCnt="5">
        <dgm:presLayoutVars>
          <dgm:bulletEnabled val="1"/>
        </dgm:presLayoutVars>
      </dgm:prSet>
      <dgm:spPr/>
    </dgm:pt>
    <dgm:pt modelId="{9097B359-2F71-41A6-A494-A2AF3C1027FE}" type="pres">
      <dgm:prSet presAssocID="{86FC2858-1CF7-4FB9-81E3-B4465695CD6D}" presName="FiveNodes_5" presStyleLbl="node1" presStyleIdx="4" presStyleCnt="5">
        <dgm:presLayoutVars>
          <dgm:bulletEnabled val="1"/>
        </dgm:presLayoutVars>
      </dgm:prSet>
      <dgm:spPr/>
    </dgm:pt>
    <dgm:pt modelId="{67301D3C-B5C2-464D-95CA-A5DE2A2D73C2}" type="pres">
      <dgm:prSet presAssocID="{86FC2858-1CF7-4FB9-81E3-B4465695CD6D}" presName="FiveConn_1-2" presStyleLbl="fgAccFollowNode1" presStyleIdx="0" presStyleCnt="4">
        <dgm:presLayoutVars>
          <dgm:bulletEnabled val="1"/>
        </dgm:presLayoutVars>
      </dgm:prSet>
      <dgm:spPr/>
    </dgm:pt>
    <dgm:pt modelId="{4D70633C-67F7-49CF-9FB8-0D80C9732419}" type="pres">
      <dgm:prSet presAssocID="{86FC2858-1CF7-4FB9-81E3-B4465695CD6D}" presName="FiveConn_2-3" presStyleLbl="fgAccFollowNode1" presStyleIdx="1" presStyleCnt="4">
        <dgm:presLayoutVars>
          <dgm:bulletEnabled val="1"/>
        </dgm:presLayoutVars>
      </dgm:prSet>
      <dgm:spPr/>
    </dgm:pt>
    <dgm:pt modelId="{6B9E6073-611A-4228-A769-A385931D2440}" type="pres">
      <dgm:prSet presAssocID="{86FC2858-1CF7-4FB9-81E3-B4465695CD6D}" presName="FiveConn_3-4" presStyleLbl="fgAccFollowNode1" presStyleIdx="2" presStyleCnt="4">
        <dgm:presLayoutVars>
          <dgm:bulletEnabled val="1"/>
        </dgm:presLayoutVars>
      </dgm:prSet>
      <dgm:spPr/>
    </dgm:pt>
    <dgm:pt modelId="{F6BB13D6-22C4-4247-A610-4A3144BFE64F}" type="pres">
      <dgm:prSet presAssocID="{86FC2858-1CF7-4FB9-81E3-B4465695CD6D}" presName="FiveConn_4-5" presStyleLbl="fgAccFollowNode1" presStyleIdx="3" presStyleCnt="4">
        <dgm:presLayoutVars>
          <dgm:bulletEnabled val="1"/>
        </dgm:presLayoutVars>
      </dgm:prSet>
      <dgm:spPr/>
    </dgm:pt>
    <dgm:pt modelId="{6E7422AA-5040-43F2-87EE-F25CC5A7C712}" type="pres">
      <dgm:prSet presAssocID="{86FC2858-1CF7-4FB9-81E3-B4465695CD6D}" presName="FiveNodes_1_text" presStyleLbl="node1" presStyleIdx="4" presStyleCnt="5">
        <dgm:presLayoutVars>
          <dgm:bulletEnabled val="1"/>
        </dgm:presLayoutVars>
      </dgm:prSet>
      <dgm:spPr/>
    </dgm:pt>
    <dgm:pt modelId="{2E2C9FF3-26D7-44EB-9B84-DEFB8F0EE85B}" type="pres">
      <dgm:prSet presAssocID="{86FC2858-1CF7-4FB9-81E3-B4465695CD6D}" presName="FiveNodes_2_text" presStyleLbl="node1" presStyleIdx="4" presStyleCnt="5">
        <dgm:presLayoutVars>
          <dgm:bulletEnabled val="1"/>
        </dgm:presLayoutVars>
      </dgm:prSet>
      <dgm:spPr/>
    </dgm:pt>
    <dgm:pt modelId="{C29B96F0-9291-4BAF-8EAA-32C3279DC75F}" type="pres">
      <dgm:prSet presAssocID="{86FC2858-1CF7-4FB9-81E3-B4465695CD6D}" presName="FiveNodes_3_text" presStyleLbl="node1" presStyleIdx="4" presStyleCnt="5">
        <dgm:presLayoutVars>
          <dgm:bulletEnabled val="1"/>
        </dgm:presLayoutVars>
      </dgm:prSet>
      <dgm:spPr/>
    </dgm:pt>
    <dgm:pt modelId="{7450D8D9-DD88-4094-969B-D5950FE13779}" type="pres">
      <dgm:prSet presAssocID="{86FC2858-1CF7-4FB9-81E3-B4465695CD6D}" presName="FiveNodes_4_text" presStyleLbl="node1" presStyleIdx="4" presStyleCnt="5">
        <dgm:presLayoutVars>
          <dgm:bulletEnabled val="1"/>
        </dgm:presLayoutVars>
      </dgm:prSet>
      <dgm:spPr/>
    </dgm:pt>
    <dgm:pt modelId="{73C20B84-BA38-40B0-8D8E-B09A9DF0E411}" type="pres">
      <dgm:prSet presAssocID="{86FC2858-1CF7-4FB9-81E3-B4465695CD6D}" presName="FiveNodes_5_text" presStyleLbl="node1" presStyleIdx="4" presStyleCnt="5">
        <dgm:presLayoutVars>
          <dgm:bulletEnabled val="1"/>
        </dgm:presLayoutVars>
      </dgm:prSet>
      <dgm:spPr/>
    </dgm:pt>
  </dgm:ptLst>
  <dgm:cxnLst>
    <dgm:cxn modelId="{8F6F3C08-BABB-4795-B220-B7BD223D8A88}" type="presOf" srcId="{86FC2858-1CF7-4FB9-81E3-B4465695CD6D}" destId="{27997172-5AE7-4B70-9B99-9202F3428D3D}" srcOrd="0" destOrd="0" presId="urn:microsoft.com/office/officeart/2005/8/layout/vProcess5"/>
    <dgm:cxn modelId="{2517A319-B57E-4F1D-B341-D2FA1D686D2B}" type="presOf" srcId="{3D1FD573-A498-4A12-9242-1BF18DB6C468}" destId="{C29B96F0-9291-4BAF-8EAA-32C3279DC75F}" srcOrd="1" destOrd="0" presId="urn:microsoft.com/office/officeart/2005/8/layout/vProcess5"/>
    <dgm:cxn modelId="{DFD1941C-A89F-451B-B29C-448EA51A35E6}" type="presOf" srcId="{DD60F09D-64E1-4B73-95E9-95C3BCC6E6D4}" destId="{7450D8D9-DD88-4094-969B-D5950FE13779}" srcOrd="1" destOrd="0" presId="urn:microsoft.com/office/officeart/2005/8/layout/vProcess5"/>
    <dgm:cxn modelId="{C6B58A36-5C2D-4183-A6C0-16C37A2A5FFE}" type="presOf" srcId="{3D1FD573-A498-4A12-9242-1BF18DB6C468}" destId="{48171666-CC90-4E0D-94A0-CE0E31A067B7}" srcOrd="0" destOrd="0" presId="urn:microsoft.com/office/officeart/2005/8/layout/vProcess5"/>
    <dgm:cxn modelId="{23A9245F-2693-4DF6-96BE-E38B975B0806}" srcId="{86FC2858-1CF7-4FB9-81E3-B4465695CD6D}" destId="{3D1FD573-A498-4A12-9242-1BF18DB6C468}" srcOrd="2" destOrd="0" parTransId="{A1B7950D-37AA-46AB-B3F5-10D8A5653A8A}" sibTransId="{3DA70EAA-053C-49F6-8243-590657DFF7F7}"/>
    <dgm:cxn modelId="{8F566670-2678-4328-BD45-0C5D264C241F}" type="presOf" srcId="{9BCC9A2B-EDFC-4560-849E-DFBA7EF35F75}" destId="{6E7422AA-5040-43F2-87EE-F25CC5A7C712}" srcOrd="1" destOrd="0" presId="urn:microsoft.com/office/officeart/2005/8/layout/vProcess5"/>
    <dgm:cxn modelId="{65D93454-71A3-4C8F-8458-45B92AABC920}" type="presOf" srcId="{032B885F-2952-4F29-8E86-D56A79763B6D}" destId="{F6BB13D6-22C4-4247-A610-4A3144BFE64F}" srcOrd="0" destOrd="0" presId="urn:microsoft.com/office/officeart/2005/8/layout/vProcess5"/>
    <dgm:cxn modelId="{41A6C981-504C-4D7F-99B3-161BB6E797FF}" srcId="{86FC2858-1CF7-4FB9-81E3-B4465695CD6D}" destId="{58A79462-7876-4E2C-B40C-CD0775BFF634}" srcOrd="1" destOrd="0" parTransId="{56BC36FC-6CA2-4E89-AF7B-434F41EF23C1}" sibTransId="{B94F91F0-6529-4974-B69D-616A981D095D}"/>
    <dgm:cxn modelId="{BCBE0382-4BFC-48A2-A289-EED4D9114635}" srcId="{86FC2858-1CF7-4FB9-81E3-B4465695CD6D}" destId="{DD60F09D-64E1-4B73-95E9-95C3BCC6E6D4}" srcOrd="3" destOrd="0" parTransId="{0780B1A5-274F-4A0F-A11F-F47FB0338677}" sibTransId="{032B885F-2952-4F29-8E86-D56A79763B6D}"/>
    <dgm:cxn modelId="{220C6DAA-262E-46D1-A8F9-004E99C915DD}" type="presOf" srcId="{58A79462-7876-4E2C-B40C-CD0775BFF634}" destId="{2E2C9FF3-26D7-44EB-9B84-DEFB8F0EE85B}" srcOrd="1" destOrd="0" presId="urn:microsoft.com/office/officeart/2005/8/layout/vProcess5"/>
    <dgm:cxn modelId="{F52355B2-F3B3-4DF4-81D1-FB917B1E9FE3}" type="presOf" srcId="{4E0BD632-1A0C-442E-BA73-A34A30D2EEA9}" destId="{67301D3C-B5C2-464D-95CA-A5DE2A2D73C2}" srcOrd="0" destOrd="0" presId="urn:microsoft.com/office/officeart/2005/8/layout/vProcess5"/>
    <dgm:cxn modelId="{C15048C8-120A-466B-8710-7A0F6F63C672}" srcId="{86FC2858-1CF7-4FB9-81E3-B4465695CD6D}" destId="{48BB2A7F-2CB8-47A1-B93B-BFD2C6525AE0}" srcOrd="4" destOrd="0" parTransId="{B4A65307-C5BB-4A9A-BB4A-E37096B568DE}" sibTransId="{A161EBE5-3333-4BBB-8551-23D50843AA66}"/>
    <dgm:cxn modelId="{9B0D6ED8-1221-4537-AC27-5E351DD190E6}" type="presOf" srcId="{B94F91F0-6529-4974-B69D-616A981D095D}" destId="{4D70633C-67F7-49CF-9FB8-0D80C9732419}" srcOrd="0" destOrd="0" presId="urn:microsoft.com/office/officeart/2005/8/layout/vProcess5"/>
    <dgm:cxn modelId="{00558ED8-E0D8-46A8-850D-41F360401DA5}" type="presOf" srcId="{DD60F09D-64E1-4B73-95E9-95C3BCC6E6D4}" destId="{F67DB653-D7D1-4C7C-B62E-71610EE9E232}" srcOrd="0" destOrd="0" presId="urn:microsoft.com/office/officeart/2005/8/layout/vProcess5"/>
    <dgm:cxn modelId="{B67BCAD8-D977-492A-8BDA-A950B0FC69FF}" type="presOf" srcId="{9BCC9A2B-EDFC-4560-849E-DFBA7EF35F75}" destId="{CEF0990E-A030-47BD-9A20-747544AB471D}" srcOrd="0" destOrd="0" presId="urn:microsoft.com/office/officeart/2005/8/layout/vProcess5"/>
    <dgm:cxn modelId="{5153CFE3-B4E3-4431-BD13-C5F6742B422E}" srcId="{86FC2858-1CF7-4FB9-81E3-B4465695CD6D}" destId="{9BCC9A2B-EDFC-4560-849E-DFBA7EF35F75}" srcOrd="0" destOrd="0" parTransId="{3A1E83ED-D712-467E-A2D4-55C48365FE1F}" sibTransId="{4E0BD632-1A0C-442E-BA73-A34A30D2EEA9}"/>
    <dgm:cxn modelId="{D06497E8-FE1C-4450-9D24-B901927D1DDD}" type="presOf" srcId="{48BB2A7F-2CB8-47A1-B93B-BFD2C6525AE0}" destId="{73C20B84-BA38-40B0-8D8E-B09A9DF0E411}" srcOrd="1" destOrd="0" presId="urn:microsoft.com/office/officeart/2005/8/layout/vProcess5"/>
    <dgm:cxn modelId="{88C34EF7-19CE-4097-9450-07D179444DA1}" type="presOf" srcId="{58A79462-7876-4E2C-B40C-CD0775BFF634}" destId="{1B6AEB99-FE87-431C-8555-AA11EC9378FE}" srcOrd="0" destOrd="0" presId="urn:microsoft.com/office/officeart/2005/8/layout/vProcess5"/>
    <dgm:cxn modelId="{5E1AB0F8-0820-4FF1-89BA-E0AD1C38DBE4}" type="presOf" srcId="{3DA70EAA-053C-49F6-8243-590657DFF7F7}" destId="{6B9E6073-611A-4228-A769-A385931D2440}" srcOrd="0" destOrd="0" presId="urn:microsoft.com/office/officeart/2005/8/layout/vProcess5"/>
    <dgm:cxn modelId="{345BC7FE-97BA-479C-AA5D-342923189B8F}" type="presOf" srcId="{48BB2A7F-2CB8-47A1-B93B-BFD2C6525AE0}" destId="{9097B359-2F71-41A6-A494-A2AF3C1027FE}" srcOrd="0" destOrd="0" presId="urn:microsoft.com/office/officeart/2005/8/layout/vProcess5"/>
    <dgm:cxn modelId="{E9F6B816-66DA-40A0-AE62-EC0A98E7C528}" type="presParOf" srcId="{27997172-5AE7-4B70-9B99-9202F3428D3D}" destId="{705615E2-B3D4-4AC8-AB6A-DDBD7E7EA5B0}" srcOrd="0" destOrd="0" presId="urn:microsoft.com/office/officeart/2005/8/layout/vProcess5"/>
    <dgm:cxn modelId="{ED1936ED-EE7A-4391-85CC-B0EA37E6BFC8}" type="presParOf" srcId="{27997172-5AE7-4B70-9B99-9202F3428D3D}" destId="{CEF0990E-A030-47BD-9A20-747544AB471D}" srcOrd="1" destOrd="0" presId="urn:microsoft.com/office/officeart/2005/8/layout/vProcess5"/>
    <dgm:cxn modelId="{BD8C8F1D-83DD-4EC7-A229-EBFCBCA49CC4}" type="presParOf" srcId="{27997172-5AE7-4B70-9B99-9202F3428D3D}" destId="{1B6AEB99-FE87-431C-8555-AA11EC9378FE}" srcOrd="2" destOrd="0" presId="urn:microsoft.com/office/officeart/2005/8/layout/vProcess5"/>
    <dgm:cxn modelId="{68A8341F-F411-4D89-AD5C-2BCB9C1EEEBA}" type="presParOf" srcId="{27997172-5AE7-4B70-9B99-9202F3428D3D}" destId="{48171666-CC90-4E0D-94A0-CE0E31A067B7}" srcOrd="3" destOrd="0" presId="urn:microsoft.com/office/officeart/2005/8/layout/vProcess5"/>
    <dgm:cxn modelId="{A0D80F19-4F49-466B-B947-D26CAC6AF83E}" type="presParOf" srcId="{27997172-5AE7-4B70-9B99-9202F3428D3D}" destId="{F67DB653-D7D1-4C7C-B62E-71610EE9E232}" srcOrd="4" destOrd="0" presId="urn:microsoft.com/office/officeart/2005/8/layout/vProcess5"/>
    <dgm:cxn modelId="{BECA2133-18A4-4233-8A7B-DE99BF2E4696}" type="presParOf" srcId="{27997172-5AE7-4B70-9B99-9202F3428D3D}" destId="{9097B359-2F71-41A6-A494-A2AF3C1027FE}" srcOrd="5" destOrd="0" presId="urn:microsoft.com/office/officeart/2005/8/layout/vProcess5"/>
    <dgm:cxn modelId="{49CF36C2-899F-448B-978C-939F9B9BE57A}" type="presParOf" srcId="{27997172-5AE7-4B70-9B99-9202F3428D3D}" destId="{67301D3C-B5C2-464D-95CA-A5DE2A2D73C2}" srcOrd="6" destOrd="0" presId="urn:microsoft.com/office/officeart/2005/8/layout/vProcess5"/>
    <dgm:cxn modelId="{B9952D86-A76C-465F-89FF-8375153D67E8}" type="presParOf" srcId="{27997172-5AE7-4B70-9B99-9202F3428D3D}" destId="{4D70633C-67F7-49CF-9FB8-0D80C9732419}" srcOrd="7" destOrd="0" presId="urn:microsoft.com/office/officeart/2005/8/layout/vProcess5"/>
    <dgm:cxn modelId="{F161F198-A109-4503-87D8-A2997F570CB4}" type="presParOf" srcId="{27997172-5AE7-4B70-9B99-9202F3428D3D}" destId="{6B9E6073-611A-4228-A769-A385931D2440}" srcOrd="8" destOrd="0" presId="urn:microsoft.com/office/officeart/2005/8/layout/vProcess5"/>
    <dgm:cxn modelId="{F5B100D3-7EE5-4D62-8B17-674544EAB907}" type="presParOf" srcId="{27997172-5AE7-4B70-9B99-9202F3428D3D}" destId="{F6BB13D6-22C4-4247-A610-4A3144BFE64F}" srcOrd="9" destOrd="0" presId="urn:microsoft.com/office/officeart/2005/8/layout/vProcess5"/>
    <dgm:cxn modelId="{5065B529-BA42-4D83-AEA0-1B6C5C2552E5}" type="presParOf" srcId="{27997172-5AE7-4B70-9B99-9202F3428D3D}" destId="{6E7422AA-5040-43F2-87EE-F25CC5A7C712}" srcOrd="10" destOrd="0" presId="urn:microsoft.com/office/officeart/2005/8/layout/vProcess5"/>
    <dgm:cxn modelId="{4840B60B-5272-4E78-881B-CFE653F110B4}" type="presParOf" srcId="{27997172-5AE7-4B70-9B99-9202F3428D3D}" destId="{2E2C9FF3-26D7-44EB-9B84-DEFB8F0EE85B}" srcOrd="11" destOrd="0" presId="urn:microsoft.com/office/officeart/2005/8/layout/vProcess5"/>
    <dgm:cxn modelId="{055F0F11-EF7A-45DC-AA9C-16FED9BEDF70}" type="presParOf" srcId="{27997172-5AE7-4B70-9B99-9202F3428D3D}" destId="{C29B96F0-9291-4BAF-8EAA-32C3279DC75F}" srcOrd="12" destOrd="0" presId="urn:microsoft.com/office/officeart/2005/8/layout/vProcess5"/>
    <dgm:cxn modelId="{EAF0E511-222D-4057-A6FB-8A069C2CCA54}" type="presParOf" srcId="{27997172-5AE7-4B70-9B99-9202F3428D3D}" destId="{7450D8D9-DD88-4094-969B-D5950FE13779}" srcOrd="13" destOrd="0" presId="urn:microsoft.com/office/officeart/2005/8/layout/vProcess5"/>
    <dgm:cxn modelId="{1ED16AB0-2563-462F-8797-2C6CEDC33242}" type="presParOf" srcId="{27997172-5AE7-4B70-9B99-9202F3428D3D}" destId="{73C20B84-BA38-40B0-8D8E-B09A9DF0E411}"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0990E-A030-47BD-9A20-747544AB471D}">
      <dsp:nvSpPr>
        <dsp:cNvPr id="0" name=""/>
        <dsp:cNvSpPr/>
      </dsp:nvSpPr>
      <dsp:spPr>
        <a:xfrm>
          <a:off x="0" y="0"/>
          <a:ext cx="8809517" cy="96623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rtlCol="0" anchor="ctr" anchorCtr="0">
          <a:noAutofit/>
        </a:bodyPr>
        <a:lstStyle/>
        <a:p>
          <a:pPr marL="0" lvl="0" indent="0" algn="l" defTabSz="800100" rtl="0">
            <a:lnSpc>
              <a:spcPct val="90000"/>
            </a:lnSpc>
            <a:spcBef>
              <a:spcPct val="0"/>
            </a:spcBef>
            <a:spcAft>
              <a:spcPct val="35000"/>
            </a:spcAft>
            <a:buNone/>
          </a:pPr>
          <a:r>
            <a:rPr lang="sv-fi" sz="1800" b="1" kern="1200" dirty="0">
              <a:latin typeface="+mn-lt"/>
            </a:rPr>
            <a:t>1. Förbehandling</a:t>
          </a:r>
        </a:p>
        <a:p>
          <a:pPr marL="0" lvl="0" indent="0" algn="l" defTabSz="800100" rtl="0">
            <a:lnSpc>
              <a:spcPct val="90000"/>
            </a:lnSpc>
            <a:spcBef>
              <a:spcPct val="0"/>
            </a:spcBef>
            <a:spcAft>
              <a:spcPct val="35000"/>
            </a:spcAft>
            <a:buNone/>
          </a:pPr>
          <a:r>
            <a:rPr lang="sv-fi" sz="1600" kern="1200" dirty="0">
              <a:effectLst/>
              <a:latin typeface="+mn-lt"/>
            </a:rPr>
            <a:t>Satellitbilderna bearbetas till analysfärdigt satellitmaterial.</a:t>
          </a:r>
          <a:endParaRPr lang="fi-FI" sz="1600" kern="1200" dirty="0">
            <a:latin typeface="+mn-lt"/>
          </a:endParaRPr>
        </a:p>
      </dsp:txBody>
      <dsp:txXfrm>
        <a:off x="28300" y="28300"/>
        <a:ext cx="7653828" cy="909632"/>
      </dsp:txXfrm>
    </dsp:sp>
    <dsp:sp modelId="{1B6AEB99-FE87-431C-8555-AA11EC9378FE}">
      <dsp:nvSpPr>
        <dsp:cNvPr id="0" name=""/>
        <dsp:cNvSpPr/>
      </dsp:nvSpPr>
      <dsp:spPr>
        <a:xfrm>
          <a:off x="657853" y="1100430"/>
          <a:ext cx="8809517" cy="96623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rtlCol="0" anchor="ctr" anchorCtr="0">
          <a:noAutofit/>
        </a:bodyPr>
        <a:lstStyle/>
        <a:p>
          <a:pPr marL="0" lvl="0" indent="0" algn="l" defTabSz="800100" rtl="0">
            <a:lnSpc>
              <a:spcPct val="90000"/>
            </a:lnSpc>
            <a:spcBef>
              <a:spcPct val="0"/>
            </a:spcBef>
            <a:spcAft>
              <a:spcPct val="35000"/>
            </a:spcAft>
            <a:buNone/>
          </a:pPr>
          <a:r>
            <a:rPr lang="sv-fi" sz="1800" b="1" kern="1200" dirty="0">
              <a:effectLst/>
              <a:latin typeface="+mn-lt"/>
            </a:rPr>
            <a:t>2. Extraktion, dvs. losstagning av signaler</a:t>
          </a:r>
        </a:p>
        <a:p>
          <a:pPr marL="0" lvl="0" indent="0" algn="l" defTabSz="800100" rtl="0">
            <a:lnSpc>
              <a:spcPct val="90000"/>
            </a:lnSpc>
            <a:spcBef>
              <a:spcPct val="0"/>
            </a:spcBef>
            <a:spcAft>
              <a:spcPct val="35000"/>
            </a:spcAft>
            <a:buNone/>
          </a:pPr>
          <a:r>
            <a:rPr lang="sv-fi" sz="1600" kern="1200" dirty="0">
              <a:effectLst/>
              <a:latin typeface="+mn-lt"/>
            </a:rPr>
            <a:t>Från satellitmaterialet extraheras signaler om skiften som jordbrukare anmält. Av dem bildas tidsserier som registreras i databasen.</a:t>
          </a:r>
          <a:endParaRPr lang="fi-FI" sz="1600" kern="1200" dirty="0">
            <a:latin typeface="+mn-lt"/>
          </a:endParaRPr>
        </a:p>
      </dsp:txBody>
      <dsp:txXfrm>
        <a:off x="686153" y="1128730"/>
        <a:ext cx="7467013" cy="909632"/>
      </dsp:txXfrm>
    </dsp:sp>
    <dsp:sp modelId="{48171666-CC90-4E0D-94A0-CE0E31A067B7}">
      <dsp:nvSpPr>
        <dsp:cNvPr id="0" name=""/>
        <dsp:cNvSpPr/>
      </dsp:nvSpPr>
      <dsp:spPr>
        <a:xfrm>
          <a:off x="1315707" y="2200861"/>
          <a:ext cx="8809517" cy="96623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rtlCol="0" anchor="ctr" anchorCtr="0">
          <a:noAutofit/>
        </a:bodyPr>
        <a:lstStyle/>
        <a:p>
          <a:pPr marL="0" lvl="0" indent="0" algn="l" defTabSz="800100" rtl="0">
            <a:lnSpc>
              <a:spcPct val="90000"/>
            </a:lnSpc>
            <a:spcBef>
              <a:spcPct val="0"/>
            </a:spcBef>
            <a:spcAft>
              <a:spcPct val="35000"/>
            </a:spcAft>
            <a:buNone/>
          </a:pPr>
          <a:r>
            <a:rPr lang="sv-fi" sz="1800" b="1" kern="1200" dirty="0">
              <a:latin typeface="+mn-lt"/>
            </a:rPr>
            <a:t>3. Analys</a:t>
          </a:r>
        </a:p>
        <a:p>
          <a:pPr marL="0" lvl="0" indent="0" algn="l" defTabSz="800100" rtl="0">
            <a:lnSpc>
              <a:spcPct val="90000"/>
            </a:lnSpc>
            <a:spcBef>
              <a:spcPct val="0"/>
            </a:spcBef>
            <a:spcAft>
              <a:spcPct val="35000"/>
            </a:spcAft>
            <a:buNone/>
          </a:pPr>
          <a:r>
            <a:rPr lang="sv-fi" sz="1600" kern="1200" dirty="0">
              <a:latin typeface="+mn-lt"/>
            </a:rPr>
            <a:t>Baserat på tidsserierna används maskininlärningsmetoder för att automatiskt identifiera till exempel växtarter, slåtter, jordbearbetning och växttäcke.</a:t>
          </a:r>
        </a:p>
      </dsp:txBody>
      <dsp:txXfrm>
        <a:off x="1344007" y="2229161"/>
        <a:ext cx="7467013" cy="909632"/>
      </dsp:txXfrm>
    </dsp:sp>
    <dsp:sp modelId="{F67DB653-D7D1-4C7C-B62E-71610EE9E232}">
      <dsp:nvSpPr>
        <dsp:cNvPr id="0" name=""/>
        <dsp:cNvSpPr/>
      </dsp:nvSpPr>
      <dsp:spPr>
        <a:xfrm>
          <a:off x="1973560" y="3301292"/>
          <a:ext cx="8809517" cy="96623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rtlCol="0" anchor="ctr" anchorCtr="0">
          <a:noAutofit/>
        </a:bodyPr>
        <a:lstStyle/>
        <a:p>
          <a:pPr marL="0" lvl="0" indent="0" algn="l" defTabSz="800100" rtl="0">
            <a:lnSpc>
              <a:spcPct val="90000"/>
            </a:lnSpc>
            <a:spcBef>
              <a:spcPct val="0"/>
            </a:spcBef>
            <a:spcAft>
              <a:spcPct val="35000"/>
            </a:spcAft>
            <a:buNone/>
          </a:pPr>
          <a:r>
            <a:rPr lang="sv-fi" sz="1800" b="1" kern="1200" dirty="0">
              <a:latin typeface="+mn-lt"/>
            </a:rPr>
            <a:t>4. Bedömning</a:t>
          </a:r>
        </a:p>
        <a:p>
          <a:pPr marL="0" lvl="0" indent="0" algn="l" defTabSz="800100" rtl="0">
            <a:lnSpc>
              <a:spcPct val="90000"/>
            </a:lnSpc>
            <a:spcBef>
              <a:spcPct val="0"/>
            </a:spcBef>
            <a:spcAft>
              <a:spcPct val="35000"/>
            </a:spcAft>
            <a:buNone/>
          </a:pPr>
          <a:r>
            <a:rPr lang="sv-fi" sz="1600" kern="1200" dirty="0">
              <a:latin typeface="+mn-lt"/>
            </a:rPr>
            <a:t>Den information som jordbrukaren anmäler jämförs med resultaten av analysen.</a:t>
          </a:r>
        </a:p>
      </dsp:txBody>
      <dsp:txXfrm>
        <a:off x="2001860" y="3329592"/>
        <a:ext cx="7467013" cy="909632"/>
      </dsp:txXfrm>
    </dsp:sp>
    <dsp:sp modelId="{9097B359-2F71-41A6-A494-A2AF3C1027FE}">
      <dsp:nvSpPr>
        <dsp:cNvPr id="0" name=""/>
        <dsp:cNvSpPr/>
      </dsp:nvSpPr>
      <dsp:spPr>
        <a:xfrm>
          <a:off x="2631414" y="4401723"/>
          <a:ext cx="8809517" cy="96623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rtlCol="0" anchor="ctr" anchorCtr="0">
          <a:noAutofit/>
        </a:bodyPr>
        <a:lstStyle/>
        <a:p>
          <a:pPr marL="0" lvl="0" indent="0" algn="l" defTabSz="800100" rtl="0">
            <a:lnSpc>
              <a:spcPct val="90000"/>
            </a:lnSpc>
            <a:spcBef>
              <a:spcPct val="0"/>
            </a:spcBef>
            <a:spcAft>
              <a:spcPct val="35000"/>
            </a:spcAft>
            <a:buNone/>
          </a:pPr>
          <a:r>
            <a:rPr lang="sv-fi" sz="1800" b="1" kern="1200" dirty="0">
              <a:latin typeface="+mn-lt"/>
            </a:rPr>
            <a:t>5. Satellituppföljningens resultat</a:t>
          </a:r>
        </a:p>
        <a:p>
          <a:pPr marL="0" lvl="0" indent="0" algn="l" defTabSz="800100" rtl="0">
            <a:lnSpc>
              <a:spcPct val="90000"/>
            </a:lnSpc>
            <a:spcBef>
              <a:spcPct val="0"/>
            </a:spcBef>
            <a:spcAft>
              <a:spcPct val="35000"/>
            </a:spcAft>
            <a:buNone/>
          </a:pPr>
          <a:r>
            <a:rPr lang="sv-fi" sz="1600" kern="1200" dirty="0">
              <a:latin typeface="+mn-lt"/>
            </a:rPr>
            <a:t>Fortsatta åtgärder och behandling av resultaten.</a:t>
          </a:r>
        </a:p>
      </dsp:txBody>
      <dsp:txXfrm>
        <a:off x="2659714" y="4430023"/>
        <a:ext cx="7467013" cy="909632"/>
      </dsp:txXfrm>
    </dsp:sp>
    <dsp:sp modelId="{67301D3C-B5C2-464D-95CA-A5DE2A2D73C2}">
      <dsp:nvSpPr>
        <dsp:cNvPr id="0" name=""/>
        <dsp:cNvSpPr/>
      </dsp:nvSpPr>
      <dsp:spPr>
        <a:xfrm>
          <a:off x="8181466" y="705886"/>
          <a:ext cx="628050" cy="628050"/>
        </a:xfrm>
        <a:prstGeom prst="downArrow">
          <a:avLst>
            <a:gd name="adj1" fmla="val 55000"/>
            <a:gd name="adj2" fmla="val 45000"/>
          </a:avLst>
        </a:prstGeom>
        <a:solidFill>
          <a:schemeClr val="accent1">
            <a:alpha val="9000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rtlCol="0" anchor="ctr" anchorCtr="0">
          <a:noAutofit/>
        </a:bodyPr>
        <a:lstStyle/>
        <a:p>
          <a:pPr marL="0" lvl="0" indent="0" algn="ctr" defTabSz="533400" rtl="0">
            <a:lnSpc>
              <a:spcPct val="90000"/>
            </a:lnSpc>
            <a:spcBef>
              <a:spcPct val="0"/>
            </a:spcBef>
            <a:spcAft>
              <a:spcPct val="35000"/>
            </a:spcAft>
            <a:buNone/>
          </a:pPr>
          <a:endParaRPr lang="fi-FI" sz="1200" kern="1200">
            <a:ln>
              <a:solidFill>
                <a:schemeClr val="accent1"/>
              </a:solidFill>
            </a:ln>
            <a:latin typeface="+mn-lt"/>
          </a:endParaRPr>
        </a:p>
      </dsp:txBody>
      <dsp:txXfrm>
        <a:off x="8322777" y="705886"/>
        <a:ext cx="345428" cy="472608"/>
      </dsp:txXfrm>
    </dsp:sp>
    <dsp:sp modelId="{4D70633C-67F7-49CF-9FB8-0D80C9732419}">
      <dsp:nvSpPr>
        <dsp:cNvPr id="0" name=""/>
        <dsp:cNvSpPr/>
      </dsp:nvSpPr>
      <dsp:spPr>
        <a:xfrm>
          <a:off x="8839320" y="1806317"/>
          <a:ext cx="628050" cy="628050"/>
        </a:xfrm>
        <a:prstGeom prst="downArrow">
          <a:avLst>
            <a:gd name="adj1" fmla="val 55000"/>
            <a:gd name="adj2" fmla="val 45000"/>
          </a:avLst>
        </a:prstGeom>
        <a:solidFill>
          <a:schemeClr val="accent1">
            <a:alpha val="9000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rtlCol="0" anchor="ctr" anchorCtr="0">
          <a:noAutofit/>
        </a:bodyPr>
        <a:lstStyle/>
        <a:p>
          <a:pPr marL="0" lvl="0" indent="0" algn="ctr" defTabSz="533400" rtl="0">
            <a:lnSpc>
              <a:spcPct val="90000"/>
            </a:lnSpc>
            <a:spcBef>
              <a:spcPct val="0"/>
            </a:spcBef>
            <a:spcAft>
              <a:spcPct val="35000"/>
            </a:spcAft>
            <a:buNone/>
          </a:pPr>
          <a:endParaRPr lang="fi-FI" sz="1200" kern="1200">
            <a:latin typeface="+mn-lt"/>
          </a:endParaRPr>
        </a:p>
      </dsp:txBody>
      <dsp:txXfrm>
        <a:off x="8980631" y="1806317"/>
        <a:ext cx="345428" cy="472608"/>
      </dsp:txXfrm>
    </dsp:sp>
    <dsp:sp modelId="{6B9E6073-611A-4228-A769-A385931D2440}">
      <dsp:nvSpPr>
        <dsp:cNvPr id="0" name=""/>
        <dsp:cNvSpPr/>
      </dsp:nvSpPr>
      <dsp:spPr>
        <a:xfrm>
          <a:off x="9497173" y="2890644"/>
          <a:ext cx="628050" cy="628050"/>
        </a:xfrm>
        <a:prstGeom prst="downArrow">
          <a:avLst>
            <a:gd name="adj1" fmla="val 55000"/>
            <a:gd name="adj2" fmla="val 45000"/>
          </a:avLst>
        </a:prstGeom>
        <a:solidFill>
          <a:schemeClr val="accent1">
            <a:alpha val="9000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rtlCol="0" anchor="ctr" anchorCtr="0">
          <a:noAutofit/>
        </a:bodyPr>
        <a:lstStyle/>
        <a:p>
          <a:pPr marL="0" lvl="0" indent="0" algn="ctr" defTabSz="533400" rtl="0">
            <a:lnSpc>
              <a:spcPct val="90000"/>
            </a:lnSpc>
            <a:spcBef>
              <a:spcPct val="0"/>
            </a:spcBef>
            <a:spcAft>
              <a:spcPct val="35000"/>
            </a:spcAft>
            <a:buNone/>
          </a:pPr>
          <a:endParaRPr lang="fi-FI" sz="1200" kern="1200">
            <a:latin typeface="+mn-lt"/>
          </a:endParaRPr>
        </a:p>
      </dsp:txBody>
      <dsp:txXfrm>
        <a:off x="9638484" y="2890644"/>
        <a:ext cx="345428" cy="472608"/>
      </dsp:txXfrm>
    </dsp:sp>
    <dsp:sp modelId="{F6BB13D6-22C4-4247-A610-4A3144BFE64F}">
      <dsp:nvSpPr>
        <dsp:cNvPr id="0" name=""/>
        <dsp:cNvSpPr/>
      </dsp:nvSpPr>
      <dsp:spPr>
        <a:xfrm>
          <a:off x="10155027" y="4001811"/>
          <a:ext cx="628050" cy="628050"/>
        </a:xfrm>
        <a:prstGeom prst="downArrow">
          <a:avLst>
            <a:gd name="adj1" fmla="val 55000"/>
            <a:gd name="adj2" fmla="val 45000"/>
          </a:avLst>
        </a:prstGeom>
        <a:solidFill>
          <a:schemeClr val="accent1">
            <a:alpha val="9000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rtlCol="0" anchor="ctr" anchorCtr="0">
          <a:noAutofit/>
        </a:bodyPr>
        <a:lstStyle/>
        <a:p>
          <a:pPr marL="0" lvl="0" indent="0" algn="ctr" defTabSz="533400" rtl="0">
            <a:lnSpc>
              <a:spcPct val="90000"/>
            </a:lnSpc>
            <a:spcBef>
              <a:spcPct val="0"/>
            </a:spcBef>
            <a:spcAft>
              <a:spcPct val="35000"/>
            </a:spcAft>
            <a:buNone/>
          </a:pPr>
          <a:endParaRPr lang="fi-FI" sz="1200" kern="1200">
            <a:latin typeface="+mn-lt"/>
          </a:endParaRPr>
        </a:p>
      </dsp:txBody>
      <dsp:txXfrm>
        <a:off x="10296338" y="4001811"/>
        <a:ext cx="345428" cy="47260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1E7832D-065D-8A01-7134-2E9FCF1FDB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i-FI"/>
          </a:p>
        </p:txBody>
      </p:sp>
      <p:sp>
        <p:nvSpPr>
          <p:cNvPr id="3" name="Date Placeholder 2">
            <a:extLst>
              <a:ext uri="{FF2B5EF4-FFF2-40B4-BE49-F238E27FC236}">
                <a16:creationId xmlns:a16="http://schemas.microsoft.com/office/drawing/2014/main" id="{F4C90CEC-3E9A-D796-232A-6B974D59109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91A1E34-5B2B-46D3-9C1D-28253919F192}" type="datetimeFigureOut">
              <a:rPr lang="fi-FI"/>
              <a:pPr>
                <a:defRPr/>
              </a:pPr>
              <a:t>11.3.2024</a:t>
            </a:fld>
            <a:endParaRPr lang="fi-FI"/>
          </a:p>
        </p:txBody>
      </p:sp>
      <p:sp>
        <p:nvSpPr>
          <p:cNvPr id="4" name="Footer Placeholder 3">
            <a:extLst>
              <a:ext uri="{FF2B5EF4-FFF2-40B4-BE49-F238E27FC236}">
                <a16:creationId xmlns:a16="http://schemas.microsoft.com/office/drawing/2014/main" id="{3309BF4B-C55A-4D65-F51F-A79F6FBEF38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i-FI"/>
          </a:p>
        </p:txBody>
      </p:sp>
      <p:sp>
        <p:nvSpPr>
          <p:cNvPr id="5" name="Slide Number Placeholder 4">
            <a:extLst>
              <a:ext uri="{FF2B5EF4-FFF2-40B4-BE49-F238E27FC236}">
                <a16:creationId xmlns:a16="http://schemas.microsoft.com/office/drawing/2014/main" id="{0A9D7612-2B1B-F7A6-7DF7-D63C60C06B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68DCA396-1822-4F1C-8B27-1B54F222698D}" type="slidenum">
              <a:rPr/>
              <a:pPr>
                <a:defRPr/>
              </a:pPr>
              <a:t>‹#›</a:t>
            </a:fld>
            <a:endParaRPr lang="fi-FI"/>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76655C-BCBC-5834-6D1C-8929DA0A4C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i-FI"/>
          </a:p>
        </p:txBody>
      </p:sp>
      <p:sp>
        <p:nvSpPr>
          <p:cNvPr id="3" name="Date Placeholder 2">
            <a:extLst>
              <a:ext uri="{FF2B5EF4-FFF2-40B4-BE49-F238E27FC236}">
                <a16:creationId xmlns:a16="http://schemas.microsoft.com/office/drawing/2014/main" id="{9533517E-D423-73FC-57E1-532EE5572B9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C36ABDE-631D-4137-8FA9-1C35F66438EA}" type="datetimeFigureOut">
              <a:rPr lang="fi-FI"/>
              <a:pPr>
                <a:defRPr/>
              </a:pPr>
              <a:t>11.3.2024</a:t>
            </a:fld>
            <a:endParaRPr lang="fi-FI"/>
          </a:p>
        </p:txBody>
      </p:sp>
      <p:sp>
        <p:nvSpPr>
          <p:cNvPr id="4" name="Slide Image Placeholder 3">
            <a:extLst>
              <a:ext uri="{FF2B5EF4-FFF2-40B4-BE49-F238E27FC236}">
                <a16:creationId xmlns:a16="http://schemas.microsoft.com/office/drawing/2014/main" id="{176BA831-9674-464D-BB7A-462125BD7D2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Notes Placeholder 4">
            <a:extLst>
              <a:ext uri="{FF2B5EF4-FFF2-40B4-BE49-F238E27FC236}">
                <a16:creationId xmlns:a16="http://schemas.microsoft.com/office/drawing/2014/main" id="{3FFC668C-E43D-B571-9197-15E7B6FC12C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6" name="Footer Placeholder 5">
            <a:extLst>
              <a:ext uri="{FF2B5EF4-FFF2-40B4-BE49-F238E27FC236}">
                <a16:creationId xmlns:a16="http://schemas.microsoft.com/office/drawing/2014/main" id="{CA207582-44CA-5FE2-A8D0-0143B12F75A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i-FI"/>
          </a:p>
        </p:txBody>
      </p:sp>
      <p:sp>
        <p:nvSpPr>
          <p:cNvPr id="7" name="Slide Number Placeholder 6">
            <a:extLst>
              <a:ext uri="{FF2B5EF4-FFF2-40B4-BE49-F238E27FC236}">
                <a16:creationId xmlns:a16="http://schemas.microsoft.com/office/drawing/2014/main" id="{11CBB33E-B731-15F3-650B-F7D186657399}"/>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356C94D1-3B01-4CC2-B4C8-90B10B91503B}" type="slidenum">
              <a:rPr/>
              <a:pPr>
                <a:defRPr/>
              </a:pPr>
              <a:t>‹#›</a:t>
            </a:fld>
            <a:endParaRPr lang="fi-FI"/>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33CE8BE1-750F-DF7D-23E4-1217769686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63B79D6A-64BB-9BF5-3DFC-CD24FCA109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altLang="fi-FI"/>
          </a:p>
        </p:txBody>
      </p:sp>
      <p:sp>
        <p:nvSpPr>
          <p:cNvPr id="26628" name="Slide Number Placeholder 3">
            <a:extLst>
              <a:ext uri="{FF2B5EF4-FFF2-40B4-BE49-F238E27FC236}">
                <a16:creationId xmlns:a16="http://schemas.microsoft.com/office/drawing/2014/main" id="{74A4A1E2-EAD3-A3AB-6772-DD635E5F71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0107DFD-3A7C-47B8-A7A7-4F99CE65701B}" type="slidenum">
              <a:rPr lang="uk-UA" altLang="fi-FI" smtClean="0"/>
              <a:pPr fontAlgn="base">
                <a:spcBef>
                  <a:spcPct val="0"/>
                </a:spcBef>
                <a:spcAft>
                  <a:spcPct val="0"/>
                </a:spcAft>
              </a:pPr>
              <a:t>1</a:t>
            </a:fld>
            <a:endParaRPr lang="uk-UA" altLang="fi-FI"/>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a:defRPr/>
            </a:pPr>
            <a:fld id="{85E2DC3C-4CB7-46B2-87F6-089654FC4DEB}" type="slidenum">
              <a:rPr lang="fi-FI" smtClean="0"/>
              <a:pPr>
                <a:defRPr/>
              </a:pPr>
              <a:t>24</a:t>
            </a:fld>
            <a:endParaRPr lang="fi-FI"/>
          </a:p>
        </p:txBody>
      </p:sp>
    </p:spTree>
    <p:extLst>
      <p:ext uri="{BB962C8B-B14F-4D97-AF65-F5344CB8AC3E}">
        <p14:creationId xmlns:p14="http://schemas.microsoft.com/office/powerpoint/2010/main" val="1730897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Erityisen tärkeää kuvan Vipu-kuvan ottaminen on silloin, jos niität lohkon tai päätät kasvuston parin viikon kuluessa säilyttämisajan tai niiton kieltoajan päättymisen jälkeen. Nämä ovat tärkeitä sen vuoksi, jos lohkosta tulee vielä selvityspyyntö. Nämä ovat mahdollisia, koska kuten Janne kertoi, satelliittiseurantaan kuuluu viivettä.</a:t>
            </a:r>
          </a:p>
          <a:p>
            <a:endParaRPr lang="fi-FI" dirty="0"/>
          </a:p>
          <a:p>
            <a:r>
              <a:rPr lang="fi-FI" sz="1200" dirty="0">
                <a:solidFill>
                  <a:schemeClr val="tx1"/>
                </a:solidFill>
                <a:latin typeface="Calibri" panose="020F0502020204030204" pitchFamily="34" charset="0"/>
              </a:rPr>
              <a:t>Yhden sadonkorjuun kuva riittää. </a:t>
            </a:r>
          </a:p>
          <a:p>
            <a:r>
              <a:rPr lang="fi-FI" sz="1200" dirty="0">
                <a:solidFill>
                  <a:schemeClr val="tx1"/>
                </a:solidFill>
              </a:rPr>
              <a:t>Yhden ajankohdan kasvustokuva riittää, kunhan siitä on kasvi erotettavissa </a:t>
            </a:r>
            <a:endParaRPr lang="fi-FI" dirty="0"/>
          </a:p>
          <a:p>
            <a:endParaRPr lang="fi-FI" dirty="0"/>
          </a:p>
          <a:p>
            <a:pPr algn="ctr"/>
            <a:r>
              <a:rPr lang="fi-FI" sz="1200" dirty="0">
                <a:latin typeface="Calibri" panose="020F0502020204030204" pitchFamily="34" charset="0"/>
              </a:rPr>
              <a:t>Ennen määräpäivää otetulla kuvalla et voi vastata selvityspyyntöön, jos sellainen tulee</a:t>
            </a:r>
          </a:p>
          <a:p>
            <a:pPr algn="ctr"/>
            <a:endParaRPr lang="fi-FI" sz="1200" dirty="0">
              <a:solidFill>
                <a:schemeClr val="tx1"/>
              </a:solidFill>
              <a:latin typeface="Calibri" panose="020F0502020204030204" pitchFamily="34" charset="0"/>
            </a:endParaRPr>
          </a:p>
          <a:p>
            <a:pPr algn="ctr"/>
            <a:r>
              <a:rPr lang="fi-FI" sz="1200" dirty="0">
                <a:latin typeface="Calibri" panose="020F0502020204030204" pitchFamily="34" charset="0"/>
              </a:rPr>
              <a:t>HUOM! Tämä ohje sopii myös kevään kasvipeitteisyyteen</a:t>
            </a:r>
            <a:endParaRPr lang="fi-FI" sz="1200" dirty="0">
              <a:solidFill>
                <a:schemeClr val="tx1"/>
              </a:solidFill>
              <a:latin typeface="Calibri" panose="020F0502020204030204" pitchFamily="34" charset="0"/>
            </a:endParaRPr>
          </a:p>
          <a:p>
            <a:endParaRPr lang="fi-FI" dirty="0"/>
          </a:p>
        </p:txBody>
      </p:sp>
      <p:sp>
        <p:nvSpPr>
          <p:cNvPr id="4" name="Dian numeron paikkamerkki 3"/>
          <p:cNvSpPr>
            <a:spLocks noGrp="1"/>
          </p:cNvSpPr>
          <p:nvPr>
            <p:ph type="sldNum" sz="quarter" idx="5"/>
          </p:nvPr>
        </p:nvSpPr>
        <p:spPr/>
        <p:txBody>
          <a:bodyPr/>
          <a:lstStyle/>
          <a:p>
            <a:pPr>
              <a:defRPr/>
            </a:pPr>
            <a:fld id="{85E2DC3C-4CB7-46B2-87F6-089654FC4DEB}" type="slidenum">
              <a:rPr lang="fi-FI" smtClean="0"/>
              <a:pPr>
                <a:defRPr/>
              </a:pPr>
              <a:t>26</a:t>
            </a:fld>
            <a:endParaRPr lang="fi-FI"/>
          </a:p>
        </p:txBody>
      </p:sp>
    </p:spTree>
    <p:extLst>
      <p:ext uri="{BB962C8B-B14F-4D97-AF65-F5344CB8AC3E}">
        <p14:creationId xmlns:p14="http://schemas.microsoft.com/office/powerpoint/2010/main" val="3343586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Kasvulohkotietoihin täytyy tallentaa siemen, luomutieto, kasvulohkon toimenpiteet </a:t>
            </a:r>
            <a:r>
              <a:rPr lang="fi-FI" dirty="0">
                <a:sym typeface="Wingdings" panose="05000000000000000000" pitchFamily="2" charset="2"/>
              </a:rPr>
              <a:t> sellaiset tiedot, joita </a:t>
            </a:r>
            <a:endParaRPr lang="fi-FI" dirty="0"/>
          </a:p>
        </p:txBody>
      </p:sp>
      <p:sp>
        <p:nvSpPr>
          <p:cNvPr id="4" name="Dian numeron paikkamerkki 3"/>
          <p:cNvSpPr>
            <a:spLocks noGrp="1"/>
          </p:cNvSpPr>
          <p:nvPr>
            <p:ph type="sldNum" sz="quarter" idx="5"/>
          </p:nvPr>
        </p:nvSpPr>
        <p:spPr/>
        <p:txBody>
          <a:bodyPr/>
          <a:lstStyle/>
          <a:p>
            <a:pPr>
              <a:defRPr/>
            </a:pPr>
            <a:fld id="{A0394CA8-62FF-4B95-892A-1E427C08EA46}" type="slidenum">
              <a:rPr lang="fi-FI" smtClean="0"/>
              <a:pPr>
                <a:defRPr/>
              </a:pPr>
              <a:t>27</a:t>
            </a:fld>
            <a:endParaRPr lang="fi-FI"/>
          </a:p>
        </p:txBody>
      </p:sp>
    </p:spTree>
    <p:extLst>
      <p:ext uri="{BB962C8B-B14F-4D97-AF65-F5344CB8AC3E}">
        <p14:creationId xmlns:p14="http://schemas.microsoft.com/office/powerpoint/2010/main" val="3484250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9D71F592-C7D4-4348-B97B-8FB4C3BC876D}" type="slidenum">
              <a:rPr lang="fi-FI" smtClean="0"/>
              <a:t>32</a:t>
            </a:fld>
            <a:endParaRPr lang="fi-FI"/>
          </a:p>
        </p:txBody>
      </p:sp>
    </p:spTree>
    <p:extLst>
      <p:ext uri="{BB962C8B-B14F-4D97-AF65-F5344CB8AC3E}">
        <p14:creationId xmlns:p14="http://schemas.microsoft.com/office/powerpoint/2010/main" val="4067505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ian kuvan paikkamerkki 1">
            <a:extLst>
              <a:ext uri="{FF2B5EF4-FFF2-40B4-BE49-F238E27FC236}">
                <a16:creationId xmlns:a16="http://schemas.microsoft.com/office/drawing/2014/main" id="{BEFD0FE6-C834-467E-82D9-16C167741D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Huomautusten paikkamerkki 2">
            <a:extLst>
              <a:ext uri="{FF2B5EF4-FFF2-40B4-BE49-F238E27FC236}">
                <a16:creationId xmlns:a16="http://schemas.microsoft.com/office/drawing/2014/main" id="{46435B03-732A-4811-8FCF-0938837F51E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spcBef>
                <a:spcPct val="0"/>
              </a:spcBef>
            </a:pPr>
            <a:endParaRPr lang="fi-FI" altLang="fi-FI"/>
          </a:p>
        </p:txBody>
      </p:sp>
      <p:sp>
        <p:nvSpPr>
          <p:cNvPr id="37892" name="Dian numeron paikkamerkki 3">
            <a:extLst>
              <a:ext uri="{FF2B5EF4-FFF2-40B4-BE49-F238E27FC236}">
                <a16:creationId xmlns:a16="http://schemas.microsoft.com/office/drawing/2014/main" id="{5756172C-FBBC-467C-A0C2-18800A7CB00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rtl="0"/>
            <a:fld id="{7422E942-FC94-4603-BCC4-BC97D9B415F0}" type="slidenum">
              <a:rPr lang="fi-FI" altLang="fi-FI"/>
              <a:pPr rtl="0"/>
              <a:t>33</a:t>
            </a:fld>
            <a:endParaRPr lang="fi-FI" altLang="fi-FI"/>
          </a:p>
        </p:txBody>
      </p:sp>
    </p:spTree>
    <p:extLst>
      <p:ext uri="{BB962C8B-B14F-4D97-AF65-F5344CB8AC3E}">
        <p14:creationId xmlns:p14="http://schemas.microsoft.com/office/powerpoint/2010/main" val="808082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a:defRPr/>
            </a:pPr>
            <a:fld id="{85E2DC3C-4CB7-46B2-87F6-089654FC4DEB}" type="slidenum">
              <a:rPr lang="fi-FI" smtClean="0"/>
              <a:pPr>
                <a:defRPr/>
              </a:pPr>
              <a:t>2</a:t>
            </a:fld>
            <a:endParaRPr lang="fi-FI"/>
          </a:p>
        </p:txBody>
      </p:sp>
    </p:spTree>
    <p:extLst>
      <p:ext uri="{BB962C8B-B14F-4D97-AF65-F5344CB8AC3E}">
        <p14:creationId xmlns:p14="http://schemas.microsoft.com/office/powerpoint/2010/main" val="2659976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a:defRPr/>
            </a:pPr>
            <a:fld id="{A0394CA8-62FF-4B95-892A-1E427C08EA46}" type="slidenum">
              <a:rPr lang="fi-FI" smtClean="0"/>
              <a:pPr>
                <a:defRPr/>
              </a:pPr>
              <a:t>10</a:t>
            </a:fld>
            <a:endParaRPr lang="fi-FI"/>
          </a:p>
        </p:txBody>
      </p:sp>
    </p:spTree>
    <p:extLst>
      <p:ext uri="{BB962C8B-B14F-4D97-AF65-F5344CB8AC3E}">
        <p14:creationId xmlns:p14="http://schemas.microsoft.com/office/powerpoint/2010/main" val="1454437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Siitä voisi sanoa, että jos samalle lohkolle tulee useampi selvityspyyntö, niin samalla kuvalla voi vastata</a:t>
            </a:r>
          </a:p>
          <a:p>
            <a:endParaRPr lang="fi-FI" dirty="0"/>
          </a:p>
          <a:p>
            <a:r>
              <a:rPr lang="fi-FI" dirty="0"/>
              <a:t>Suojavyöhyke, kuva sadonkorjuusta tai siitä, että sato on viety pois. Pelkkä maahan niitetty heinä ei kelpaa.</a:t>
            </a:r>
          </a:p>
        </p:txBody>
      </p:sp>
      <p:sp>
        <p:nvSpPr>
          <p:cNvPr id="4" name="Dian numeron paikkamerkki 3"/>
          <p:cNvSpPr>
            <a:spLocks noGrp="1"/>
          </p:cNvSpPr>
          <p:nvPr>
            <p:ph type="sldNum" sz="quarter" idx="5"/>
          </p:nvPr>
        </p:nvSpPr>
        <p:spPr/>
        <p:txBody>
          <a:bodyPr/>
          <a:lstStyle/>
          <a:p>
            <a:pPr>
              <a:defRPr/>
            </a:pPr>
            <a:fld id="{85E2DC3C-4CB7-46B2-87F6-089654FC4DEB}" type="slidenum">
              <a:rPr lang="fi-FI" smtClean="0"/>
              <a:pPr>
                <a:defRPr/>
              </a:pPr>
              <a:t>18</a:t>
            </a:fld>
            <a:endParaRPr lang="fi-FI"/>
          </a:p>
        </p:txBody>
      </p:sp>
    </p:spTree>
    <p:extLst>
      <p:ext uri="{BB962C8B-B14F-4D97-AF65-F5344CB8AC3E}">
        <p14:creationId xmlns:p14="http://schemas.microsoft.com/office/powerpoint/2010/main" val="2401393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a:defRPr/>
            </a:pPr>
            <a:fld id="{85E2DC3C-4CB7-46B2-87F6-089654FC4DEB}" type="slidenum">
              <a:rPr lang="fi-FI" smtClean="0"/>
              <a:pPr>
                <a:defRPr/>
              </a:pPr>
              <a:t>19</a:t>
            </a:fld>
            <a:endParaRPr lang="fi-FI"/>
          </a:p>
        </p:txBody>
      </p:sp>
    </p:spTree>
    <p:extLst>
      <p:ext uri="{BB962C8B-B14F-4D97-AF65-F5344CB8AC3E}">
        <p14:creationId xmlns:p14="http://schemas.microsoft.com/office/powerpoint/2010/main" val="523787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a:defRPr/>
            </a:pPr>
            <a:fld id="{A0394CA8-62FF-4B95-892A-1E427C08EA46}" type="slidenum">
              <a:rPr lang="fi-FI" smtClean="0"/>
              <a:pPr>
                <a:defRPr/>
              </a:pPr>
              <a:t>20</a:t>
            </a:fld>
            <a:endParaRPr lang="fi-FI"/>
          </a:p>
        </p:txBody>
      </p:sp>
    </p:spTree>
    <p:extLst>
      <p:ext uri="{BB962C8B-B14F-4D97-AF65-F5344CB8AC3E}">
        <p14:creationId xmlns:p14="http://schemas.microsoft.com/office/powerpoint/2010/main" val="2202450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a:defRPr/>
            </a:pPr>
            <a:fld id="{85E2DC3C-4CB7-46B2-87F6-089654FC4DEB}" type="slidenum">
              <a:rPr lang="fi-FI" smtClean="0"/>
              <a:pPr>
                <a:defRPr/>
              </a:pPr>
              <a:t>21</a:t>
            </a:fld>
            <a:endParaRPr lang="fi-FI"/>
          </a:p>
        </p:txBody>
      </p:sp>
    </p:spTree>
    <p:extLst>
      <p:ext uri="{BB962C8B-B14F-4D97-AF65-F5344CB8AC3E}">
        <p14:creationId xmlns:p14="http://schemas.microsoft.com/office/powerpoint/2010/main" val="1750051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i-FI" dirty="0"/>
          </a:p>
          <a:p>
            <a:endParaRPr lang="fi-FI" dirty="0"/>
          </a:p>
        </p:txBody>
      </p:sp>
      <p:sp>
        <p:nvSpPr>
          <p:cNvPr id="4" name="Dian numeron paikkamerkki 3"/>
          <p:cNvSpPr>
            <a:spLocks noGrp="1"/>
          </p:cNvSpPr>
          <p:nvPr>
            <p:ph type="sldNum" sz="quarter" idx="5"/>
          </p:nvPr>
        </p:nvSpPr>
        <p:spPr/>
        <p:txBody>
          <a:bodyPr/>
          <a:lstStyle/>
          <a:p>
            <a:pPr>
              <a:defRPr/>
            </a:pPr>
            <a:fld id="{85E2DC3C-4CB7-46B2-87F6-089654FC4DEB}" type="slidenum">
              <a:rPr lang="fi-FI" smtClean="0"/>
              <a:pPr>
                <a:defRPr/>
              </a:pPr>
              <a:t>22</a:t>
            </a:fld>
            <a:endParaRPr lang="fi-FI"/>
          </a:p>
        </p:txBody>
      </p:sp>
    </p:spTree>
    <p:extLst>
      <p:ext uri="{BB962C8B-B14F-4D97-AF65-F5344CB8AC3E}">
        <p14:creationId xmlns:p14="http://schemas.microsoft.com/office/powerpoint/2010/main" val="62454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i-FI" dirty="0" err="1"/>
              <a:t>Lh</a:t>
            </a:r>
            <a:r>
              <a:rPr lang="fi-FI" dirty="0"/>
              <a:t>-nurmet ja vl-nurmet säilytetty perustamisvuonna vähintään 31.8. Kasvuston perustamisajankohta ilmoitetaan tukihakemuksella ja sen mukaisesti määräytyy se, kumpi kysymys lohkolle tulee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i-FI"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i-FI" dirty="0"/>
              <a:t>Suojavyöhykkeen ja turvenurmen kasvuston saa uusia tietyissä tilanteissa. Tämä perusteltava selvityspyynnön kuvavastaukseen.</a:t>
            </a:r>
          </a:p>
        </p:txBody>
      </p:sp>
      <p:sp>
        <p:nvSpPr>
          <p:cNvPr id="4" name="Dian numeron paikkamerkki 3"/>
          <p:cNvSpPr>
            <a:spLocks noGrp="1"/>
          </p:cNvSpPr>
          <p:nvPr>
            <p:ph type="sldNum" sz="quarter" idx="5"/>
          </p:nvPr>
        </p:nvSpPr>
        <p:spPr/>
        <p:txBody>
          <a:bodyPr/>
          <a:lstStyle/>
          <a:p>
            <a:pPr>
              <a:defRPr/>
            </a:pPr>
            <a:fld id="{85E2DC3C-4CB7-46B2-87F6-089654FC4DEB}" type="slidenum">
              <a:rPr lang="fi-FI" smtClean="0"/>
              <a:pPr>
                <a:defRPr/>
              </a:pPr>
              <a:t>23</a:t>
            </a:fld>
            <a:endParaRPr lang="fi-FI"/>
          </a:p>
        </p:txBody>
      </p:sp>
    </p:spTree>
    <p:extLst>
      <p:ext uri="{BB962C8B-B14F-4D97-AF65-F5344CB8AC3E}">
        <p14:creationId xmlns:p14="http://schemas.microsoft.com/office/powerpoint/2010/main" val="33089796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13.emf"/><Relationship Id="rId4" Type="http://schemas.openxmlformats.org/officeDocument/2006/relationships/image" Target="../media/image12.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 blue">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212AC87F-99F1-A745-98FA-C615812735C6}"/>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p>
        </p:txBody>
      </p:sp>
      <p:pic>
        <p:nvPicPr>
          <p:cNvPr id="3" name="Picture 4">
            <a:extLst>
              <a:ext uri="{FF2B5EF4-FFF2-40B4-BE49-F238E27FC236}">
                <a16:creationId xmlns:a16="http://schemas.microsoft.com/office/drawing/2014/main" id="{CE9331C4-8143-5E7A-8491-8E807032EA1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36925" y="1271588"/>
            <a:ext cx="5518150"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073369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content - 2 columns">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BA1CF055-64E3-E90F-EB74-8F036D25DC8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18800" y="198438"/>
            <a:ext cx="1138238"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Placeholder 5"/>
          <p:cNvSpPr>
            <a:spLocks noGrp="1"/>
          </p:cNvSpPr>
          <p:nvPr>
            <p:ph type="pic" sz="quarter" idx="15"/>
          </p:nvPr>
        </p:nvSpPr>
        <p:spPr>
          <a:xfrm>
            <a:off x="6017535" y="1825624"/>
            <a:ext cx="5024231" cy="4351339"/>
          </a:xfrm>
          <a:prstGeom prst="rect">
            <a:avLst/>
          </a:prstGeom>
        </p:spPr>
        <p:txBody>
          <a:bodyPr/>
          <a:lstStyle>
            <a:lvl1pPr marL="0" indent="0">
              <a:buNone/>
              <a:defRPr sz="2000">
                <a:solidFill>
                  <a:schemeClr val="tx1"/>
                </a:solidFill>
              </a:defRPr>
            </a:lvl1pPr>
          </a:lstStyle>
          <a:p>
            <a:pPr lvl="0"/>
            <a:r>
              <a:rPr lang="fi-FI" noProof="0"/>
              <a:t>Lisää kuva napsauttamalla kuvaketta</a:t>
            </a:r>
            <a:endParaRPr lang="fi-FI" noProof="0" dirty="0"/>
          </a:p>
        </p:txBody>
      </p:sp>
      <p:sp>
        <p:nvSpPr>
          <p:cNvPr id="2" name="Title 1"/>
          <p:cNvSpPr>
            <a:spLocks noGrp="1"/>
          </p:cNvSpPr>
          <p:nvPr>
            <p:ph type="title"/>
          </p:nvPr>
        </p:nvSpPr>
        <p:spPr>
          <a:xfrm>
            <a:off x="528098" y="365125"/>
            <a:ext cx="9757458" cy="1325563"/>
          </a:xfrm>
          <a:prstGeom prst="rect">
            <a:avLst/>
          </a:prstGeom>
        </p:spPr>
        <p:txBody>
          <a:bodyPr anchor="ctr">
            <a:normAutofit/>
          </a:bodyPr>
          <a:lstStyle>
            <a:lvl1pPr>
              <a:lnSpc>
                <a:spcPts val="4000"/>
              </a:lnSpc>
              <a:defRPr sz="3800" b="1" baseline="0">
                <a:ln>
                  <a:noFill/>
                </a:ln>
                <a:solidFill>
                  <a:schemeClr val="tx2"/>
                </a:solidFill>
                <a:latin typeface="calibri" charset="0"/>
                <a:ea typeface="Trebuchet MS" charset="0"/>
                <a:cs typeface="Trebuchet MS" charset="0"/>
              </a:defRPr>
            </a:lvl1pPr>
          </a:lstStyle>
          <a:p>
            <a:r>
              <a:rPr lang="fi-FI"/>
              <a:t>Muokkaa ots. perustyyl. napsautt.</a:t>
            </a:r>
            <a:endParaRPr lang="fi-FI" dirty="0"/>
          </a:p>
        </p:txBody>
      </p:sp>
      <p:sp>
        <p:nvSpPr>
          <p:cNvPr id="3" name="Content Placeholder 2"/>
          <p:cNvSpPr>
            <a:spLocks noGrp="1"/>
          </p:cNvSpPr>
          <p:nvPr>
            <p:ph idx="1"/>
          </p:nvPr>
        </p:nvSpPr>
        <p:spPr>
          <a:xfrm>
            <a:off x="528098" y="1825625"/>
            <a:ext cx="5024230" cy="4351338"/>
          </a:xfrm>
          <a:prstGeom prst="rect">
            <a:avLst/>
          </a:prstGeom>
        </p:spPr>
        <p:txBody>
          <a:bodyPr>
            <a:normAutofit/>
          </a:bodyPr>
          <a:lstStyle>
            <a:lvl1pPr>
              <a:buClr>
                <a:schemeClr val="accent1"/>
              </a:buClr>
              <a:defRPr sz="2600" baseline="0">
                <a:latin typeface="calibri" charset="0"/>
                <a:ea typeface="Georgia" charset="0"/>
                <a:cs typeface="Georgia" charset="0"/>
              </a:defRPr>
            </a:lvl1pPr>
            <a:lvl2pPr>
              <a:buClr>
                <a:schemeClr val="accent1"/>
              </a:buClr>
              <a:defRPr baseline="0">
                <a:latin typeface="calibri" charset="0"/>
                <a:ea typeface="Georgia" charset="0"/>
                <a:cs typeface="Georgia" charset="0"/>
              </a:defRPr>
            </a:lvl2pPr>
            <a:lvl3pPr>
              <a:buClr>
                <a:schemeClr val="accent1"/>
              </a:buClr>
              <a:defRPr baseline="0">
                <a:latin typeface="calibri" charset="0"/>
                <a:ea typeface="Georgia" charset="0"/>
                <a:cs typeface="Georgia" charset="0"/>
              </a:defRPr>
            </a:lvl3pPr>
            <a:lvl4pPr>
              <a:buClr>
                <a:schemeClr val="accent1"/>
              </a:buClr>
              <a:defRPr baseline="0">
                <a:latin typeface="calibri" charset="0"/>
                <a:ea typeface="Georgia" charset="0"/>
                <a:cs typeface="Georgia" charset="0"/>
              </a:defRPr>
            </a:lvl4pPr>
            <a:lvl5pPr>
              <a:buClr>
                <a:schemeClr val="accent1"/>
              </a:buClr>
              <a:defRPr baseline="0">
                <a:latin typeface="calibri" charset="0"/>
                <a:ea typeface="Georgia" charset="0"/>
                <a:cs typeface="Georgia"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Slide Number Placeholder 5">
            <a:extLst>
              <a:ext uri="{FF2B5EF4-FFF2-40B4-BE49-F238E27FC236}">
                <a16:creationId xmlns:a16="http://schemas.microsoft.com/office/drawing/2014/main" id="{D3819204-C690-D80D-8D5D-72CF345CDFD2}"/>
              </a:ext>
            </a:extLst>
          </p:cNvPr>
          <p:cNvSpPr>
            <a:spLocks noGrp="1"/>
          </p:cNvSpPr>
          <p:nvPr>
            <p:ph type="sldNum" sz="quarter" idx="16"/>
          </p:nvPr>
        </p:nvSpPr>
        <p:spPr/>
        <p:txBody>
          <a:bodyPr/>
          <a:lstStyle>
            <a:lvl1pPr>
              <a:defRPr sz="1200">
                <a:solidFill>
                  <a:schemeClr val="bg1">
                    <a:lumMod val="50000"/>
                  </a:schemeClr>
                </a:solidFill>
              </a:defRPr>
            </a:lvl1pPr>
          </a:lstStyle>
          <a:p>
            <a:pPr>
              <a:defRPr/>
            </a:pPr>
            <a:fld id="{C4D9789D-D129-4F14-AA0E-D8523F8A0FDC}" type="slidenum">
              <a:rPr lang="uk-UA"/>
              <a:pPr>
                <a:defRPr/>
              </a:pPr>
              <a:t>‹#›</a:t>
            </a:fld>
            <a:endParaRPr lang="uk-UA"/>
          </a:p>
        </p:txBody>
      </p:sp>
      <p:sp>
        <p:nvSpPr>
          <p:cNvPr id="6" name="Footer Placeholder 10">
            <a:extLst>
              <a:ext uri="{FF2B5EF4-FFF2-40B4-BE49-F238E27FC236}">
                <a16:creationId xmlns:a16="http://schemas.microsoft.com/office/drawing/2014/main" id="{5E29B3A2-4FE0-2801-EAD9-BBED98BA0FAF}"/>
              </a:ext>
            </a:extLst>
          </p:cNvPr>
          <p:cNvSpPr>
            <a:spLocks noGrp="1"/>
          </p:cNvSpPr>
          <p:nvPr>
            <p:ph type="ftr" sz="quarter" idx="17"/>
          </p:nvPr>
        </p:nvSpPr>
        <p:spPr/>
        <p:txBody>
          <a:bodyPr/>
          <a:lstStyle>
            <a:lvl1pPr algn="r">
              <a:defRPr sz="1200">
                <a:solidFill>
                  <a:schemeClr val="bg1">
                    <a:lumMod val="50000"/>
                  </a:schemeClr>
                </a:solidFill>
              </a:defRPr>
            </a:lvl1pPr>
          </a:lstStyle>
          <a:p>
            <a:pPr>
              <a:defRPr/>
            </a:pPr>
            <a:endParaRPr lang="fi-FI"/>
          </a:p>
        </p:txBody>
      </p:sp>
    </p:spTree>
    <p:extLst>
      <p:ext uri="{BB962C8B-B14F-4D97-AF65-F5344CB8AC3E}">
        <p14:creationId xmlns:p14="http://schemas.microsoft.com/office/powerpoint/2010/main" val="121942058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mp; content - 2 columns">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45E95C1E-DC76-FADD-928D-591B38F746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18800" y="198438"/>
            <a:ext cx="1138238"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aulukon paikkamerkki 4"/>
          <p:cNvSpPr>
            <a:spLocks noGrp="1"/>
          </p:cNvSpPr>
          <p:nvPr>
            <p:ph type="tbl" sz="quarter" idx="16"/>
          </p:nvPr>
        </p:nvSpPr>
        <p:spPr>
          <a:xfrm>
            <a:off x="6017534" y="1825625"/>
            <a:ext cx="5024231" cy="4351338"/>
          </a:xfrm>
          <a:prstGeom prst="rect">
            <a:avLst/>
          </a:prstGeom>
        </p:spPr>
        <p:txBody>
          <a:bodyPr/>
          <a:lstStyle>
            <a:lvl1pPr marL="0" indent="0">
              <a:buNone/>
              <a:defRPr sz="2000"/>
            </a:lvl1pPr>
          </a:lstStyle>
          <a:p>
            <a:pPr lvl="0"/>
            <a:r>
              <a:rPr lang="fi-FI" noProof="0"/>
              <a:t>Lisää taulukko napsauttamalla kuvaketta</a:t>
            </a:r>
            <a:endParaRPr lang="fi-FI" noProof="0" dirty="0"/>
          </a:p>
        </p:txBody>
      </p:sp>
      <p:sp>
        <p:nvSpPr>
          <p:cNvPr id="2" name="Title 1"/>
          <p:cNvSpPr>
            <a:spLocks noGrp="1"/>
          </p:cNvSpPr>
          <p:nvPr>
            <p:ph type="title"/>
          </p:nvPr>
        </p:nvSpPr>
        <p:spPr>
          <a:xfrm>
            <a:off x="528098" y="365125"/>
            <a:ext cx="9757458" cy="1325563"/>
          </a:xfrm>
          <a:prstGeom prst="rect">
            <a:avLst/>
          </a:prstGeom>
        </p:spPr>
        <p:txBody>
          <a:bodyPr anchor="ctr">
            <a:normAutofit/>
          </a:bodyPr>
          <a:lstStyle>
            <a:lvl1pPr>
              <a:lnSpc>
                <a:spcPts val="4000"/>
              </a:lnSpc>
              <a:defRPr sz="3800" b="1" baseline="0">
                <a:ln>
                  <a:noFill/>
                </a:ln>
                <a:solidFill>
                  <a:schemeClr val="tx2"/>
                </a:solidFill>
                <a:latin typeface="calibri" charset="0"/>
                <a:ea typeface="Trebuchet MS" charset="0"/>
                <a:cs typeface="Trebuchet MS" charset="0"/>
              </a:defRPr>
            </a:lvl1pPr>
          </a:lstStyle>
          <a:p>
            <a:r>
              <a:rPr lang="fi-FI"/>
              <a:t>Muokkaa ots. perustyyl. napsautt.</a:t>
            </a:r>
            <a:endParaRPr lang="fi-FI" dirty="0"/>
          </a:p>
        </p:txBody>
      </p:sp>
      <p:sp>
        <p:nvSpPr>
          <p:cNvPr id="3" name="Content Placeholder 2"/>
          <p:cNvSpPr>
            <a:spLocks noGrp="1"/>
          </p:cNvSpPr>
          <p:nvPr>
            <p:ph idx="1"/>
          </p:nvPr>
        </p:nvSpPr>
        <p:spPr>
          <a:xfrm>
            <a:off x="528098" y="1825625"/>
            <a:ext cx="5024230" cy="4351338"/>
          </a:xfrm>
          <a:prstGeom prst="rect">
            <a:avLst/>
          </a:prstGeom>
        </p:spPr>
        <p:txBody>
          <a:bodyPr>
            <a:normAutofit/>
          </a:bodyPr>
          <a:lstStyle>
            <a:lvl1pPr>
              <a:buClr>
                <a:schemeClr val="accent1"/>
              </a:buClr>
              <a:defRPr sz="2600" baseline="0">
                <a:latin typeface="calibri" charset="0"/>
                <a:ea typeface="Georgia" charset="0"/>
                <a:cs typeface="Georgia" charset="0"/>
              </a:defRPr>
            </a:lvl1pPr>
            <a:lvl2pPr>
              <a:buClr>
                <a:schemeClr val="accent1"/>
              </a:buClr>
              <a:defRPr baseline="0">
                <a:latin typeface="calibri" charset="0"/>
                <a:ea typeface="Georgia" charset="0"/>
                <a:cs typeface="Georgia" charset="0"/>
              </a:defRPr>
            </a:lvl2pPr>
            <a:lvl3pPr>
              <a:buClr>
                <a:schemeClr val="accent1"/>
              </a:buClr>
              <a:defRPr baseline="0">
                <a:latin typeface="calibri" charset="0"/>
                <a:ea typeface="Georgia" charset="0"/>
                <a:cs typeface="Georgia" charset="0"/>
              </a:defRPr>
            </a:lvl3pPr>
            <a:lvl4pPr>
              <a:buClr>
                <a:schemeClr val="accent1"/>
              </a:buClr>
              <a:defRPr baseline="0">
                <a:latin typeface="calibri" charset="0"/>
                <a:ea typeface="Georgia" charset="0"/>
                <a:cs typeface="Georgia" charset="0"/>
              </a:defRPr>
            </a:lvl4pPr>
            <a:lvl5pPr>
              <a:buClr>
                <a:schemeClr val="accent1"/>
              </a:buClr>
              <a:defRPr baseline="0">
                <a:latin typeface="calibri" charset="0"/>
                <a:ea typeface="Georgia" charset="0"/>
                <a:cs typeface="Georgia"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Slide Number Placeholder 5">
            <a:extLst>
              <a:ext uri="{FF2B5EF4-FFF2-40B4-BE49-F238E27FC236}">
                <a16:creationId xmlns:a16="http://schemas.microsoft.com/office/drawing/2014/main" id="{0BDEC294-D3A7-F0F6-A7F7-7D455C9EDA02}"/>
              </a:ext>
            </a:extLst>
          </p:cNvPr>
          <p:cNvSpPr>
            <a:spLocks noGrp="1"/>
          </p:cNvSpPr>
          <p:nvPr>
            <p:ph type="sldNum" sz="quarter" idx="17"/>
          </p:nvPr>
        </p:nvSpPr>
        <p:spPr/>
        <p:txBody>
          <a:bodyPr/>
          <a:lstStyle>
            <a:lvl1pPr>
              <a:defRPr sz="1200">
                <a:solidFill>
                  <a:schemeClr val="bg1">
                    <a:lumMod val="50000"/>
                  </a:schemeClr>
                </a:solidFill>
              </a:defRPr>
            </a:lvl1pPr>
          </a:lstStyle>
          <a:p>
            <a:pPr>
              <a:defRPr/>
            </a:pPr>
            <a:fld id="{F444E562-B283-4BAA-A9D2-226EE1899C4B}" type="slidenum">
              <a:rPr lang="uk-UA"/>
              <a:pPr>
                <a:defRPr/>
              </a:pPr>
              <a:t>‹#›</a:t>
            </a:fld>
            <a:endParaRPr lang="uk-UA"/>
          </a:p>
        </p:txBody>
      </p:sp>
      <p:sp>
        <p:nvSpPr>
          <p:cNvPr id="7" name="Footer Placeholder 10">
            <a:extLst>
              <a:ext uri="{FF2B5EF4-FFF2-40B4-BE49-F238E27FC236}">
                <a16:creationId xmlns:a16="http://schemas.microsoft.com/office/drawing/2014/main" id="{C6AA9FDA-D940-EA85-DEAD-E0670E43F49F}"/>
              </a:ext>
            </a:extLst>
          </p:cNvPr>
          <p:cNvSpPr>
            <a:spLocks noGrp="1"/>
          </p:cNvSpPr>
          <p:nvPr>
            <p:ph type="ftr" sz="quarter" idx="18"/>
          </p:nvPr>
        </p:nvSpPr>
        <p:spPr/>
        <p:txBody>
          <a:bodyPr/>
          <a:lstStyle>
            <a:lvl1pPr algn="r">
              <a:defRPr sz="1200">
                <a:solidFill>
                  <a:schemeClr val="bg1">
                    <a:lumMod val="50000"/>
                  </a:schemeClr>
                </a:solidFill>
              </a:defRPr>
            </a:lvl1pPr>
          </a:lstStyle>
          <a:p>
            <a:pPr>
              <a:defRPr/>
            </a:pPr>
            <a:endParaRPr lang="fi-FI"/>
          </a:p>
        </p:txBody>
      </p:sp>
    </p:spTree>
    <p:extLst>
      <p:ext uri="{BB962C8B-B14F-4D97-AF65-F5344CB8AC3E}">
        <p14:creationId xmlns:p14="http://schemas.microsoft.com/office/powerpoint/2010/main" val="214549573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mp; content - 2 columns">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7265F840-15F5-0CFE-3694-09298742E8E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18800" y="198438"/>
            <a:ext cx="1138238"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Kaavion paikkamerkki 7"/>
          <p:cNvSpPr>
            <a:spLocks noGrp="1"/>
          </p:cNvSpPr>
          <p:nvPr>
            <p:ph type="chart" sz="quarter" idx="17"/>
          </p:nvPr>
        </p:nvSpPr>
        <p:spPr>
          <a:xfrm>
            <a:off x="6017533" y="1825625"/>
            <a:ext cx="5024231" cy="4351337"/>
          </a:xfrm>
          <a:prstGeom prst="rect">
            <a:avLst/>
          </a:prstGeom>
        </p:spPr>
        <p:txBody>
          <a:bodyPr/>
          <a:lstStyle>
            <a:lvl1pPr marL="0" indent="0">
              <a:buNone/>
              <a:defRPr sz="2000" baseline="0"/>
            </a:lvl1pPr>
          </a:lstStyle>
          <a:p>
            <a:pPr lvl="0"/>
            <a:r>
              <a:rPr lang="fi-FI" noProof="0"/>
              <a:t>Lisää kaavio napsauttamalla kuvaketta</a:t>
            </a:r>
            <a:endParaRPr lang="fi-FI" noProof="0" dirty="0"/>
          </a:p>
        </p:txBody>
      </p:sp>
      <p:sp>
        <p:nvSpPr>
          <p:cNvPr id="2" name="Title 1"/>
          <p:cNvSpPr>
            <a:spLocks noGrp="1"/>
          </p:cNvSpPr>
          <p:nvPr>
            <p:ph type="title"/>
          </p:nvPr>
        </p:nvSpPr>
        <p:spPr>
          <a:xfrm>
            <a:off x="528098" y="365125"/>
            <a:ext cx="9757458" cy="1325563"/>
          </a:xfrm>
          <a:prstGeom prst="rect">
            <a:avLst/>
          </a:prstGeom>
        </p:spPr>
        <p:txBody>
          <a:bodyPr anchor="ctr">
            <a:normAutofit/>
          </a:bodyPr>
          <a:lstStyle>
            <a:lvl1pPr>
              <a:lnSpc>
                <a:spcPts val="4000"/>
              </a:lnSpc>
              <a:defRPr sz="3800" b="1" baseline="0">
                <a:ln>
                  <a:noFill/>
                </a:ln>
                <a:solidFill>
                  <a:schemeClr val="tx2"/>
                </a:solidFill>
                <a:latin typeface="calibri" charset="0"/>
                <a:ea typeface="Trebuchet MS" charset="0"/>
                <a:cs typeface="Trebuchet MS" charset="0"/>
              </a:defRPr>
            </a:lvl1pPr>
          </a:lstStyle>
          <a:p>
            <a:r>
              <a:rPr lang="fi-FI"/>
              <a:t>Muokkaa ots. perustyyl. napsautt.</a:t>
            </a:r>
            <a:endParaRPr lang="fi-FI" dirty="0"/>
          </a:p>
        </p:txBody>
      </p:sp>
      <p:sp>
        <p:nvSpPr>
          <p:cNvPr id="3" name="Content Placeholder 2"/>
          <p:cNvSpPr>
            <a:spLocks noGrp="1"/>
          </p:cNvSpPr>
          <p:nvPr>
            <p:ph idx="1"/>
          </p:nvPr>
        </p:nvSpPr>
        <p:spPr>
          <a:xfrm>
            <a:off x="528098" y="1825625"/>
            <a:ext cx="5024230" cy="4351338"/>
          </a:xfrm>
          <a:prstGeom prst="rect">
            <a:avLst/>
          </a:prstGeom>
        </p:spPr>
        <p:txBody>
          <a:bodyPr>
            <a:normAutofit/>
          </a:bodyPr>
          <a:lstStyle>
            <a:lvl1pPr>
              <a:buClr>
                <a:schemeClr val="accent1"/>
              </a:buClr>
              <a:defRPr sz="2600" baseline="0">
                <a:latin typeface="calibri" charset="0"/>
                <a:ea typeface="Georgia" charset="0"/>
                <a:cs typeface="Georgia" charset="0"/>
              </a:defRPr>
            </a:lvl1pPr>
            <a:lvl2pPr>
              <a:buClr>
                <a:schemeClr val="accent1"/>
              </a:buClr>
              <a:defRPr baseline="0">
                <a:latin typeface="calibri" charset="0"/>
                <a:ea typeface="Georgia" charset="0"/>
                <a:cs typeface="Georgia" charset="0"/>
              </a:defRPr>
            </a:lvl2pPr>
            <a:lvl3pPr>
              <a:buClr>
                <a:schemeClr val="accent1"/>
              </a:buClr>
              <a:defRPr baseline="0">
                <a:latin typeface="calibri" charset="0"/>
                <a:ea typeface="Georgia" charset="0"/>
                <a:cs typeface="Georgia" charset="0"/>
              </a:defRPr>
            </a:lvl3pPr>
            <a:lvl4pPr>
              <a:buClr>
                <a:schemeClr val="accent1"/>
              </a:buClr>
              <a:defRPr baseline="0">
                <a:latin typeface="calibri" charset="0"/>
                <a:ea typeface="Georgia" charset="0"/>
                <a:cs typeface="Georgia" charset="0"/>
              </a:defRPr>
            </a:lvl4pPr>
            <a:lvl5pPr>
              <a:buClr>
                <a:schemeClr val="accent1"/>
              </a:buClr>
              <a:defRPr baseline="0">
                <a:latin typeface="calibri" charset="0"/>
                <a:ea typeface="Georgia" charset="0"/>
                <a:cs typeface="Georgia"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Slide Number Placeholder 5">
            <a:extLst>
              <a:ext uri="{FF2B5EF4-FFF2-40B4-BE49-F238E27FC236}">
                <a16:creationId xmlns:a16="http://schemas.microsoft.com/office/drawing/2014/main" id="{64E87EE6-F916-2C94-B74F-D90E70770D38}"/>
              </a:ext>
            </a:extLst>
          </p:cNvPr>
          <p:cNvSpPr>
            <a:spLocks noGrp="1"/>
          </p:cNvSpPr>
          <p:nvPr>
            <p:ph type="sldNum" sz="quarter" idx="18"/>
          </p:nvPr>
        </p:nvSpPr>
        <p:spPr/>
        <p:txBody>
          <a:bodyPr/>
          <a:lstStyle>
            <a:lvl1pPr>
              <a:defRPr sz="1200">
                <a:solidFill>
                  <a:schemeClr val="bg1">
                    <a:lumMod val="50000"/>
                  </a:schemeClr>
                </a:solidFill>
              </a:defRPr>
            </a:lvl1pPr>
          </a:lstStyle>
          <a:p>
            <a:pPr>
              <a:defRPr/>
            </a:pPr>
            <a:fld id="{C1C3E6B6-7AF3-4F95-97F8-6BE78C369A13}" type="slidenum">
              <a:rPr lang="uk-UA"/>
              <a:pPr>
                <a:defRPr/>
              </a:pPr>
              <a:t>‹#›</a:t>
            </a:fld>
            <a:endParaRPr lang="uk-UA"/>
          </a:p>
        </p:txBody>
      </p:sp>
      <p:sp>
        <p:nvSpPr>
          <p:cNvPr id="6" name="Footer Placeholder 10">
            <a:extLst>
              <a:ext uri="{FF2B5EF4-FFF2-40B4-BE49-F238E27FC236}">
                <a16:creationId xmlns:a16="http://schemas.microsoft.com/office/drawing/2014/main" id="{E97FFF53-B33E-FFCB-413B-84543BE9440D}"/>
              </a:ext>
            </a:extLst>
          </p:cNvPr>
          <p:cNvSpPr>
            <a:spLocks noGrp="1"/>
          </p:cNvSpPr>
          <p:nvPr>
            <p:ph type="ftr" sz="quarter" idx="19"/>
          </p:nvPr>
        </p:nvSpPr>
        <p:spPr/>
        <p:txBody>
          <a:bodyPr/>
          <a:lstStyle>
            <a:lvl1pPr algn="r">
              <a:defRPr sz="1200">
                <a:solidFill>
                  <a:schemeClr val="bg1">
                    <a:lumMod val="50000"/>
                  </a:schemeClr>
                </a:solidFill>
              </a:defRPr>
            </a:lvl1pPr>
          </a:lstStyle>
          <a:p>
            <a:pPr>
              <a:defRPr/>
            </a:pPr>
            <a:endParaRPr lang="fi-FI"/>
          </a:p>
        </p:txBody>
      </p:sp>
    </p:spTree>
    <p:extLst>
      <p:ext uri="{BB962C8B-B14F-4D97-AF65-F5344CB8AC3E}">
        <p14:creationId xmlns:p14="http://schemas.microsoft.com/office/powerpoint/2010/main" val="107460811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content - 4 columns">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1E594C2F-D953-8178-A977-1EFA35C1561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18800" y="198438"/>
            <a:ext cx="1138238"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28098" y="365125"/>
            <a:ext cx="9757458" cy="1325563"/>
          </a:xfrm>
          <a:prstGeom prst="rect">
            <a:avLst/>
          </a:prstGeom>
        </p:spPr>
        <p:txBody>
          <a:bodyPr anchor="ctr">
            <a:normAutofit/>
          </a:bodyPr>
          <a:lstStyle>
            <a:lvl1pPr>
              <a:lnSpc>
                <a:spcPts val="4000"/>
              </a:lnSpc>
              <a:defRPr sz="3800" b="1" baseline="0">
                <a:ln>
                  <a:noFill/>
                </a:ln>
                <a:solidFill>
                  <a:schemeClr val="tx2"/>
                </a:solidFill>
                <a:latin typeface="calibri" charset="0"/>
                <a:ea typeface="Trebuchet MS" charset="0"/>
                <a:cs typeface="Trebuchet MS" charset="0"/>
              </a:defRPr>
            </a:lvl1pPr>
          </a:lstStyle>
          <a:p>
            <a:r>
              <a:rPr lang="fi-FI"/>
              <a:t>Muokkaa ots. perustyyl. napsautt.</a:t>
            </a:r>
            <a:endParaRPr lang="fi-FI" dirty="0"/>
          </a:p>
        </p:txBody>
      </p:sp>
      <p:sp>
        <p:nvSpPr>
          <p:cNvPr id="3" name="Content Placeholder 2"/>
          <p:cNvSpPr>
            <a:spLocks noGrp="1"/>
          </p:cNvSpPr>
          <p:nvPr>
            <p:ph idx="1"/>
          </p:nvPr>
        </p:nvSpPr>
        <p:spPr>
          <a:xfrm>
            <a:off x="528099" y="1825625"/>
            <a:ext cx="2580862" cy="4351338"/>
          </a:xfrm>
          <a:prstGeom prst="rect">
            <a:avLst/>
          </a:prstGeom>
        </p:spPr>
        <p:txBody>
          <a:bodyPr/>
          <a:lstStyle>
            <a:lvl1pPr marL="171450" indent="-171450">
              <a:buClr>
                <a:schemeClr val="accent1"/>
              </a:buClr>
              <a:buFont typeface="Arial" charset="0"/>
              <a:buChar char="•"/>
              <a:defRPr sz="2000" baseline="0">
                <a:latin typeface="calibri" charset="0"/>
                <a:ea typeface="Georgia" charset="0"/>
                <a:cs typeface="Georgia" charset="0"/>
              </a:defRPr>
            </a:lvl1pPr>
            <a:lvl2pPr>
              <a:buClr>
                <a:schemeClr val="accent1"/>
              </a:buClr>
              <a:defRPr sz="1000" baseline="0">
                <a:latin typeface="calibri" charset="0"/>
                <a:ea typeface="Georgia" charset="0"/>
                <a:cs typeface="Georgia" charset="0"/>
              </a:defRPr>
            </a:lvl2pPr>
            <a:lvl3pPr>
              <a:buClr>
                <a:schemeClr val="accent1"/>
              </a:buClr>
              <a:defRPr sz="800" baseline="0">
                <a:latin typeface="calibri" charset="0"/>
                <a:ea typeface="Georgia" charset="0"/>
                <a:cs typeface="Georgia" charset="0"/>
              </a:defRPr>
            </a:lvl3pPr>
            <a:lvl4pPr>
              <a:buClr>
                <a:schemeClr val="accent1"/>
              </a:buClr>
              <a:defRPr baseline="0">
                <a:latin typeface="calibri" charset="0"/>
                <a:ea typeface="Georgia" charset="0"/>
                <a:cs typeface="Georgia" charset="0"/>
              </a:defRPr>
            </a:lvl4pPr>
            <a:lvl5pPr>
              <a:buClr>
                <a:schemeClr val="accent1"/>
              </a:buClr>
              <a:defRPr baseline="0">
                <a:latin typeface="calibri" charset="0"/>
                <a:ea typeface="Georgia" charset="0"/>
                <a:cs typeface="Georgia" charset="0"/>
              </a:defRPr>
            </a:lvl5pPr>
          </a:lstStyle>
          <a:p>
            <a:pPr lvl="0"/>
            <a:r>
              <a:rPr lang="fi-FI"/>
              <a:t>Muokkaa tekstin perustyylejä napsauttamalla</a:t>
            </a:r>
          </a:p>
        </p:txBody>
      </p:sp>
      <p:sp>
        <p:nvSpPr>
          <p:cNvPr id="12" name="Content Placeholder 2"/>
          <p:cNvSpPr>
            <a:spLocks noGrp="1"/>
          </p:cNvSpPr>
          <p:nvPr>
            <p:ph idx="14"/>
          </p:nvPr>
        </p:nvSpPr>
        <p:spPr>
          <a:xfrm>
            <a:off x="3416081" y="1825625"/>
            <a:ext cx="2580862" cy="4351338"/>
          </a:xfrm>
          <a:prstGeom prst="rect">
            <a:avLst/>
          </a:prstGeom>
        </p:spPr>
        <p:txBody>
          <a:bodyPr/>
          <a:lstStyle>
            <a:lvl1pPr marL="171450" indent="-171450">
              <a:buClr>
                <a:schemeClr val="accent1"/>
              </a:buClr>
              <a:buFont typeface="Arial" charset="0"/>
              <a:buChar char="•"/>
              <a:defRPr sz="2000" baseline="0">
                <a:latin typeface="calibri" charset="0"/>
                <a:ea typeface="Georgia" charset="0"/>
                <a:cs typeface="Georgia" charset="0"/>
              </a:defRPr>
            </a:lvl1pPr>
            <a:lvl2pPr>
              <a:buClr>
                <a:schemeClr val="accent1"/>
              </a:buClr>
              <a:defRPr sz="1000" baseline="0">
                <a:latin typeface="calibri" charset="0"/>
                <a:ea typeface="Georgia" charset="0"/>
                <a:cs typeface="Georgia" charset="0"/>
              </a:defRPr>
            </a:lvl2pPr>
            <a:lvl3pPr>
              <a:buClr>
                <a:schemeClr val="accent1"/>
              </a:buClr>
              <a:defRPr sz="800" baseline="0">
                <a:latin typeface="calibri" charset="0"/>
                <a:ea typeface="Georgia" charset="0"/>
                <a:cs typeface="Georgia" charset="0"/>
              </a:defRPr>
            </a:lvl3pPr>
            <a:lvl4pPr>
              <a:buClr>
                <a:schemeClr val="accent1"/>
              </a:buClr>
              <a:defRPr baseline="0">
                <a:latin typeface="calibri" charset="0"/>
                <a:ea typeface="Georgia" charset="0"/>
                <a:cs typeface="Georgia" charset="0"/>
              </a:defRPr>
            </a:lvl4pPr>
            <a:lvl5pPr>
              <a:buClr>
                <a:schemeClr val="accent1"/>
              </a:buClr>
              <a:defRPr baseline="0">
                <a:latin typeface="calibri" charset="0"/>
                <a:ea typeface="Georgia" charset="0"/>
                <a:cs typeface="Georgia" charset="0"/>
              </a:defRPr>
            </a:lvl5pPr>
          </a:lstStyle>
          <a:p>
            <a:pPr lvl="0"/>
            <a:r>
              <a:rPr lang="fi-FI"/>
              <a:t>Muokkaa tekstin perustyylejä napsauttamalla</a:t>
            </a:r>
          </a:p>
        </p:txBody>
      </p:sp>
      <p:sp>
        <p:nvSpPr>
          <p:cNvPr id="13" name="Content Placeholder 2"/>
          <p:cNvSpPr>
            <a:spLocks noGrp="1"/>
          </p:cNvSpPr>
          <p:nvPr>
            <p:ph idx="15"/>
          </p:nvPr>
        </p:nvSpPr>
        <p:spPr>
          <a:xfrm>
            <a:off x="6288161" y="1825625"/>
            <a:ext cx="2580862" cy="4351338"/>
          </a:xfrm>
          <a:prstGeom prst="rect">
            <a:avLst/>
          </a:prstGeom>
        </p:spPr>
        <p:txBody>
          <a:bodyPr/>
          <a:lstStyle>
            <a:lvl1pPr marL="171450" indent="-171450">
              <a:buClr>
                <a:schemeClr val="accent1"/>
              </a:buClr>
              <a:buFont typeface="Arial" charset="0"/>
              <a:buChar char="•"/>
              <a:defRPr sz="2000" baseline="0">
                <a:latin typeface="calibri" charset="0"/>
                <a:ea typeface="Georgia" charset="0"/>
                <a:cs typeface="Georgia" charset="0"/>
              </a:defRPr>
            </a:lvl1pPr>
            <a:lvl2pPr>
              <a:buClr>
                <a:schemeClr val="accent1"/>
              </a:buClr>
              <a:defRPr sz="1000" baseline="0">
                <a:latin typeface="calibri" charset="0"/>
                <a:ea typeface="Georgia" charset="0"/>
                <a:cs typeface="Georgia" charset="0"/>
              </a:defRPr>
            </a:lvl2pPr>
            <a:lvl3pPr>
              <a:buClr>
                <a:schemeClr val="accent1"/>
              </a:buClr>
              <a:defRPr sz="800" baseline="0">
                <a:latin typeface="calibri" charset="0"/>
                <a:ea typeface="Georgia" charset="0"/>
                <a:cs typeface="Georgia" charset="0"/>
              </a:defRPr>
            </a:lvl3pPr>
            <a:lvl4pPr>
              <a:buClr>
                <a:schemeClr val="accent1"/>
              </a:buClr>
              <a:defRPr baseline="0">
                <a:latin typeface="calibri" charset="0"/>
                <a:ea typeface="Georgia" charset="0"/>
                <a:cs typeface="Georgia" charset="0"/>
              </a:defRPr>
            </a:lvl4pPr>
            <a:lvl5pPr>
              <a:buClr>
                <a:schemeClr val="accent1"/>
              </a:buClr>
              <a:defRPr baseline="0">
                <a:latin typeface="calibri" charset="0"/>
                <a:ea typeface="Georgia" charset="0"/>
                <a:cs typeface="Georgia" charset="0"/>
              </a:defRPr>
            </a:lvl5pPr>
          </a:lstStyle>
          <a:p>
            <a:pPr lvl="0"/>
            <a:r>
              <a:rPr lang="fi-FI"/>
              <a:t>Muokkaa tekstin perustyylejä napsauttamalla</a:t>
            </a:r>
          </a:p>
        </p:txBody>
      </p:sp>
      <p:sp>
        <p:nvSpPr>
          <p:cNvPr id="16" name="Content Placeholder 2"/>
          <p:cNvSpPr>
            <a:spLocks noGrp="1"/>
          </p:cNvSpPr>
          <p:nvPr>
            <p:ph idx="16"/>
          </p:nvPr>
        </p:nvSpPr>
        <p:spPr>
          <a:xfrm>
            <a:off x="9152290" y="1825625"/>
            <a:ext cx="2580862" cy="4351338"/>
          </a:xfrm>
          <a:prstGeom prst="rect">
            <a:avLst/>
          </a:prstGeom>
        </p:spPr>
        <p:txBody>
          <a:bodyPr/>
          <a:lstStyle>
            <a:lvl1pPr marL="171450" indent="-171450">
              <a:buClr>
                <a:schemeClr val="accent1"/>
              </a:buClr>
              <a:buFont typeface="Arial" charset="0"/>
              <a:buChar char="•"/>
              <a:defRPr sz="2000" baseline="0">
                <a:latin typeface="calibri" charset="0"/>
                <a:ea typeface="Georgia" charset="0"/>
                <a:cs typeface="Georgia" charset="0"/>
              </a:defRPr>
            </a:lvl1pPr>
            <a:lvl2pPr>
              <a:buClr>
                <a:schemeClr val="accent1"/>
              </a:buClr>
              <a:defRPr sz="1000" baseline="0">
                <a:latin typeface="calibri" charset="0"/>
                <a:ea typeface="Georgia" charset="0"/>
                <a:cs typeface="Georgia" charset="0"/>
              </a:defRPr>
            </a:lvl2pPr>
            <a:lvl3pPr>
              <a:buClr>
                <a:schemeClr val="accent1"/>
              </a:buClr>
              <a:defRPr sz="800" baseline="0">
                <a:latin typeface="calibri" charset="0"/>
                <a:ea typeface="Georgia" charset="0"/>
                <a:cs typeface="Georgia" charset="0"/>
              </a:defRPr>
            </a:lvl3pPr>
            <a:lvl4pPr>
              <a:buClr>
                <a:schemeClr val="accent1"/>
              </a:buClr>
              <a:defRPr baseline="0">
                <a:latin typeface="calibri" charset="0"/>
                <a:ea typeface="Georgia" charset="0"/>
                <a:cs typeface="Georgia" charset="0"/>
              </a:defRPr>
            </a:lvl4pPr>
            <a:lvl5pPr>
              <a:buClr>
                <a:schemeClr val="accent1"/>
              </a:buClr>
              <a:defRPr baseline="0">
                <a:latin typeface="calibri" charset="0"/>
                <a:ea typeface="Georgia" charset="0"/>
                <a:cs typeface="Georgia" charset="0"/>
              </a:defRPr>
            </a:lvl5pPr>
          </a:lstStyle>
          <a:p>
            <a:pPr lvl="0"/>
            <a:r>
              <a:rPr lang="fi-FI"/>
              <a:t>Muokkaa tekstin perustyylejä napsauttamalla</a:t>
            </a:r>
          </a:p>
        </p:txBody>
      </p:sp>
      <p:sp>
        <p:nvSpPr>
          <p:cNvPr id="5" name="Slide Number Placeholder 5">
            <a:extLst>
              <a:ext uri="{FF2B5EF4-FFF2-40B4-BE49-F238E27FC236}">
                <a16:creationId xmlns:a16="http://schemas.microsoft.com/office/drawing/2014/main" id="{CC2D6DB6-9710-FF10-99D9-A329A24B0ED1}"/>
              </a:ext>
            </a:extLst>
          </p:cNvPr>
          <p:cNvSpPr>
            <a:spLocks noGrp="1"/>
          </p:cNvSpPr>
          <p:nvPr>
            <p:ph type="sldNum" sz="quarter" idx="17"/>
          </p:nvPr>
        </p:nvSpPr>
        <p:spPr/>
        <p:txBody>
          <a:bodyPr/>
          <a:lstStyle>
            <a:lvl1pPr>
              <a:defRPr sz="1200">
                <a:solidFill>
                  <a:schemeClr val="bg1">
                    <a:lumMod val="50000"/>
                  </a:schemeClr>
                </a:solidFill>
              </a:defRPr>
            </a:lvl1pPr>
          </a:lstStyle>
          <a:p>
            <a:pPr>
              <a:defRPr/>
            </a:pPr>
            <a:fld id="{2A5D0F45-A3A9-4826-9704-90714881D39E}" type="slidenum">
              <a:rPr lang="uk-UA"/>
              <a:pPr>
                <a:defRPr/>
              </a:pPr>
              <a:t>‹#›</a:t>
            </a:fld>
            <a:endParaRPr lang="uk-UA"/>
          </a:p>
        </p:txBody>
      </p:sp>
      <p:sp>
        <p:nvSpPr>
          <p:cNvPr id="6" name="Footer Placeholder 10">
            <a:extLst>
              <a:ext uri="{FF2B5EF4-FFF2-40B4-BE49-F238E27FC236}">
                <a16:creationId xmlns:a16="http://schemas.microsoft.com/office/drawing/2014/main" id="{19172718-2BC8-1F0A-BC0E-275A42A0540D}"/>
              </a:ext>
            </a:extLst>
          </p:cNvPr>
          <p:cNvSpPr>
            <a:spLocks noGrp="1"/>
          </p:cNvSpPr>
          <p:nvPr>
            <p:ph type="ftr" sz="quarter" idx="18"/>
          </p:nvPr>
        </p:nvSpPr>
        <p:spPr/>
        <p:txBody>
          <a:bodyPr/>
          <a:lstStyle>
            <a:lvl1pPr algn="r">
              <a:defRPr sz="1200">
                <a:solidFill>
                  <a:schemeClr val="bg1">
                    <a:lumMod val="50000"/>
                  </a:schemeClr>
                </a:solidFill>
              </a:defRPr>
            </a:lvl1pPr>
          </a:lstStyle>
          <a:p>
            <a:pPr>
              <a:defRPr/>
            </a:pPr>
            <a:endParaRPr lang="fi-FI"/>
          </a:p>
        </p:txBody>
      </p:sp>
    </p:spTree>
    <p:extLst>
      <p:ext uri="{BB962C8B-B14F-4D97-AF65-F5344CB8AC3E}">
        <p14:creationId xmlns:p14="http://schemas.microsoft.com/office/powerpoint/2010/main" val="252415536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31973BDD-2C37-977D-1DFE-073FA26C6B1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18800" y="198438"/>
            <a:ext cx="1138238"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idx="17"/>
          </p:nvPr>
        </p:nvSpPr>
        <p:spPr>
          <a:xfrm>
            <a:off x="6016833" y="1825625"/>
            <a:ext cx="5024230" cy="4351338"/>
          </a:xfrm>
          <a:prstGeom prst="rect">
            <a:avLst/>
          </a:prstGeom>
        </p:spPr>
        <p:txBody>
          <a:bodyPr/>
          <a:lstStyle>
            <a:lvl1pPr>
              <a:buClr>
                <a:schemeClr val="accent1"/>
              </a:buClr>
              <a:defRPr sz="2600" baseline="0">
                <a:latin typeface="calibri" charset="0"/>
                <a:ea typeface="Georgia" charset="0"/>
                <a:cs typeface="Georgia" charset="0"/>
              </a:defRPr>
            </a:lvl1pPr>
            <a:lvl2pPr>
              <a:buClr>
                <a:schemeClr val="accent1"/>
              </a:buClr>
              <a:defRPr baseline="0">
                <a:latin typeface="calibri" charset="0"/>
                <a:ea typeface="Georgia" charset="0"/>
                <a:cs typeface="Georgia" charset="0"/>
              </a:defRPr>
            </a:lvl2pPr>
            <a:lvl3pPr>
              <a:buClr>
                <a:schemeClr val="accent1"/>
              </a:buClr>
              <a:defRPr baseline="0">
                <a:latin typeface="calibri" charset="0"/>
                <a:ea typeface="Georgia" charset="0"/>
                <a:cs typeface="Georgia" charset="0"/>
              </a:defRPr>
            </a:lvl3pPr>
            <a:lvl4pPr>
              <a:buClr>
                <a:schemeClr val="accent1"/>
              </a:buClr>
              <a:defRPr baseline="0">
                <a:latin typeface="calibri" charset="0"/>
                <a:ea typeface="Georgia" charset="0"/>
                <a:cs typeface="Georgia" charset="0"/>
              </a:defRPr>
            </a:lvl4pPr>
            <a:lvl5pPr>
              <a:buClr>
                <a:schemeClr val="accent1"/>
              </a:buClr>
              <a:defRPr baseline="0">
                <a:latin typeface="calibri" charset="0"/>
                <a:ea typeface="Georgia" charset="0"/>
                <a:cs typeface="Georgia"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Title 1"/>
          <p:cNvSpPr>
            <a:spLocks noGrp="1"/>
          </p:cNvSpPr>
          <p:nvPr>
            <p:ph type="title"/>
          </p:nvPr>
        </p:nvSpPr>
        <p:spPr>
          <a:xfrm>
            <a:off x="528098" y="365125"/>
            <a:ext cx="9757458" cy="1325563"/>
          </a:xfrm>
          <a:prstGeom prst="rect">
            <a:avLst/>
          </a:prstGeom>
        </p:spPr>
        <p:txBody>
          <a:bodyPr anchor="ctr">
            <a:normAutofit/>
          </a:bodyPr>
          <a:lstStyle>
            <a:lvl1pPr>
              <a:lnSpc>
                <a:spcPts val="4000"/>
              </a:lnSpc>
              <a:defRPr sz="3800" b="1" baseline="0">
                <a:ln>
                  <a:noFill/>
                </a:ln>
                <a:solidFill>
                  <a:schemeClr val="tx2"/>
                </a:solidFill>
                <a:latin typeface="calibri" charset="0"/>
                <a:ea typeface="Trebuchet MS" charset="0"/>
                <a:cs typeface="Trebuchet MS" charset="0"/>
              </a:defRPr>
            </a:lvl1pPr>
          </a:lstStyle>
          <a:p>
            <a:r>
              <a:rPr lang="fi-FI"/>
              <a:t>Muokkaa ots. perustyyl. napsautt.</a:t>
            </a:r>
            <a:endParaRPr lang="fi-FI" dirty="0"/>
          </a:p>
        </p:txBody>
      </p:sp>
      <p:sp>
        <p:nvSpPr>
          <p:cNvPr id="3" name="Content Placeholder 2"/>
          <p:cNvSpPr>
            <a:spLocks noGrp="1"/>
          </p:cNvSpPr>
          <p:nvPr>
            <p:ph idx="1"/>
          </p:nvPr>
        </p:nvSpPr>
        <p:spPr>
          <a:xfrm>
            <a:off x="528098" y="1825625"/>
            <a:ext cx="5024230" cy="4351338"/>
          </a:xfrm>
          <a:prstGeom prst="rect">
            <a:avLst/>
          </a:prstGeom>
        </p:spPr>
        <p:txBody>
          <a:bodyPr/>
          <a:lstStyle>
            <a:lvl1pPr>
              <a:buClr>
                <a:schemeClr val="accent1"/>
              </a:buClr>
              <a:defRPr sz="2600" baseline="0">
                <a:latin typeface="calibri" charset="0"/>
                <a:ea typeface="Georgia" charset="0"/>
                <a:cs typeface="Georgia" charset="0"/>
              </a:defRPr>
            </a:lvl1pPr>
            <a:lvl2pPr>
              <a:buClr>
                <a:schemeClr val="accent1"/>
              </a:buClr>
              <a:defRPr baseline="0">
                <a:latin typeface="calibri" charset="0"/>
                <a:ea typeface="Georgia" charset="0"/>
                <a:cs typeface="Georgia" charset="0"/>
              </a:defRPr>
            </a:lvl2pPr>
            <a:lvl3pPr>
              <a:buClr>
                <a:schemeClr val="accent1"/>
              </a:buClr>
              <a:defRPr baseline="0">
                <a:latin typeface="calibri" charset="0"/>
                <a:ea typeface="Georgia" charset="0"/>
                <a:cs typeface="Georgia" charset="0"/>
              </a:defRPr>
            </a:lvl3pPr>
            <a:lvl4pPr>
              <a:buClr>
                <a:schemeClr val="accent1"/>
              </a:buClr>
              <a:defRPr baseline="0">
                <a:latin typeface="calibri" charset="0"/>
                <a:ea typeface="Georgia" charset="0"/>
                <a:cs typeface="Georgia" charset="0"/>
              </a:defRPr>
            </a:lvl4pPr>
            <a:lvl5pPr>
              <a:buClr>
                <a:schemeClr val="accent1"/>
              </a:buClr>
              <a:defRPr baseline="0">
                <a:latin typeface="calibri" charset="0"/>
                <a:ea typeface="Georgia" charset="0"/>
                <a:cs typeface="Georgia"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Slide Number Placeholder 5">
            <a:extLst>
              <a:ext uri="{FF2B5EF4-FFF2-40B4-BE49-F238E27FC236}">
                <a16:creationId xmlns:a16="http://schemas.microsoft.com/office/drawing/2014/main" id="{018DA0C5-F0AE-57D9-A5D5-096D77CB2EAD}"/>
              </a:ext>
            </a:extLst>
          </p:cNvPr>
          <p:cNvSpPr>
            <a:spLocks noGrp="1"/>
          </p:cNvSpPr>
          <p:nvPr>
            <p:ph type="sldNum" sz="quarter" idx="18"/>
          </p:nvPr>
        </p:nvSpPr>
        <p:spPr/>
        <p:txBody>
          <a:bodyPr/>
          <a:lstStyle>
            <a:lvl1pPr>
              <a:defRPr sz="1200">
                <a:solidFill>
                  <a:schemeClr val="bg1">
                    <a:lumMod val="50000"/>
                  </a:schemeClr>
                </a:solidFill>
              </a:defRPr>
            </a:lvl1pPr>
          </a:lstStyle>
          <a:p>
            <a:pPr>
              <a:defRPr/>
            </a:pPr>
            <a:fld id="{7546B808-6310-4CDA-9B56-4CEC6E09B286}" type="slidenum">
              <a:rPr lang="uk-UA"/>
              <a:pPr>
                <a:defRPr/>
              </a:pPr>
              <a:t>‹#›</a:t>
            </a:fld>
            <a:endParaRPr lang="uk-UA"/>
          </a:p>
        </p:txBody>
      </p:sp>
      <p:sp>
        <p:nvSpPr>
          <p:cNvPr id="6" name="Footer Placeholder 10">
            <a:extLst>
              <a:ext uri="{FF2B5EF4-FFF2-40B4-BE49-F238E27FC236}">
                <a16:creationId xmlns:a16="http://schemas.microsoft.com/office/drawing/2014/main" id="{5A1AB182-A2C0-B1A8-B77F-D30128317594}"/>
              </a:ext>
            </a:extLst>
          </p:cNvPr>
          <p:cNvSpPr>
            <a:spLocks noGrp="1"/>
          </p:cNvSpPr>
          <p:nvPr>
            <p:ph type="ftr" sz="quarter" idx="19"/>
          </p:nvPr>
        </p:nvSpPr>
        <p:spPr/>
        <p:txBody>
          <a:bodyPr/>
          <a:lstStyle>
            <a:lvl1pPr algn="r">
              <a:defRPr sz="1200">
                <a:solidFill>
                  <a:schemeClr val="bg1">
                    <a:lumMod val="50000"/>
                  </a:schemeClr>
                </a:solidFill>
              </a:defRPr>
            </a:lvl1pPr>
          </a:lstStyle>
          <a:p>
            <a:pPr>
              <a:defRPr/>
            </a:pPr>
            <a:endParaRPr lang="fi-FI"/>
          </a:p>
        </p:txBody>
      </p:sp>
    </p:spTree>
    <p:extLst>
      <p:ext uri="{BB962C8B-B14F-4D97-AF65-F5344CB8AC3E}">
        <p14:creationId xmlns:p14="http://schemas.microsoft.com/office/powerpoint/2010/main" val="15150117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for graphs etc">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8DD3AD06-5A12-2A4A-23B3-0A390065BB6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18800" y="198438"/>
            <a:ext cx="1138238"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28098" y="365125"/>
            <a:ext cx="9757458" cy="1325563"/>
          </a:xfrm>
          <a:prstGeom prst="rect">
            <a:avLst/>
          </a:prstGeom>
        </p:spPr>
        <p:txBody>
          <a:bodyPr anchor="ctr">
            <a:normAutofit/>
          </a:bodyPr>
          <a:lstStyle>
            <a:lvl1pPr>
              <a:lnSpc>
                <a:spcPts val="4000"/>
              </a:lnSpc>
              <a:defRPr sz="3800" b="1" baseline="0">
                <a:ln>
                  <a:noFill/>
                </a:ln>
                <a:solidFill>
                  <a:schemeClr val="tx2"/>
                </a:solidFill>
                <a:latin typeface="calibri" charset="0"/>
                <a:ea typeface="Trebuchet MS" charset="0"/>
                <a:cs typeface="Trebuchet MS" charset="0"/>
              </a:defRPr>
            </a:lvl1pPr>
          </a:lstStyle>
          <a:p>
            <a:r>
              <a:rPr lang="fi-FI"/>
              <a:t>Muokkaa ots. perustyyl. napsautt.</a:t>
            </a:r>
            <a:endParaRPr lang="fi-FI" dirty="0"/>
          </a:p>
        </p:txBody>
      </p:sp>
      <p:sp>
        <p:nvSpPr>
          <p:cNvPr id="4" name="Slide Number Placeholder 5">
            <a:extLst>
              <a:ext uri="{FF2B5EF4-FFF2-40B4-BE49-F238E27FC236}">
                <a16:creationId xmlns:a16="http://schemas.microsoft.com/office/drawing/2014/main" id="{E363FE34-A39D-F94B-8469-D51DAAEEE0EC}"/>
              </a:ext>
            </a:extLst>
          </p:cNvPr>
          <p:cNvSpPr>
            <a:spLocks noGrp="1"/>
          </p:cNvSpPr>
          <p:nvPr>
            <p:ph type="sldNum" sz="quarter" idx="10"/>
          </p:nvPr>
        </p:nvSpPr>
        <p:spPr/>
        <p:txBody>
          <a:bodyPr/>
          <a:lstStyle>
            <a:lvl1pPr>
              <a:defRPr sz="1200">
                <a:solidFill>
                  <a:schemeClr val="bg1">
                    <a:lumMod val="50000"/>
                  </a:schemeClr>
                </a:solidFill>
              </a:defRPr>
            </a:lvl1pPr>
          </a:lstStyle>
          <a:p>
            <a:pPr>
              <a:defRPr/>
            </a:pPr>
            <a:fld id="{E154CA0F-1BFD-4A64-854A-E3AECCBAD1D4}" type="slidenum">
              <a:rPr lang="uk-UA"/>
              <a:pPr>
                <a:defRPr/>
              </a:pPr>
              <a:t>‹#›</a:t>
            </a:fld>
            <a:endParaRPr lang="uk-UA"/>
          </a:p>
        </p:txBody>
      </p:sp>
      <p:sp>
        <p:nvSpPr>
          <p:cNvPr id="5" name="Footer Placeholder 10">
            <a:extLst>
              <a:ext uri="{FF2B5EF4-FFF2-40B4-BE49-F238E27FC236}">
                <a16:creationId xmlns:a16="http://schemas.microsoft.com/office/drawing/2014/main" id="{BF271992-F5D0-5B79-A94A-A7FD2BB49544}"/>
              </a:ext>
            </a:extLst>
          </p:cNvPr>
          <p:cNvSpPr>
            <a:spLocks noGrp="1"/>
          </p:cNvSpPr>
          <p:nvPr>
            <p:ph type="ftr" sz="quarter" idx="11"/>
          </p:nvPr>
        </p:nvSpPr>
        <p:spPr/>
        <p:txBody>
          <a:bodyPr/>
          <a:lstStyle>
            <a:lvl1pPr algn="r">
              <a:defRPr sz="1200">
                <a:solidFill>
                  <a:schemeClr val="bg1">
                    <a:lumMod val="50000"/>
                  </a:schemeClr>
                </a:solidFill>
              </a:defRPr>
            </a:lvl1pPr>
          </a:lstStyle>
          <a:p>
            <a:pPr>
              <a:defRPr/>
            </a:pPr>
            <a:endParaRPr lang="fi-FI"/>
          </a:p>
        </p:txBody>
      </p:sp>
    </p:spTree>
    <p:extLst>
      <p:ext uri="{BB962C8B-B14F-4D97-AF65-F5344CB8AC3E}">
        <p14:creationId xmlns:p14="http://schemas.microsoft.com/office/powerpoint/2010/main" val="69965815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4908577D-C78A-6624-235B-9AC61084885C}"/>
              </a:ext>
            </a:extLst>
          </p:cNvPr>
          <p:cNvSpPr txBox="1">
            <a:spLocks/>
          </p:cNvSpPr>
          <p:nvPr userDrawn="1"/>
        </p:nvSpPr>
        <p:spPr>
          <a:xfrm>
            <a:off x="5230813" y="1325563"/>
            <a:ext cx="1968500" cy="1149350"/>
          </a:xfrm>
          <a:prstGeom prst="rect">
            <a:avLst/>
          </a:prstGeom>
          <a:ln>
            <a:noFill/>
          </a:ln>
        </p:spPr>
        <p:txBody>
          <a:bodyPr anchor="ctr"/>
          <a:lstStyle>
            <a:lvl1pPr algn="l" defTabSz="914400" rtl="0" eaLnBrk="1" latinLnBrk="0" hangingPunct="1">
              <a:lnSpc>
                <a:spcPct val="90000"/>
              </a:lnSpc>
              <a:spcBef>
                <a:spcPct val="0"/>
              </a:spcBef>
              <a:buNone/>
              <a:defRPr sz="3800" b="1" kern="1200" baseline="0">
                <a:ln>
                  <a:noFill/>
                </a:ln>
                <a:solidFill>
                  <a:schemeClr val="tx2"/>
                </a:solidFill>
                <a:latin typeface="calibri" charset="0"/>
                <a:ea typeface="Trebuchet MS" charset="0"/>
                <a:cs typeface="Trebuchet MS" charset="0"/>
              </a:defRPr>
            </a:lvl1pPr>
          </a:lstStyle>
          <a:p>
            <a:pPr algn="ctr" fontAlgn="auto">
              <a:spcAft>
                <a:spcPts val="0"/>
              </a:spcAft>
              <a:defRPr/>
            </a:pPr>
            <a:r>
              <a:rPr lang="fi-FI" sz="10000" dirty="0">
                <a:solidFill>
                  <a:schemeClr val="accent1"/>
                </a:solidFill>
              </a:rPr>
              <a:t>”</a:t>
            </a:r>
          </a:p>
        </p:txBody>
      </p:sp>
      <p:pic>
        <p:nvPicPr>
          <p:cNvPr id="4" name="Picture 6">
            <a:extLst>
              <a:ext uri="{FF2B5EF4-FFF2-40B4-BE49-F238E27FC236}">
                <a16:creationId xmlns:a16="http://schemas.microsoft.com/office/drawing/2014/main" id="{9277B2E8-BABA-2795-4255-87762B7DA7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18800" y="198438"/>
            <a:ext cx="1138238"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56930" y="1907679"/>
            <a:ext cx="10278140" cy="3107561"/>
          </a:xfrm>
          <a:prstGeom prst="rect">
            <a:avLst/>
          </a:prstGeom>
        </p:spPr>
        <p:txBody>
          <a:bodyPr anchor="ctr">
            <a:normAutofit/>
          </a:bodyPr>
          <a:lstStyle>
            <a:lvl1pPr algn="ctr">
              <a:lnSpc>
                <a:spcPts val="6500"/>
              </a:lnSpc>
              <a:defRPr sz="6000" b="1" baseline="0">
                <a:ln>
                  <a:noFill/>
                </a:ln>
                <a:solidFill>
                  <a:schemeClr val="tx2"/>
                </a:solidFill>
                <a:latin typeface="calibri" charset="0"/>
                <a:ea typeface="Trebuchet MS" charset="0"/>
                <a:cs typeface="Trebuchet MS" charset="0"/>
              </a:defRPr>
            </a:lvl1pPr>
          </a:lstStyle>
          <a:p>
            <a:r>
              <a:rPr lang="fi-FI"/>
              <a:t>Muokkaa ots. perustyyl. napsautt.</a:t>
            </a:r>
            <a:endParaRPr lang="fi-FI" dirty="0"/>
          </a:p>
        </p:txBody>
      </p:sp>
      <p:sp>
        <p:nvSpPr>
          <p:cNvPr id="6" name="Text Placeholder 5"/>
          <p:cNvSpPr>
            <a:spLocks noGrp="1"/>
          </p:cNvSpPr>
          <p:nvPr>
            <p:ph type="body" sz="quarter" idx="14"/>
          </p:nvPr>
        </p:nvSpPr>
        <p:spPr>
          <a:xfrm>
            <a:off x="956930" y="5319423"/>
            <a:ext cx="10278140" cy="845625"/>
          </a:xfrm>
          <a:prstGeom prst="rect">
            <a:avLst/>
          </a:prstGeom>
        </p:spPr>
        <p:txBody>
          <a:bodyPr anchor="ctr">
            <a:normAutofit/>
          </a:bodyPr>
          <a:lstStyle>
            <a:lvl1pPr marL="0" indent="0" algn="ctr">
              <a:lnSpc>
                <a:spcPts val="2400"/>
              </a:lnSpc>
              <a:buNone/>
              <a:defRPr sz="2400" b="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5" name="Slide Number Placeholder 5">
            <a:extLst>
              <a:ext uri="{FF2B5EF4-FFF2-40B4-BE49-F238E27FC236}">
                <a16:creationId xmlns:a16="http://schemas.microsoft.com/office/drawing/2014/main" id="{88157692-F3EE-94F3-FF8C-F9F74D03E6EA}"/>
              </a:ext>
            </a:extLst>
          </p:cNvPr>
          <p:cNvSpPr>
            <a:spLocks noGrp="1"/>
          </p:cNvSpPr>
          <p:nvPr>
            <p:ph type="sldNum" sz="quarter" idx="15"/>
          </p:nvPr>
        </p:nvSpPr>
        <p:spPr/>
        <p:txBody>
          <a:bodyPr/>
          <a:lstStyle>
            <a:lvl1pPr>
              <a:defRPr sz="1200">
                <a:solidFill>
                  <a:schemeClr val="bg1">
                    <a:lumMod val="50000"/>
                  </a:schemeClr>
                </a:solidFill>
              </a:defRPr>
            </a:lvl1pPr>
          </a:lstStyle>
          <a:p>
            <a:pPr>
              <a:defRPr/>
            </a:pPr>
            <a:fld id="{AA7952C4-55EE-4AC7-8E8E-ED1896C96B18}" type="slidenum">
              <a:rPr lang="uk-UA"/>
              <a:pPr>
                <a:defRPr/>
              </a:pPr>
              <a:t>‹#›</a:t>
            </a:fld>
            <a:endParaRPr lang="uk-UA"/>
          </a:p>
        </p:txBody>
      </p:sp>
      <p:sp>
        <p:nvSpPr>
          <p:cNvPr id="7" name="Footer Placeholder 10">
            <a:extLst>
              <a:ext uri="{FF2B5EF4-FFF2-40B4-BE49-F238E27FC236}">
                <a16:creationId xmlns:a16="http://schemas.microsoft.com/office/drawing/2014/main" id="{010EEFB5-F406-31DB-B6D9-411A08EA23A9}"/>
              </a:ext>
            </a:extLst>
          </p:cNvPr>
          <p:cNvSpPr>
            <a:spLocks noGrp="1"/>
          </p:cNvSpPr>
          <p:nvPr>
            <p:ph type="ftr" sz="quarter" idx="16"/>
          </p:nvPr>
        </p:nvSpPr>
        <p:spPr/>
        <p:txBody>
          <a:bodyPr/>
          <a:lstStyle>
            <a:lvl1pPr algn="r">
              <a:defRPr sz="1200">
                <a:solidFill>
                  <a:schemeClr val="bg1">
                    <a:lumMod val="50000"/>
                  </a:schemeClr>
                </a:solidFill>
              </a:defRPr>
            </a:lvl1pPr>
          </a:lstStyle>
          <a:p>
            <a:pPr>
              <a:defRPr/>
            </a:pPr>
            <a:endParaRPr lang="fi-FI"/>
          </a:p>
        </p:txBody>
      </p:sp>
    </p:spTree>
    <p:extLst>
      <p:ext uri="{BB962C8B-B14F-4D97-AF65-F5344CB8AC3E}">
        <p14:creationId xmlns:p14="http://schemas.microsoft.com/office/powerpoint/2010/main" val="314433623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9DF395CE-79E5-8BCD-041C-8C4CAFA08B90}"/>
              </a:ext>
            </a:extLst>
          </p:cNvPr>
          <p:cNvSpPr txBox="1">
            <a:spLocks/>
          </p:cNvSpPr>
          <p:nvPr userDrawn="1"/>
        </p:nvSpPr>
        <p:spPr>
          <a:xfrm>
            <a:off x="5230813" y="1325563"/>
            <a:ext cx="1968500" cy="1149350"/>
          </a:xfrm>
          <a:prstGeom prst="rect">
            <a:avLst/>
          </a:prstGeom>
          <a:ln>
            <a:noFill/>
          </a:ln>
        </p:spPr>
        <p:txBody>
          <a:bodyPr anchor="ctr"/>
          <a:lstStyle>
            <a:lvl1pPr algn="l" defTabSz="914400" rtl="0" eaLnBrk="1" latinLnBrk="0" hangingPunct="1">
              <a:lnSpc>
                <a:spcPct val="90000"/>
              </a:lnSpc>
              <a:spcBef>
                <a:spcPct val="0"/>
              </a:spcBef>
              <a:buNone/>
              <a:defRPr sz="3800" b="1" kern="1200" baseline="0">
                <a:ln>
                  <a:noFill/>
                </a:ln>
                <a:solidFill>
                  <a:schemeClr val="tx2"/>
                </a:solidFill>
                <a:latin typeface="calibri" charset="0"/>
                <a:ea typeface="Trebuchet MS" charset="0"/>
                <a:cs typeface="Trebuchet MS" charset="0"/>
              </a:defRPr>
            </a:lvl1pPr>
          </a:lstStyle>
          <a:p>
            <a:pPr algn="ctr" fontAlgn="auto">
              <a:spcAft>
                <a:spcPts val="0"/>
              </a:spcAft>
              <a:defRPr/>
            </a:pPr>
            <a:r>
              <a:rPr lang="fi-FI" sz="10000" dirty="0"/>
              <a:t>”</a:t>
            </a:r>
          </a:p>
        </p:txBody>
      </p:sp>
      <p:pic>
        <p:nvPicPr>
          <p:cNvPr id="4" name="Picture 6">
            <a:extLst>
              <a:ext uri="{FF2B5EF4-FFF2-40B4-BE49-F238E27FC236}">
                <a16:creationId xmlns:a16="http://schemas.microsoft.com/office/drawing/2014/main" id="{5D607807-818D-542F-1ED7-45481125387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18800" y="198438"/>
            <a:ext cx="1138238"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56930" y="1907679"/>
            <a:ext cx="10278140" cy="3107561"/>
          </a:xfrm>
          <a:prstGeom prst="rect">
            <a:avLst/>
          </a:prstGeom>
        </p:spPr>
        <p:txBody>
          <a:bodyPr anchor="ctr">
            <a:normAutofit/>
          </a:bodyPr>
          <a:lstStyle>
            <a:lvl1pPr algn="ctr">
              <a:lnSpc>
                <a:spcPts val="6500"/>
              </a:lnSpc>
              <a:defRPr sz="6000" b="1" baseline="0">
                <a:ln>
                  <a:noFill/>
                </a:ln>
                <a:solidFill>
                  <a:schemeClr val="tx2"/>
                </a:solidFill>
                <a:latin typeface="calibri" charset="0"/>
                <a:ea typeface="Trebuchet MS" charset="0"/>
                <a:cs typeface="Trebuchet MS" charset="0"/>
              </a:defRPr>
            </a:lvl1pPr>
          </a:lstStyle>
          <a:p>
            <a:r>
              <a:rPr lang="fi-FI"/>
              <a:t>Muokkaa ots. perustyyl. napsautt.</a:t>
            </a:r>
            <a:endParaRPr lang="fi-FI" dirty="0"/>
          </a:p>
        </p:txBody>
      </p:sp>
      <p:sp>
        <p:nvSpPr>
          <p:cNvPr id="6" name="Text Placeholder 5"/>
          <p:cNvSpPr>
            <a:spLocks noGrp="1"/>
          </p:cNvSpPr>
          <p:nvPr>
            <p:ph type="body" sz="quarter" idx="14"/>
          </p:nvPr>
        </p:nvSpPr>
        <p:spPr>
          <a:xfrm>
            <a:off x="956930" y="5319423"/>
            <a:ext cx="10278140" cy="845625"/>
          </a:xfrm>
          <a:prstGeom prst="rect">
            <a:avLst/>
          </a:prstGeom>
        </p:spPr>
        <p:txBody>
          <a:bodyPr anchor="ctr">
            <a:normAutofit/>
          </a:bodyPr>
          <a:lstStyle>
            <a:lvl1pPr marL="0" indent="0" algn="ctr">
              <a:lnSpc>
                <a:spcPts val="2400"/>
              </a:lnSpc>
              <a:buNone/>
              <a:defRPr sz="24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5" name="Slide Number Placeholder 5">
            <a:extLst>
              <a:ext uri="{FF2B5EF4-FFF2-40B4-BE49-F238E27FC236}">
                <a16:creationId xmlns:a16="http://schemas.microsoft.com/office/drawing/2014/main" id="{3DF8DF80-0307-F4B2-1285-AD2BCC909844}"/>
              </a:ext>
            </a:extLst>
          </p:cNvPr>
          <p:cNvSpPr>
            <a:spLocks noGrp="1"/>
          </p:cNvSpPr>
          <p:nvPr>
            <p:ph type="sldNum" sz="quarter" idx="15"/>
          </p:nvPr>
        </p:nvSpPr>
        <p:spPr/>
        <p:txBody>
          <a:bodyPr/>
          <a:lstStyle>
            <a:lvl1pPr>
              <a:defRPr sz="1200">
                <a:solidFill>
                  <a:schemeClr val="bg1">
                    <a:lumMod val="50000"/>
                  </a:schemeClr>
                </a:solidFill>
              </a:defRPr>
            </a:lvl1pPr>
          </a:lstStyle>
          <a:p>
            <a:pPr>
              <a:defRPr/>
            </a:pPr>
            <a:fld id="{7A038296-166B-4236-A217-325B5E8F2443}" type="slidenum">
              <a:rPr lang="uk-UA"/>
              <a:pPr>
                <a:defRPr/>
              </a:pPr>
              <a:t>‹#›</a:t>
            </a:fld>
            <a:endParaRPr lang="uk-UA"/>
          </a:p>
        </p:txBody>
      </p:sp>
      <p:sp>
        <p:nvSpPr>
          <p:cNvPr id="7" name="Footer Placeholder 10">
            <a:extLst>
              <a:ext uri="{FF2B5EF4-FFF2-40B4-BE49-F238E27FC236}">
                <a16:creationId xmlns:a16="http://schemas.microsoft.com/office/drawing/2014/main" id="{33BF463F-B454-C1E3-FEE9-AE57238B4071}"/>
              </a:ext>
            </a:extLst>
          </p:cNvPr>
          <p:cNvSpPr>
            <a:spLocks noGrp="1"/>
          </p:cNvSpPr>
          <p:nvPr>
            <p:ph type="ftr" sz="quarter" idx="16"/>
          </p:nvPr>
        </p:nvSpPr>
        <p:spPr/>
        <p:txBody>
          <a:bodyPr/>
          <a:lstStyle>
            <a:lvl1pPr algn="r">
              <a:defRPr sz="1200">
                <a:solidFill>
                  <a:schemeClr val="bg1">
                    <a:lumMod val="50000"/>
                  </a:schemeClr>
                </a:solidFill>
              </a:defRPr>
            </a:lvl1pPr>
          </a:lstStyle>
          <a:p>
            <a:pPr>
              <a:defRPr/>
            </a:pPr>
            <a:endParaRPr lang="fi-FI"/>
          </a:p>
        </p:txBody>
      </p:sp>
    </p:spTree>
    <p:extLst>
      <p:ext uri="{BB962C8B-B14F-4D97-AF65-F5344CB8AC3E}">
        <p14:creationId xmlns:p14="http://schemas.microsoft.com/office/powerpoint/2010/main" val="17063845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1AF21-E1B7-9B9B-C2B4-7691D1B123CF}"/>
              </a:ext>
            </a:extLst>
          </p:cNvPr>
          <p:cNvSpPr txBox="1">
            <a:spLocks/>
          </p:cNvSpPr>
          <p:nvPr userDrawn="1"/>
        </p:nvSpPr>
        <p:spPr>
          <a:xfrm>
            <a:off x="565150" y="5365750"/>
            <a:ext cx="4662488" cy="857250"/>
          </a:xfrm>
          <a:prstGeom prst="rect">
            <a:avLst/>
          </a:prstGeom>
          <a:noFill/>
        </p:spPr>
        <p:txBody>
          <a:bodyPr anchor="ctr"/>
          <a:lstStyle>
            <a:lvl1pPr algn="ctr" defTabSz="914400" rtl="0" eaLnBrk="1" latinLnBrk="0" hangingPunct="1">
              <a:lnSpc>
                <a:spcPts val="6500"/>
              </a:lnSpc>
              <a:spcBef>
                <a:spcPct val="0"/>
              </a:spcBef>
              <a:buNone/>
              <a:defRPr sz="3200" b="1" kern="1200" baseline="0">
                <a:ln>
                  <a:noFill/>
                </a:ln>
                <a:solidFill>
                  <a:schemeClr val="tx2"/>
                </a:solidFill>
                <a:latin typeface="calibri" charset="0"/>
                <a:ea typeface="Trebuchet MS" charset="0"/>
                <a:cs typeface="Trebuchet MS" charset="0"/>
              </a:defRPr>
            </a:lvl1pPr>
          </a:lstStyle>
          <a:p>
            <a:pPr fontAlgn="auto">
              <a:lnSpc>
                <a:spcPts val="2000"/>
              </a:lnSpc>
              <a:spcBef>
                <a:spcPts val="1000"/>
              </a:spcBef>
              <a:spcAft>
                <a:spcPts val="0"/>
              </a:spcAft>
              <a:defRPr/>
            </a:pPr>
            <a:r>
              <a:rPr lang="en-US" sz="1800" b="0" dirty="0" err="1"/>
              <a:t>Sitaatin</a:t>
            </a:r>
            <a:r>
              <a:rPr lang="en-US" sz="1800" b="0" dirty="0"/>
              <a:t> </a:t>
            </a:r>
            <a:r>
              <a:rPr lang="en-US" sz="1800" b="0" dirty="0" err="1"/>
              <a:t>lähde</a:t>
            </a:r>
            <a:endParaRPr lang="fi-FI" sz="1800" b="0" dirty="0"/>
          </a:p>
        </p:txBody>
      </p:sp>
      <p:sp>
        <p:nvSpPr>
          <p:cNvPr id="3" name="Title 7">
            <a:extLst>
              <a:ext uri="{FF2B5EF4-FFF2-40B4-BE49-F238E27FC236}">
                <a16:creationId xmlns:a16="http://schemas.microsoft.com/office/drawing/2014/main" id="{B8B07D10-86A9-2A7E-B2FE-F1B1D620D447}"/>
              </a:ext>
            </a:extLst>
          </p:cNvPr>
          <p:cNvSpPr txBox="1">
            <a:spLocks/>
          </p:cNvSpPr>
          <p:nvPr userDrawn="1"/>
        </p:nvSpPr>
        <p:spPr>
          <a:xfrm>
            <a:off x="1963738" y="990600"/>
            <a:ext cx="1968500" cy="1149350"/>
          </a:xfrm>
          <a:prstGeom prst="rect">
            <a:avLst/>
          </a:prstGeom>
          <a:ln>
            <a:noFill/>
          </a:ln>
        </p:spPr>
        <p:txBody>
          <a:bodyPr anchor="ctr"/>
          <a:lstStyle>
            <a:lvl1pPr algn="l" defTabSz="914400" rtl="0" eaLnBrk="1" latinLnBrk="0" hangingPunct="1">
              <a:lnSpc>
                <a:spcPct val="90000"/>
              </a:lnSpc>
              <a:spcBef>
                <a:spcPct val="0"/>
              </a:spcBef>
              <a:buNone/>
              <a:defRPr sz="3800" b="1" kern="1200" baseline="0">
                <a:ln>
                  <a:noFill/>
                </a:ln>
                <a:solidFill>
                  <a:schemeClr val="tx2"/>
                </a:solidFill>
                <a:latin typeface="calibri" charset="0"/>
                <a:ea typeface="Trebuchet MS" charset="0"/>
                <a:cs typeface="Trebuchet MS" charset="0"/>
              </a:defRPr>
            </a:lvl1pPr>
          </a:lstStyle>
          <a:p>
            <a:pPr algn="ctr" fontAlgn="auto">
              <a:spcAft>
                <a:spcPts val="0"/>
              </a:spcAft>
              <a:defRPr/>
            </a:pPr>
            <a:r>
              <a:rPr lang="fi-FI" sz="10000">
                <a:solidFill>
                  <a:schemeClr val="accent1"/>
                </a:solidFill>
              </a:rPr>
              <a:t>”</a:t>
            </a:r>
          </a:p>
        </p:txBody>
      </p:sp>
      <p:pic>
        <p:nvPicPr>
          <p:cNvPr id="4" name="Picture 6">
            <a:extLst>
              <a:ext uri="{FF2B5EF4-FFF2-40B4-BE49-F238E27FC236}">
                <a16:creationId xmlns:a16="http://schemas.microsoft.com/office/drawing/2014/main" id="{08C2BEFE-5D18-1D19-33C1-0D4AFB325B4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18800" y="198438"/>
            <a:ext cx="1138238"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564708" y="1628710"/>
            <a:ext cx="4662884" cy="3607980"/>
          </a:xfrm>
          <a:prstGeom prst="rect">
            <a:avLst/>
          </a:prstGeom>
        </p:spPr>
        <p:txBody>
          <a:bodyPr anchor="ctr">
            <a:normAutofit/>
          </a:bodyPr>
          <a:lstStyle>
            <a:lvl1pPr algn="ctr">
              <a:lnSpc>
                <a:spcPts val="90"/>
              </a:lnSpc>
              <a:spcBef>
                <a:spcPts val="1000"/>
              </a:spcBef>
              <a:defRPr sz="3200" b="1" baseline="0">
                <a:ln>
                  <a:noFill/>
                </a:ln>
                <a:solidFill>
                  <a:schemeClr val="tx2"/>
                </a:solidFill>
                <a:latin typeface="calibri" charset="0"/>
                <a:ea typeface="Trebuchet MS" charset="0"/>
                <a:cs typeface="Trebuchet MS" charset="0"/>
              </a:defRPr>
            </a:lvl1pPr>
          </a:lstStyle>
          <a:p>
            <a:r>
              <a:rPr lang="fi-FI"/>
              <a:t>Muokkaa ots. perustyyl. napsautt.</a:t>
            </a:r>
            <a:endParaRPr lang="fi-FI" dirty="0"/>
          </a:p>
        </p:txBody>
      </p:sp>
      <p:sp>
        <p:nvSpPr>
          <p:cNvPr id="6" name="Picture Placeholder 5"/>
          <p:cNvSpPr>
            <a:spLocks noGrp="1"/>
          </p:cNvSpPr>
          <p:nvPr>
            <p:ph type="pic" sz="quarter" idx="15"/>
          </p:nvPr>
        </p:nvSpPr>
        <p:spPr>
          <a:xfrm>
            <a:off x="5796833" y="1628709"/>
            <a:ext cx="4732598" cy="4594261"/>
          </a:xfrm>
          <a:prstGeom prst="rect">
            <a:avLst/>
          </a:prstGeom>
        </p:spPr>
        <p:txBody>
          <a:bodyPr/>
          <a:lstStyle>
            <a:lvl1pPr marL="0" indent="0">
              <a:buNone/>
              <a:defRPr sz="2000">
                <a:solidFill>
                  <a:schemeClr val="tx1"/>
                </a:solidFill>
              </a:defRPr>
            </a:lvl1pPr>
          </a:lstStyle>
          <a:p>
            <a:pPr lvl="0"/>
            <a:r>
              <a:rPr lang="fi-FI" noProof="0"/>
              <a:t>Lisää kuva napsauttamalla kuvaketta</a:t>
            </a:r>
            <a:endParaRPr lang="fi-FI" noProof="0" dirty="0"/>
          </a:p>
        </p:txBody>
      </p:sp>
      <p:sp>
        <p:nvSpPr>
          <p:cNvPr id="5" name="Slide Number Placeholder 5">
            <a:extLst>
              <a:ext uri="{FF2B5EF4-FFF2-40B4-BE49-F238E27FC236}">
                <a16:creationId xmlns:a16="http://schemas.microsoft.com/office/drawing/2014/main" id="{A410EFB7-560A-4B9F-01D4-2BCA7CEA550B}"/>
              </a:ext>
            </a:extLst>
          </p:cNvPr>
          <p:cNvSpPr>
            <a:spLocks noGrp="1"/>
          </p:cNvSpPr>
          <p:nvPr>
            <p:ph type="sldNum" sz="quarter" idx="16"/>
          </p:nvPr>
        </p:nvSpPr>
        <p:spPr/>
        <p:txBody>
          <a:bodyPr/>
          <a:lstStyle>
            <a:lvl1pPr>
              <a:defRPr sz="1200">
                <a:solidFill>
                  <a:schemeClr val="bg1">
                    <a:lumMod val="50000"/>
                  </a:schemeClr>
                </a:solidFill>
              </a:defRPr>
            </a:lvl1pPr>
          </a:lstStyle>
          <a:p>
            <a:pPr>
              <a:defRPr/>
            </a:pPr>
            <a:fld id="{FAF85391-14FA-4DA7-876A-7281CB2EDF3C}" type="slidenum">
              <a:rPr lang="uk-UA"/>
              <a:pPr>
                <a:defRPr/>
              </a:pPr>
              <a:t>‹#›</a:t>
            </a:fld>
            <a:endParaRPr lang="uk-UA"/>
          </a:p>
        </p:txBody>
      </p:sp>
      <p:sp>
        <p:nvSpPr>
          <p:cNvPr id="7" name="Footer Placeholder 10">
            <a:extLst>
              <a:ext uri="{FF2B5EF4-FFF2-40B4-BE49-F238E27FC236}">
                <a16:creationId xmlns:a16="http://schemas.microsoft.com/office/drawing/2014/main" id="{67D461C2-37E5-2233-2F4D-843AF0ABBC26}"/>
              </a:ext>
            </a:extLst>
          </p:cNvPr>
          <p:cNvSpPr>
            <a:spLocks noGrp="1"/>
          </p:cNvSpPr>
          <p:nvPr>
            <p:ph type="ftr" sz="quarter" idx="17"/>
          </p:nvPr>
        </p:nvSpPr>
        <p:spPr/>
        <p:txBody>
          <a:bodyPr/>
          <a:lstStyle>
            <a:lvl1pPr algn="r">
              <a:defRPr sz="1200">
                <a:solidFill>
                  <a:schemeClr val="bg1">
                    <a:lumMod val="50000"/>
                  </a:schemeClr>
                </a:solidFill>
              </a:defRPr>
            </a:lvl1pPr>
          </a:lstStyle>
          <a:p>
            <a:pPr>
              <a:defRPr/>
            </a:pPr>
            <a:endParaRPr lang="fi-FI"/>
          </a:p>
        </p:txBody>
      </p:sp>
    </p:spTree>
    <p:extLst>
      <p:ext uri="{BB962C8B-B14F-4D97-AF65-F5344CB8AC3E}">
        <p14:creationId xmlns:p14="http://schemas.microsoft.com/office/powerpoint/2010/main" val="73201348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 blue">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4FED485D-FFCF-206A-A9C0-C5A2BF9CEBA6}"/>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pic>
        <p:nvPicPr>
          <p:cNvPr id="4" name="Picture 5">
            <a:extLst>
              <a:ext uri="{FF2B5EF4-FFF2-40B4-BE49-F238E27FC236}">
                <a16:creationId xmlns:a16="http://schemas.microsoft.com/office/drawing/2014/main" id="{5DF923C3-1E39-0652-017C-D314E64FAF8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49838" y="506413"/>
            <a:ext cx="2060575" cy="144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0"/>
          </p:nvPr>
        </p:nvSpPr>
        <p:spPr>
          <a:xfrm>
            <a:off x="1099595" y="2307960"/>
            <a:ext cx="10058400" cy="1520687"/>
          </a:xfrm>
          <a:prstGeom prst="rect">
            <a:avLst/>
          </a:prstGeom>
        </p:spPr>
        <p:txBody>
          <a:bodyPr anchor="ctr">
            <a:noAutofit/>
          </a:bodyPr>
          <a:lstStyle>
            <a:lvl1pPr marL="0" indent="0" algn="ctr">
              <a:buNone/>
              <a:defRPr sz="10000" b="1">
                <a:solidFill>
                  <a:schemeClr val="bg2"/>
                </a:solidFill>
              </a:defRPr>
            </a:lvl1pPr>
          </a:lstStyle>
          <a:p>
            <a:pPr lvl="0"/>
            <a:r>
              <a:rPr lang="fi-FI"/>
              <a:t>Muokkaa tekstin perustyylejä napsauttamalla</a:t>
            </a:r>
          </a:p>
        </p:txBody>
      </p:sp>
      <p:sp>
        <p:nvSpPr>
          <p:cNvPr id="9" name="Text Placeholder 8"/>
          <p:cNvSpPr>
            <a:spLocks noGrp="1"/>
          </p:cNvSpPr>
          <p:nvPr>
            <p:ph type="body" sz="quarter" idx="11"/>
          </p:nvPr>
        </p:nvSpPr>
        <p:spPr>
          <a:xfrm>
            <a:off x="3722688" y="4178599"/>
            <a:ext cx="4770437" cy="480866"/>
          </a:xfrm>
          <a:prstGeom prst="rect">
            <a:avLst/>
          </a:prstGeom>
        </p:spPr>
        <p:txBody>
          <a:bodyPr>
            <a:normAutofit/>
          </a:bodyPr>
          <a:lstStyle>
            <a:lvl1pPr marL="0" indent="0" algn="ctr">
              <a:buNone/>
              <a:defRPr sz="2400" b="1">
                <a:solidFill>
                  <a:schemeClr val="bg1"/>
                </a:solidFill>
              </a:defRPr>
            </a:lvl1pPr>
          </a:lstStyle>
          <a:p>
            <a:pPr lvl="0"/>
            <a:r>
              <a:rPr lang="fi-FI"/>
              <a:t>Muokkaa tekstin perustyylejä napsauttamalla</a:t>
            </a:r>
          </a:p>
        </p:txBody>
      </p:sp>
      <p:sp>
        <p:nvSpPr>
          <p:cNvPr id="10" name="Text Placeholder 8"/>
          <p:cNvSpPr>
            <a:spLocks noGrp="1"/>
          </p:cNvSpPr>
          <p:nvPr>
            <p:ph type="body" sz="quarter" idx="12"/>
          </p:nvPr>
        </p:nvSpPr>
        <p:spPr>
          <a:xfrm>
            <a:off x="3731970" y="4680856"/>
            <a:ext cx="4770437" cy="328562"/>
          </a:xfrm>
          <a:prstGeom prst="rect">
            <a:avLst/>
          </a:prstGeom>
        </p:spPr>
        <p:txBody>
          <a:bodyPr>
            <a:noAutofit/>
          </a:bodyPr>
          <a:lstStyle>
            <a:lvl1pPr marL="0" indent="0" algn="ctr">
              <a:buNone/>
              <a:defRPr sz="1800" b="0">
                <a:solidFill>
                  <a:schemeClr val="bg1"/>
                </a:solidFill>
              </a:defRPr>
            </a:lvl1pPr>
          </a:lstStyle>
          <a:p>
            <a:pPr lvl="0"/>
            <a:r>
              <a:rPr lang="fi-FI"/>
              <a:t>Muokkaa tekstin perustyylejä napsauttamalla</a:t>
            </a:r>
          </a:p>
        </p:txBody>
      </p:sp>
      <p:sp>
        <p:nvSpPr>
          <p:cNvPr id="12" name="Text Placeholder 8"/>
          <p:cNvSpPr>
            <a:spLocks noGrp="1"/>
          </p:cNvSpPr>
          <p:nvPr>
            <p:ph type="body" sz="quarter" idx="13"/>
          </p:nvPr>
        </p:nvSpPr>
        <p:spPr>
          <a:xfrm>
            <a:off x="3731970" y="5347393"/>
            <a:ext cx="4770437" cy="1289578"/>
          </a:xfrm>
          <a:prstGeom prst="rect">
            <a:avLst/>
          </a:prstGeom>
        </p:spPr>
        <p:txBody>
          <a:bodyPr anchor="t">
            <a:normAutofit/>
          </a:bodyPr>
          <a:lstStyle>
            <a:lvl1pPr marL="0" indent="0" algn="ctr">
              <a:lnSpc>
                <a:spcPts val="1400"/>
              </a:lnSpc>
              <a:spcBef>
                <a:spcPts val="0"/>
              </a:spcBef>
              <a:spcAft>
                <a:spcPts val="0"/>
              </a:spcAft>
              <a:buNone/>
              <a:defRPr sz="1800" b="0" baseline="0">
                <a:solidFill>
                  <a:schemeClr val="bg1"/>
                </a:solidFill>
              </a:defRPr>
            </a:lvl1pPr>
          </a:lstStyle>
          <a:p>
            <a:pPr lvl="0"/>
            <a:r>
              <a:rPr lang="fi-FI"/>
              <a:t>Muokkaa tekstin perustyylejä napsauttamalla</a:t>
            </a:r>
          </a:p>
          <a:p>
            <a:pPr lvl="1"/>
            <a:r>
              <a:rPr lang="fi-FI"/>
              <a:t>toinen taso</a:t>
            </a:r>
          </a:p>
          <a:p>
            <a:pPr lvl="2"/>
            <a:r>
              <a:rPr lang="fi-FI"/>
              <a:t>kolmas taso</a:t>
            </a:r>
          </a:p>
        </p:txBody>
      </p:sp>
    </p:spTree>
    <p:extLst>
      <p:ext uri="{BB962C8B-B14F-4D97-AF65-F5344CB8AC3E}">
        <p14:creationId xmlns:p14="http://schemas.microsoft.com/office/powerpoint/2010/main" val="289593779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ing slide - blue logo">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8AE582D9-D5F0-2A07-01E7-A51A6157431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46450" y="1270000"/>
            <a:ext cx="5508625"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162460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 white">
    <p:spTree>
      <p:nvGrpSpPr>
        <p:cNvPr id="1" name=""/>
        <p:cNvGrpSpPr/>
        <p:nvPr/>
      </p:nvGrpSpPr>
      <p:grpSpPr>
        <a:xfrm>
          <a:off x="0" y="0"/>
          <a:ext cx="0" cy="0"/>
          <a:chOff x="0" y="0"/>
          <a:chExt cx="0" cy="0"/>
        </a:xfrm>
      </p:grpSpPr>
      <p:pic>
        <p:nvPicPr>
          <p:cNvPr id="2" name="Picture 10">
            <a:extLst>
              <a:ext uri="{FF2B5EF4-FFF2-40B4-BE49-F238E27FC236}">
                <a16:creationId xmlns:a16="http://schemas.microsoft.com/office/drawing/2014/main" id="{80C67D4E-1466-F8CF-1E7D-2ED124F200E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53013" y="508000"/>
            <a:ext cx="2062162"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1"/>
          </p:nvPr>
        </p:nvSpPr>
        <p:spPr>
          <a:xfrm>
            <a:off x="3722688" y="4178599"/>
            <a:ext cx="4770437" cy="480866"/>
          </a:xfrm>
          <a:prstGeom prst="rect">
            <a:avLst/>
          </a:prstGeom>
        </p:spPr>
        <p:txBody>
          <a:bodyPr>
            <a:normAutofit/>
          </a:bodyPr>
          <a:lstStyle>
            <a:lvl1pPr marL="0" indent="0" algn="ctr">
              <a:buNone/>
              <a:defRPr sz="2400" b="1">
                <a:solidFill>
                  <a:schemeClr val="tx2"/>
                </a:solidFill>
              </a:defRPr>
            </a:lvl1pPr>
          </a:lstStyle>
          <a:p>
            <a:pPr lvl="0"/>
            <a:r>
              <a:rPr lang="fi-FI"/>
              <a:t>Muokkaa tekstin perustyylejä napsauttamalla</a:t>
            </a:r>
          </a:p>
        </p:txBody>
      </p:sp>
      <p:sp>
        <p:nvSpPr>
          <p:cNvPr id="10" name="Text Placeholder 8"/>
          <p:cNvSpPr>
            <a:spLocks noGrp="1"/>
          </p:cNvSpPr>
          <p:nvPr>
            <p:ph type="body" sz="quarter" idx="12"/>
          </p:nvPr>
        </p:nvSpPr>
        <p:spPr>
          <a:xfrm>
            <a:off x="3731970" y="4680856"/>
            <a:ext cx="4770437" cy="328562"/>
          </a:xfrm>
          <a:prstGeom prst="rect">
            <a:avLst/>
          </a:prstGeom>
        </p:spPr>
        <p:txBody>
          <a:bodyPr>
            <a:noAutofit/>
          </a:bodyPr>
          <a:lstStyle>
            <a:lvl1pPr marL="0" indent="0" algn="ctr">
              <a:buNone/>
              <a:defRPr sz="1800" b="0">
                <a:solidFill>
                  <a:schemeClr val="tx2"/>
                </a:solidFill>
              </a:defRPr>
            </a:lvl1pPr>
          </a:lstStyle>
          <a:p>
            <a:pPr lvl="0"/>
            <a:r>
              <a:rPr lang="fi-FI"/>
              <a:t>Muokkaa tekstin perustyylejä napsauttamalla</a:t>
            </a:r>
          </a:p>
        </p:txBody>
      </p:sp>
      <p:sp>
        <p:nvSpPr>
          <p:cNvPr id="12" name="Text Placeholder 8"/>
          <p:cNvSpPr>
            <a:spLocks noGrp="1"/>
          </p:cNvSpPr>
          <p:nvPr>
            <p:ph type="body" sz="quarter" idx="13"/>
          </p:nvPr>
        </p:nvSpPr>
        <p:spPr>
          <a:xfrm>
            <a:off x="3731970" y="5347393"/>
            <a:ext cx="4770437" cy="1289578"/>
          </a:xfrm>
          <a:prstGeom prst="rect">
            <a:avLst/>
          </a:prstGeom>
        </p:spPr>
        <p:txBody>
          <a:bodyPr anchor="t">
            <a:normAutofit/>
          </a:bodyPr>
          <a:lstStyle>
            <a:lvl1pPr marL="0" indent="0" algn="ctr">
              <a:lnSpc>
                <a:spcPts val="1400"/>
              </a:lnSpc>
              <a:spcBef>
                <a:spcPts val="0"/>
              </a:spcBef>
              <a:spcAft>
                <a:spcPts val="600"/>
              </a:spcAft>
              <a:buNone/>
              <a:defRPr sz="1800" b="0" baseline="0">
                <a:solidFill>
                  <a:schemeClr val="tx2"/>
                </a:solidFill>
              </a:defRPr>
            </a:lvl1pPr>
          </a:lstStyle>
          <a:p>
            <a:pPr lvl="0"/>
            <a:r>
              <a:rPr lang="fi-FI"/>
              <a:t>Muokkaa tekstin perustyylejä napsauttamalla</a:t>
            </a:r>
          </a:p>
          <a:p>
            <a:pPr lvl="1"/>
            <a:r>
              <a:rPr lang="fi-FI"/>
              <a:t>toinen taso</a:t>
            </a:r>
          </a:p>
          <a:p>
            <a:pPr lvl="2"/>
            <a:r>
              <a:rPr lang="fi-FI"/>
              <a:t>kolmas taso</a:t>
            </a:r>
          </a:p>
        </p:txBody>
      </p:sp>
      <p:sp>
        <p:nvSpPr>
          <p:cNvPr id="8" name="Text Placeholder 2"/>
          <p:cNvSpPr>
            <a:spLocks noGrp="1"/>
          </p:cNvSpPr>
          <p:nvPr>
            <p:ph type="body" sz="quarter" idx="14"/>
          </p:nvPr>
        </p:nvSpPr>
        <p:spPr>
          <a:xfrm>
            <a:off x="1099595" y="2307960"/>
            <a:ext cx="10058400" cy="1520687"/>
          </a:xfrm>
          <a:prstGeom prst="rect">
            <a:avLst/>
          </a:prstGeom>
        </p:spPr>
        <p:txBody>
          <a:bodyPr anchor="ctr">
            <a:noAutofit/>
          </a:bodyPr>
          <a:lstStyle>
            <a:lvl1pPr marL="0" indent="0" algn="ctr">
              <a:buNone/>
              <a:defRPr sz="10000" b="1">
                <a:solidFill>
                  <a:schemeClr val="tx2"/>
                </a:solidFill>
              </a:defRPr>
            </a:lvl1pPr>
          </a:lstStyle>
          <a:p>
            <a:pPr lvl="0"/>
            <a:r>
              <a:rPr lang="fi-FI"/>
              <a:t>Muokkaa tekstin perustyylejä napsauttamalla</a:t>
            </a:r>
          </a:p>
        </p:txBody>
      </p:sp>
    </p:spTree>
    <p:extLst>
      <p:ext uri="{BB962C8B-B14F-4D97-AF65-F5344CB8AC3E}">
        <p14:creationId xmlns:p14="http://schemas.microsoft.com/office/powerpoint/2010/main" val="287086004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utro">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78381138-9ED3-1999-62A9-7737AE406F9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31300" y="-87313"/>
            <a:ext cx="3060700" cy="621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2">
            <a:extLst>
              <a:ext uri="{FF2B5EF4-FFF2-40B4-BE49-F238E27FC236}">
                <a16:creationId xmlns:a16="http://schemas.microsoft.com/office/drawing/2014/main" id="{4C812211-3DD9-ACEC-D609-F8DEE69B63A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250" y="2435225"/>
            <a:ext cx="66913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592305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Välikalvo - Vaaleanpunainen">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084B9010-7C81-47C2-980D-EB518B605C6E}"/>
              </a:ext>
            </a:extLst>
          </p:cNvPr>
          <p:cNvSpPr/>
          <p:nvPr userDrawn="1"/>
        </p:nvSpPr>
        <p:spPr>
          <a:xfrm>
            <a:off x="252413" y="250825"/>
            <a:ext cx="11687175" cy="6356350"/>
          </a:xfrm>
          <a:prstGeom prst="rect">
            <a:avLst/>
          </a:prstGeom>
          <a:solidFill>
            <a:srgbClr val="FAB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endParaRPr lang="en-FI" dirty="0"/>
          </a:p>
        </p:txBody>
      </p:sp>
      <p:pic>
        <p:nvPicPr>
          <p:cNvPr id="5" name="Picture 2">
            <a:extLst>
              <a:ext uri="{FF2B5EF4-FFF2-40B4-BE49-F238E27FC236}">
                <a16:creationId xmlns:a16="http://schemas.microsoft.com/office/drawing/2014/main" id="{3404CCCB-68BB-427D-8B72-474523BA29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9450" y="5154613"/>
            <a:ext cx="2849563"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id="{2A1AAF20-F1AB-49B0-8894-884B3008695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0113" y="4919663"/>
            <a:ext cx="960437"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7CA836C2-C7B8-4AF7-AF51-FBB1C171A6A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653588" y="4575175"/>
            <a:ext cx="11557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D11A6CA0-4660-4A36-89B2-10B7A660D4F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207625" y="2027238"/>
            <a:ext cx="1201738"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a:extLst>
              <a:ext uri="{FF2B5EF4-FFF2-40B4-BE49-F238E27FC236}">
                <a16:creationId xmlns:a16="http://schemas.microsoft.com/office/drawing/2014/main" id="{923E2346-97EB-4F2A-B8EB-9E153719DDA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82638" y="1206500"/>
            <a:ext cx="2343150"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3432495" y="2660633"/>
            <a:ext cx="5327009" cy="1102323"/>
          </a:xfrm>
        </p:spPr>
        <p:txBody>
          <a:bodyPr rtlCol="0">
            <a:normAutofit/>
          </a:bodyPr>
          <a:lstStyle>
            <a:lvl1pPr algn="ctr">
              <a:defRPr sz="4000"/>
            </a:lvl1pPr>
          </a:lstStyle>
          <a:p>
            <a:pPr rtl="0"/>
            <a:r>
              <a:rPr lang="sv-fi"/>
              <a:t>Muokkaa ots. perustyyl. napsautt.</a:t>
            </a:r>
            <a:endParaRPr lang="en-US" dirty="0"/>
          </a:p>
        </p:txBody>
      </p:sp>
      <p:sp>
        <p:nvSpPr>
          <p:cNvPr id="15" name="Subtitle 2"/>
          <p:cNvSpPr>
            <a:spLocks noGrp="1"/>
          </p:cNvSpPr>
          <p:nvPr>
            <p:ph type="subTitle" idx="1"/>
          </p:nvPr>
        </p:nvSpPr>
        <p:spPr>
          <a:xfrm>
            <a:off x="3432495" y="4128381"/>
            <a:ext cx="5327009" cy="609199"/>
          </a:xfrm>
        </p:spPr>
        <p:txBody>
          <a:bodyPr rtlCol="0">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sv-fi"/>
              <a:t>Muokkaa alaotsikon perustyyliä napsautt.</a:t>
            </a:r>
            <a:endParaRPr lang="en-US" dirty="0"/>
          </a:p>
        </p:txBody>
      </p:sp>
    </p:spTree>
    <p:extLst>
      <p:ext uri="{BB962C8B-B14F-4D97-AF65-F5344CB8AC3E}">
        <p14:creationId xmlns:p14="http://schemas.microsoft.com/office/powerpoint/2010/main" val="2890326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slide - blue logo 2">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B99E39FC-AC1A-AC00-9311-78D9949D3CED}"/>
              </a:ext>
            </a:extLst>
          </p:cNvPr>
          <p:cNvSpPr/>
          <p:nvPr userDrawn="1"/>
        </p:nvSpPr>
        <p:spPr>
          <a:xfrm>
            <a:off x="0" y="0"/>
            <a:ext cx="12192000" cy="6858000"/>
          </a:xfrm>
          <a:prstGeom prst="rect">
            <a:avLst/>
          </a:prstGeom>
          <a:solidFill>
            <a:srgbClr val="CEB8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solidFill>
                <a:schemeClr val="tx2"/>
              </a:solidFill>
            </a:endParaRPr>
          </a:p>
        </p:txBody>
      </p:sp>
      <p:pic>
        <p:nvPicPr>
          <p:cNvPr id="3" name="Picture 5">
            <a:extLst>
              <a:ext uri="{FF2B5EF4-FFF2-40B4-BE49-F238E27FC236}">
                <a16:creationId xmlns:a16="http://schemas.microsoft.com/office/drawing/2014/main" id="{A27127F3-12E0-9BE5-7764-4B9D70E68BB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46450" y="1270000"/>
            <a:ext cx="5508625"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822232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blue">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D043DF57-1014-AAB9-5461-573373B4216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solidFill>
                <a:schemeClr val="tx2"/>
              </a:solidFill>
            </a:endParaRPr>
          </a:p>
        </p:txBody>
      </p:sp>
      <p:pic>
        <p:nvPicPr>
          <p:cNvPr id="5" name="Picture 9">
            <a:extLst>
              <a:ext uri="{FF2B5EF4-FFF2-40B4-BE49-F238E27FC236}">
                <a16:creationId xmlns:a16="http://schemas.microsoft.com/office/drawing/2014/main" id="{B37D1651-72C4-E46D-BBB9-984F901A56A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78800" y="390525"/>
            <a:ext cx="3443288"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a:extLst>
              <a:ext uri="{FF2B5EF4-FFF2-40B4-BE49-F238E27FC236}">
                <a16:creationId xmlns:a16="http://schemas.microsoft.com/office/drawing/2014/main" id="{6D0E4E0F-F697-F7B9-2242-AF9352B7A169}"/>
              </a:ext>
            </a:extLst>
          </p:cNvPr>
          <p:cNvSpPr/>
          <p:nvPr userDrawn="1"/>
        </p:nvSpPr>
        <p:spPr>
          <a:xfrm>
            <a:off x="1063625" y="1760538"/>
            <a:ext cx="1052513"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p>
        </p:txBody>
      </p:sp>
      <p:sp>
        <p:nvSpPr>
          <p:cNvPr id="7" name="Rectangle 11">
            <a:extLst>
              <a:ext uri="{FF2B5EF4-FFF2-40B4-BE49-F238E27FC236}">
                <a16:creationId xmlns:a16="http://schemas.microsoft.com/office/drawing/2014/main" id="{06988E70-1639-5172-BCDE-0CE62A44262D}"/>
              </a:ext>
            </a:extLst>
          </p:cNvPr>
          <p:cNvSpPr/>
          <p:nvPr userDrawn="1"/>
        </p:nvSpPr>
        <p:spPr>
          <a:xfrm>
            <a:off x="1063625" y="4502150"/>
            <a:ext cx="1052513" cy="873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p>
        </p:txBody>
      </p:sp>
      <p:sp>
        <p:nvSpPr>
          <p:cNvPr id="2" name="Title 1"/>
          <p:cNvSpPr>
            <a:spLocks noGrp="1"/>
          </p:cNvSpPr>
          <p:nvPr>
            <p:ph type="ctrTitle"/>
          </p:nvPr>
        </p:nvSpPr>
        <p:spPr>
          <a:xfrm>
            <a:off x="952500" y="2072953"/>
            <a:ext cx="9144000" cy="2204241"/>
          </a:xfrm>
          <a:prstGeom prst="rect">
            <a:avLst/>
          </a:prstGeom>
        </p:spPr>
        <p:txBody>
          <a:bodyPr anchor="ctr" anchorCtr="0">
            <a:normAutofit/>
          </a:bodyPr>
          <a:lstStyle>
            <a:lvl1pPr algn="l">
              <a:lnSpc>
                <a:spcPts val="4800"/>
              </a:lnSpc>
              <a:defRPr sz="4500" b="1" baseline="0">
                <a:solidFill>
                  <a:schemeClr val="bg1"/>
                </a:solidFill>
              </a:defRPr>
            </a:lvl1pPr>
          </a:lstStyle>
          <a:p>
            <a:r>
              <a:rPr lang="fi-FI"/>
              <a:t>Muokkaa ots. perustyyl. napsautt.</a:t>
            </a:r>
            <a:endParaRPr lang="fi-FI" dirty="0"/>
          </a:p>
        </p:txBody>
      </p:sp>
      <p:sp>
        <p:nvSpPr>
          <p:cNvPr id="3" name="Subtitle 2"/>
          <p:cNvSpPr>
            <a:spLocks noGrp="1"/>
          </p:cNvSpPr>
          <p:nvPr>
            <p:ph type="subTitle" idx="1"/>
          </p:nvPr>
        </p:nvSpPr>
        <p:spPr>
          <a:xfrm>
            <a:off x="968557" y="5000796"/>
            <a:ext cx="4056668" cy="437896"/>
          </a:xfrm>
          <a:prstGeom prst="rect">
            <a:avLst/>
          </a:prstGeom>
        </p:spPr>
        <p:txBody>
          <a:bodyPr/>
          <a:lstStyle>
            <a:lvl1pPr marL="0" indent="0" algn="l">
              <a:buNone/>
              <a:defRPr sz="2400" b="1"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21" name="Text Placeholder 20"/>
          <p:cNvSpPr>
            <a:spLocks noGrp="1"/>
          </p:cNvSpPr>
          <p:nvPr>
            <p:ph type="body" sz="quarter" idx="14"/>
          </p:nvPr>
        </p:nvSpPr>
        <p:spPr>
          <a:xfrm>
            <a:off x="968375" y="5589588"/>
            <a:ext cx="4748613" cy="660400"/>
          </a:xfrm>
          <a:prstGeom prst="rect">
            <a:avLst/>
          </a:prstGeom>
        </p:spPr>
        <p:txBody>
          <a:bodyPr>
            <a:noAutofit/>
          </a:bodyPr>
          <a:lstStyle>
            <a:lvl1pPr marL="0" indent="0">
              <a:lnSpc>
                <a:spcPts val="1800"/>
              </a:lnSpc>
              <a:buNone/>
              <a:defRPr sz="16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23" name="Text Placeholder 22"/>
          <p:cNvSpPr>
            <a:spLocks noGrp="1"/>
          </p:cNvSpPr>
          <p:nvPr>
            <p:ph type="body" sz="quarter" idx="15"/>
          </p:nvPr>
        </p:nvSpPr>
        <p:spPr>
          <a:xfrm>
            <a:off x="6321287" y="5000626"/>
            <a:ext cx="5406113" cy="751686"/>
          </a:xfrm>
          <a:prstGeom prst="rect">
            <a:avLst/>
          </a:prstGeom>
        </p:spPr>
        <p:txBody>
          <a:bodyPr>
            <a:noAutofit/>
          </a:bodyPr>
          <a:lstStyle>
            <a:lvl1pPr marL="0" indent="0" algn="r">
              <a:buNone/>
              <a:defRPr sz="2400" b="1">
                <a:solidFill>
                  <a:schemeClr val="bg2"/>
                </a:solidFill>
              </a:defRPr>
            </a:lvl1pPr>
            <a:lvl2pPr marL="457200" indent="0" algn="r">
              <a:buNone/>
              <a:defRPr sz="1600" b="1">
                <a:solidFill>
                  <a:schemeClr val="bg2"/>
                </a:solidFill>
              </a:defRPr>
            </a:lvl2pPr>
            <a:lvl3pPr marL="914400" indent="0" algn="r">
              <a:buNone/>
              <a:defRPr sz="1600" b="1">
                <a:solidFill>
                  <a:schemeClr val="bg2"/>
                </a:solidFill>
              </a:defRPr>
            </a:lvl3pPr>
            <a:lvl4pPr marL="1371600" indent="0" algn="r">
              <a:buNone/>
              <a:defRPr sz="1600" b="1">
                <a:solidFill>
                  <a:schemeClr val="bg2"/>
                </a:solidFill>
              </a:defRPr>
            </a:lvl4pPr>
            <a:lvl5pPr marL="1828800" indent="0" algn="r">
              <a:buNone/>
              <a:defRPr sz="1600" b="1">
                <a:solidFill>
                  <a:schemeClr val="bg2"/>
                </a:solidFill>
              </a:defRPr>
            </a:lvl5pPr>
          </a:lstStyle>
          <a:p>
            <a:pPr lvl="0"/>
            <a:r>
              <a:rPr lang="fi-FI"/>
              <a:t>Muokkaa tekstin perustyylejä napsauttamalla</a:t>
            </a:r>
          </a:p>
        </p:txBody>
      </p:sp>
      <p:sp>
        <p:nvSpPr>
          <p:cNvPr id="26" name="Text Placeholder 25"/>
          <p:cNvSpPr>
            <a:spLocks noGrp="1"/>
          </p:cNvSpPr>
          <p:nvPr>
            <p:ph type="body" sz="quarter" idx="16"/>
          </p:nvPr>
        </p:nvSpPr>
        <p:spPr>
          <a:xfrm>
            <a:off x="10193408" y="5752312"/>
            <a:ext cx="1533828" cy="381333"/>
          </a:xfrm>
          <a:prstGeom prst="rect">
            <a:avLst/>
          </a:prstGeom>
        </p:spPr>
        <p:txBody>
          <a:bodyPr anchor="b">
            <a:noAutofit/>
          </a:bodyPr>
          <a:lstStyle>
            <a:lvl1pPr marL="0" indent="0" algn="r">
              <a:buNone/>
              <a:defRPr sz="1600">
                <a:solidFill>
                  <a:schemeClr val="bg1"/>
                </a:solidFill>
              </a:defRPr>
            </a:lvl1pPr>
            <a:lvl2pPr marL="457200" indent="0" algn="r">
              <a:buNone/>
              <a:defRPr sz="1600">
                <a:solidFill>
                  <a:schemeClr val="bg1"/>
                </a:solidFill>
              </a:defRPr>
            </a:lvl2pPr>
            <a:lvl3pPr marL="914400" indent="0" algn="r">
              <a:buNone/>
              <a:defRPr sz="1600">
                <a:solidFill>
                  <a:schemeClr val="bg1"/>
                </a:solidFill>
              </a:defRPr>
            </a:lvl3pPr>
            <a:lvl4pPr marL="1371600" indent="0" algn="r">
              <a:buNone/>
              <a:defRPr sz="1600">
                <a:solidFill>
                  <a:schemeClr val="bg1"/>
                </a:solidFill>
              </a:defRPr>
            </a:lvl4pPr>
            <a:lvl5pPr marL="1828800" indent="0" algn="r">
              <a:buNone/>
              <a:defRPr sz="1600">
                <a:solidFill>
                  <a:schemeClr val="bg1"/>
                </a:solidFill>
              </a:defRPr>
            </a:lvl5pPr>
          </a:lstStyle>
          <a:p>
            <a:pPr lvl="0"/>
            <a:r>
              <a:rPr lang="fi-FI"/>
              <a:t>Muokkaa tekstin perustyylejä napsauttamalla</a:t>
            </a:r>
          </a:p>
        </p:txBody>
      </p:sp>
    </p:spTree>
    <p:extLst>
      <p:ext uri="{BB962C8B-B14F-4D97-AF65-F5344CB8AC3E}">
        <p14:creationId xmlns:p14="http://schemas.microsoft.com/office/powerpoint/2010/main" val="406357252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straw">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6906140A-2FAD-6E01-6522-CF9C2135761A}"/>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solidFill>
                <a:schemeClr val="tx2"/>
              </a:solidFill>
            </a:endParaRPr>
          </a:p>
        </p:txBody>
      </p:sp>
      <p:sp>
        <p:nvSpPr>
          <p:cNvPr id="5" name="Rectangle 10">
            <a:extLst>
              <a:ext uri="{FF2B5EF4-FFF2-40B4-BE49-F238E27FC236}">
                <a16:creationId xmlns:a16="http://schemas.microsoft.com/office/drawing/2014/main" id="{89158985-83AD-6CC4-B744-A42B766AAF11}"/>
              </a:ext>
            </a:extLst>
          </p:cNvPr>
          <p:cNvSpPr/>
          <p:nvPr userDrawn="1"/>
        </p:nvSpPr>
        <p:spPr>
          <a:xfrm>
            <a:off x="1063625" y="1760538"/>
            <a:ext cx="1052513" cy="88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p>
        </p:txBody>
      </p:sp>
      <p:sp>
        <p:nvSpPr>
          <p:cNvPr id="6" name="Rectangle 11">
            <a:extLst>
              <a:ext uri="{FF2B5EF4-FFF2-40B4-BE49-F238E27FC236}">
                <a16:creationId xmlns:a16="http://schemas.microsoft.com/office/drawing/2014/main" id="{172E1B0E-2819-A411-6857-DDD643A27D94}"/>
              </a:ext>
            </a:extLst>
          </p:cNvPr>
          <p:cNvSpPr/>
          <p:nvPr userDrawn="1"/>
        </p:nvSpPr>
        <p:spPr>
          <a:xfrm>
            <a:off x="1063625" y="4502150"/>
            <a:ext cx="1052513" cy="873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p>
        </p:txBody>
      </p:sp>
      <p:pic>
        <p:nvPicPr>
          <p:cNvPr id="7" name="Picture 1">
            <a:extLst>
              <a:ext uri="{FF2B5EF4-FFF2-40B4-BE49-F238E27FC236}">
                <a16:creationId xmlns:a16="http://schemas.microsoft.com/office/drawing/2014/main" id="{41356F32-D4F2-025E-7067-F9BC1C5BBAA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75625" y="393700"/>
            <a:ext cx="3443288"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52500" y="2072953"/>
            <a:ext cx="9144000" cy="2204241"/>
          </a:xfrm>
          <a:prstGeom prst="rect">
            <a:avLst/>
          </a:prstGeom>
        </p:spPr>
        <p:txBody>
          <a:bodyPr anchor="ctr" anchorCtr="0">
            <a:normAutofit/>
          </a:bodyPr>
          <a:lstStyle>
            <a:lvl1pPr algn="l">
              <a:lnSpc>
                <a:spcPts val="4800"/>
              </a:lnSpc>
              <a:defRPr sz="4500" b="1" baseline="0">
                <a:solidFill>
                  <a:schemeClr val="tx2"/>
                </a:solidFill>
              </a:defRPr>
            </a:lvl1pPr>
          </a:lstStyle>
          <a:p>
            <a:r>
              <a:rPr lang="fi-FI"/>
              <a:t>Muokkaa ots. perustyyl. napsautt.</a:t>
            </a:r>
            <a:endParaRPr lang="fi-FI" dirty="0"/>
          </a:p>
        </p:txBody>
      </p:sp>
      <p:sp>
        <p:nvSpPr>
          <p:cNvPr id="3" name="Subtitle 2"/>
          <p:cNvSpPr>
            <a:spLocks noGrp="1"/>
          </p:cNvSpPr>
          <p:nvPr>
            <p:ph type="subTitle" idx="1"/>
          </p:nvPr>
        </p:nvSpPr>
        <p:spPr>
          <a:xfrm>
            <a:off x="968557" y="5000796"/>
            <a:ext cx="4056668" cy="437896"/>
          </a:xfrm>
          <a:prstGeom prst="rect">
            <a:avLst/>
          </a:prstGeom>
        </p:spPr>
        <p:txBody>
          <a:bodyPr/>
          <a:lstStyle>
            <a:lvl1pPr marL="0" indent="0" algn="l">
              <a:buNone/>
              <a:defRPr sz="2400" b="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21" name="Text Placeholder 20"/>
          <p:cNvSpPr>
            <a:spLocks noGrp="1"/>
          </p:cNvSpPr>
          <p:nvPr>
            <p:ph type="body" sz="quarter" idx="14"/>
          </p:nvPr>
        </p:nvSpPr>
        <p:spPr>
          <a:xfrm>
            <a:off x="968375" y="5589588"/>
            <a:ext cx="4748613" cy="660400"/>
          </a:xfrm>
          <a:prstGeom prst="rect">
            <a:avLst/>
          </a:prstGeom>
        </p:spPr>
        <p:txBody>
          <a:bodyPr>
            <a:noAutofit/>
          </a:bodyPr>
          <a:lstStyle>
            <a:lvl1pPr marL="0" indent="0">
              <a:lnSpc>
                <a:spcPts val="1800"/>
              </a:lnSpc>
              <a:buNone/>
              <a:defRPr sz="1600">
                <a:solidFill>
                  <a:schemeClr val="tx2"/>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23" name="Text Placeholder 22"/>
          <p:cNvSpPr>
            <a:spLocks noGrp="1"/>
          </p:cNvSpPr>
          <p:nvPr>
            <p:ph type="body" sz="quarter" idx="15"/>
          </p:nvPr>
        </p:nvSpPr>
        <p:spPr>
          <a:xfrm>
            <a:off x="6321287" y="5000626"/>
            <a:ext cx="5406113" cy="751686"/>
          </a:xfrm>
          <a:prstGeom prst="rect">
            <a:avLst/>
          </a:prstGeom>
        </p:spPr>
        <p:txBody>
          <a:bodyPr>
            <a:noAutofit/>
          </a:bodyPr>
          <a:lstStyle>
            <a:lvl1pPr marL="0" indent="0" algn="r">
              <a:buNone/>
              <a:defRPr sz="2400" b="1">
                <a:solidFill>
                  <a:schemeClr val="tx2"/>
                </a:solidFill>
              </a:defRPr>
            </a:lvl1pPr>
            <a:lvl2pPr marL="457200" indent="0" algn="r">
              <a:buNone/>
              <a:defRPr sz="1600" b="1">
                <a:solidFill>
                  <a:schemeClr val="bg2"/>
                </a:solidFill>
              </a:defRPr>
            </a:lvl2pPr>
            <a:lvl3pPr marL="914400" indent="0" algn="r">
              <a:buNone/>
              <a:defRPr sz="1600" b="1">
                <a:solidFill>
                  <a:schemeClr val="bg2"/>
                </a:solidFill>
              </a:defRPr>
            </a:lvl3pPr>
            <a:lvl4pPr marL="1371600" indent="0" algn="r">
              <a:buNone/>
              <a:defRPr sz="1600" b="1">
                <a:solidFill>
                  <a:schemeClr val="bg2"/>
                </a:solidFill>
              </a:defRPr>
            </a:lvl4pPr>
            <a:lvl5pPr marL="1828800" indent="0" algn="r">
              <a:buNone/>
              <a:defRPr sz="1600" b="1">
                <a:solidFill>
                  <a:schemeClr val="bg2"/>
                </a:solidFill>
              </a:defRPr>
            </a:lvl5pPr>
          </a:lstStyle>
          <a:p>
            <a:pPr lvl="0"/>
            <a:r>
              <a:rPr lang="fi-FI"/>
              <a:t>Muokkaa tekstin perustyylejä napsauttamalla</a:t>
            </a:r>
          </a:p>
        </p:txBody>
      </p:sp>
      <p:sp>
        <p:nvSpPr>
          <p:cNvPr id="26" name="Text Placeholder 25"/>
          <p:cNvSpPr>
            <a:spLocks noGrp="1"/>
          </p:cNvSpPr>
          <p:nvPr>
            <p:ph type="body" sz="quarter" idx="16"/>
          </p:nvPr>
        </p:nvSpPr>
        <p:spPr>
          <a:xfrm>
            <a:off x="10193408" y="5752312"/>
            <a:ext cx="1533828" cy="381333"/>
          </a:xfrm>
          <a:prstGeom prst="rect">
            <a:avLst/>
          </a:prstGeom>
        </p:spPr>
        <p:txBody>
          <a:bodyPr anchor="b">
            <a:noAutofit/>
          </a:bodyPr>
          <a:lstStyle>
            <a:lvl1pPr marL="0" indent="0" algn="r">
              <a:buNone/>
              <a:defRPr sz="1600">
                <a:solidFill>
                  <a:schemeClr val="tx2"/>
                </a:solidFill>
              </a:defRPr>
            </a:lvl1pPr>
            <a:lvl2pPr marL="457200" indent="0" algn="r">
              <a:buNone/>
              <a:defRPr sz="1600">
                <a:solidFill>
                  <a:schemeClr val="bg1"/>
                </a:solidFill>
              </a:defRPr>
            </a:lvl2pPr>
            <a:lvl3pPr marL="914400" indent="0" algn="r">
              <a:buNone/>
              <a:defRPr sz="1600">
                <a:solidFill>
                  <a:schemeClr val="bg1"/>
                </a:solidFill>
              </a:defRPr>
            </a:lvl3pPr>
            <a:lvl4pPr marL="1371600" indent="0" algn="r">
              <a:buNone/>
              <a:defRPr sz="1600">
                <a:solidFill>
                  <a:schemeClr val="bg1"/>
                </a:solidFill>
              </a:defRPr>
            </a:lvl4pPr>
            <a:lvl5pPr marL="1828800" indent="0" algn="r">
              <a:buNone/>
              <a:defRPr sz="1600">
                <a:solidFill>
                  <a:schemeClr val="bg1"/>
                </a:solidFill>
              </a:defRPr>
            </a:lvl5pPr>
          </a:lstStyle>
          <a:p>
            <a:pPr lvl="0"/>
            <a:r>
              <a:rPr lang="fi-FI"/>
              <a:t>Muokkaa tekstin perustyylejä napsauttamalla</a:t>
            </a:r>
          </a:p>
        </p:txBody>
      </p:sp>
    </p:spTree>
    <p:extLst>
      <p:ext uri="{BB962C8B-B14F-4D97-AF65-F5344CB8AC3E}">
        <p14:creationId xmlns:p14="http://schemas.microsoft.com/office/powerpoint/2010/main" val="235413076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 straw">
    <p:spTree>
      <p:nvGrpSpPr>
        <p:cNvPr id="1" name=""/>
        <p:cNvGrpSpPr/>
        <p:nvPr/>
      </p:nvGrpSpPr>
      <p:grpSpPr>
        <a:xfrm>
          <a:off x="0" y="0"/>
          <a:ext cx="0" cy="0"/>
          <a:chOff x="0" y="0"/>
          <a:chExt cx="0" cy="0"/>
        </a:xfrm>
      </p:grpSpPr>
      <p:sp>
        <p:nvSpPr>
          <p:cNvPr id="3" name="Rectangle 8">
            <a:extLst>
              <a:ext uri="{FF2B5EF4-FFF2-40B4-BE49-F238E27FC236}">
                <a16:creationId xmlns:a16="http://schemas.microsoft.com/office/drawing/2014/main" id="{261EF513-D2E6-1E21-D1BF-42B487670E5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solidFill>
                <a:schemeClr val="tx2"/>
              </a:solidFill>
            </a:endParaRPr>
          </a:p>
        </p:txBody>
      </p:sp>
      <p:sp>
        <p:nvSpPr>
          <p:cNvPr id="4" name="Rectangle 19">
            <a:extLst>
              <a:ext uri="{FF2B5EF4-FFF2-40B4-BE49-F238E27FC236}">
                <a16:creationId xmlns:a16="http://schemas.microsoft.com/office/drawing/2014/main" id="{88E15FDB-65EE-4F42-6B17-C96A9DE01F43}"/>
              </a:ext>
            </a:extLst>
          </p:cNvPr>
          <p:cNvSpPr/>
          <p:nvPr userDrawn="1"/>
        </p:nvSpPr>
        <p:spPr>
          <a:xfrm>
            <a:off x="1631950" y="1446213"/>
            <a:ext cx="1052513" cy="88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p>
        </p:txBody>
      </p:sp>
      <p:sp>
        <p:nvSpPr>
          <p:cNvPr id="5" name="Rectangle 21">
            <a:extLst>
              <a:ext uri="{FF2B5EF4-FFF2-40B4-BE49-F238E27FC236}">
                <a16:creationId xmlns:a16="http://schemas.microsoft.com/office/drawing/2014/main" id="{7E137ABA-ADAF-FFD9-9450-98BF927CD77A}"/>
              </a:ext>
            </a:extLst>
          </p:cNvPr>
          <p:cNvSpPr/>
          <p:nvPr userDrawn="1"/>
        </p:nvSpPr>
        <p:spPr>
          <a:xfrm>
            <a:off x="1631950" y="5468938"/>
            <a:ext cx="1052513" cy="88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p>
        </p:txBody>
      </p:sp>
      <p:pic>
        <p:nvPicPr>
          <p:cNvPr id="6" name="Picture 1">
            <a:extLst>
              <a:ext uri="{FF2B5EF4-FFF2-40B4-BE49-F238E27FC236}">
                <a16:creationId xmlns:a16="http://schemas.microsoft.com/office/drawing/2014/main" id="{3E26C750-3162-1114-80E5-995104A0DE4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75625" y="393700"/>
            <a:ext cx="3443288"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07317" y="2140197"/>
            <a:ext cx="9144000" cy="2723543"/>
          </a:xfrm>
          <a:prstGeom prst="rect">
            <a:avLst/>
          </a:prstGeom>
        </p:spPr>
        <p:txBody>
          <a:bodyPr anchor="ctr" anchorCtr="0">
            <a:normAutofit/>
          </a:bodyPr>
          <a:lstStyle>
            <a:lvl1pPr algn="l">
              <a:lnSpc>
                <a:spcPts val="5500"/>
              </a:lnSpc>
              <a:defRPr sz="4500" b="1" baseline="0">
                <a:solidFill>
                  <a:schemeClr val="tx2"/>
                </a:solidFill>
              </a:defRPr>
            </a:lvl1pPr>
          </a:lstStyle>
          <a:p>
            <a:r>
              <a:rPr lang="fi-FI"/>
              <a:t>Muokkaa ots. perustyyl. napsautt.</a:t>
            </a:r>
            <a:endParaRPr lang="fi-FI" dirty="0"/>
          </a:p>
        </p:txBody>
      </p:sp>
      <p:sp>
        <p:nvSpPr>
          <p:cNvPr id="7" name="Slide Number Placeholder 5">
            <a:extLst>
              <a:ext uri="{FF2B5EF4-FFF2-40B4-BE49-F238E27FC236}">
                <a16:creationId xmlns:a16="http://schemas.microsoft.com/office/drawing/2014/main" id="{ED6079AD-849E-3DC3-3DB9-60C48F64CD42}"/>
              </a:ext>
            </a:extLst>
          </p:cNvPr>
          <p:cNvSpPr>
            <a:spLocks noGrp="1"/>
          </p:cNvSpPr>
          <p:nvPr>
            <p:ph type="sldNum" sz="quarter" idx="10"/>
          </p:nvPr>
        </p:nvSpPr>
        <p:spPr/>
        <p:txBody>
          <a:bodyPr/>
          <a:lstStyle>
            <a:lvl1pPr>
              <a:defRPr sz="1200">
                <a:solidFill>
                  <a:schemeClr val="bg1">
                    <a:lumMod val="50000"/>
                  </a:schemeClr>
                </a:solidFill>
              </a:defRPr>
            </a:lvl1pPr>
          </a:lstStyle>
          <a:p>
            <a:pPr>
              <a:defRPr/>
            </a:pPr>
            <a:fld id="{D1485F80-2F92-4593-99E1-E4D6960A8A4F}" type="slidenum">
              <a:rPr lang="uk-UA"/>
              <a:pPr>
                <a:defRPr/>
              </a:pPr>
              <a:t>‹#›</a:t>
            </a:fld>
            <a:endParaRPr lang="uk-UA"/>
          </a:p>
        </p:txBody>
      </p:sp>
      <p:sp>
        <p:nvSpPr>
          <p:cNvPr id="8" name="Footer Placeholder 10">
            <a:extLst>
              <a:ext uri="{FF2B5EF4-FFF2-40B4-BE49-F238E27FC236}">
                <a16:creationId xmlns:a16="http://schemas.microsoft.com/office/drawing/2014/main" id="{82676E53-24D9-F8B8-B283-5382F36189EE}"/>
              </a:ext>
            </a:extLst>
          </p:cNvPr>
          <p:cNvSpPr>
            <a:spLocks noGrp="1"/>
          </p:cNvSpPr>
          <p:nvPr>
            <p:ph type="ftr" sz="quarter" idx="11"/>
          </p:nvPr>
        </p:nvSpPr>
        <p:spPr/>
        <p:txBody>
          <a:bodyPr/>
          <a:lstStyle>
            <a:lvl1pPr algn="r">
              <a:defRPr sz="1200">
                <a:solidFill>
                  <a:schemeClr val="bg1">
                    <a:lumMod val="50000"/>
                  </a:schemeClr>
                </a:solidFill>
              </a:defRPr>
            </a:lvl1pPr>
          </a:lstStyle>
          <a:p>
            <a:pPr>
              <a:defRPr/>
            </a:pPr>
            <a:endParaRPr lang="fi-FI"/>
          </a:p>
        </p:txBody>
      </p:sp>
    </p:spTree>
    <p:extLst>
      <p:ext uri="{BB962C8B-B14F-4D97-AF65-F5344CB8AC3E}">
        <p14:creationId xmlns:p14="http://schemas.microsoft.com/office/powerpoint/2010/main" val="375207726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 light blue">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6DFCA004-D6F6-8B90-D7C8-72BB621AA3BF}"/>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solidFill>
                <a:schemeClr val="tx2"/>
              </a:solidFill>
            </a:endParaRPr>
          </a:p>
        </p:txBody>
      </p:sp>
      <p:sp>
        <p:nvSpPr>
          <p:cNvPr id="3" name="Rectangle 10">
            <a:extLst>
              <a:ext uri="{FF2B5EF4-FFF2-40B4-BE49-F238E27FC236}">
                <a16:creationId xmlns:a16="http://schemas.microsoft.com/office/drawing/2014/main" id="{C1E9F796-C339-5CF5-D9F5-D8D1502D9445}"/>
              </a:ext>
            </a:extLst>
          </p:cNvPr>
          <p:cNvSpPr/>
          <p:nvPr userDrawn="1"/>
        </p:nvSpPr>
        <p:spPr>
          <a:xfrm>
            <a:off x="1631950" y="1446213"/>
            <a:ext cx="1052513" cy="88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p>
        </p:txBody>
      </p:sp>
      <p:sp>
        <p:nvSpPr>
          <p:cNvPr id="4" name="Rectangle 11">
            <a:extLst>
              <a:ext uri="{FF2B5EF4-FFF2-40B4-BE49-F238E27FC236}">
                <a16:creationId xmlns:a16="http://schemas.microsoft.com/office/drawing/2014/main" id="{C19ECF84-9758-ECFC-2C51-2464586F4660}"/>
              </a:ext>
            </a:extLst>
          </p:cNvPr>
          <p:cNvSpPr/>
          <p:nvPr userDrawn="1"/>
        </p:nvSpPr>
        <p:spPr>
          <a:xfrm>
            <a:off x="1631950" y="5468938"/>
            <a:ext cx="1052513" cy="88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p>
        </p:txBody>
      </p:sp>
      <p:pic>
        <p:nvPicPr>
          <p:cNvPr id="5" name="Picture 1">
            <a:extLst>
              <a:ext uri="{FF2B5EF4-FFF2-40B4-BE49-F238E27FC236}">
                <a16:creationId xmlns:a16="http://schemas.microsoft.com/office/drawing/2014/main" id="{CC1D22E8-C83E-3CE6-1DE8-7095ACB279A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75625" y="393700"/>
            <a:ext cx="3443288"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1507317" y="2140197"/>
            <a:ext cx="9144000" cy="2723543"/>
          </a:xfrm>
          <a:prstGeom prst="rect">
            <a:avLst/>
          </a:prstGeom>
        </p:spPr>
        <p:txBody>
          <a:bodyPr anchor="ctr" anchorCtr="0">
            <a:normAutofit/>
          </a:bodyPr>
          <a:lstStyle>
            <a:lvl1pPr algn="l">
              <a:lnSpc>
                <a:spcPts val="5500"/>
              </a:lnSpc>
              <a:defRPr sz="4500" b="1" baseline="0">
                <a:solidFill>
                  <a:schemeClr val="tx2"/>
                </a:solidFill>
              </a:defRPr>
            </a:lvl1pPr>
          </a:lstStyle>
          <a:p>
            <a:r>
              <a:rPr lang="fi-FI"/>
              <a:t>Muokkaa ots. perustyyl. napsautt.</a:t>
            </a:r>
            <a:endParaRPr lang="fi-FI" dirty="0"/>
          </a:p>
        </p:txBody>
      </p:sp>
      <p:sp>
        <p:nvSpPr>
          <p:cNvPr id="6" name="Footer Placeholder 3">
            <a:extLst>
              <a:ext uri="{FF2B5EF4-FFF2-40B4-BE49-F238E27FC236}">
                <a16:creationId xmlns:a16="http://schemas.microsoft.com/office/drawing/2014/main" id="{1DD55AAD-E227-BA49-CD3D-0A06C6C1F900}"/>
              </a:ext>
            </a:extLst>
          </p:cNvPr>
          <p:cNvSpPr>
            <a:spLocks noGrp="1"/>
          </p:cNvSpPr>
          <p:nvPr>
            <p:ph type="ftr" sz="quarter" idx="10"/>
          </p:nvPr>
        </p:nvSpPr>
        <p:spPr/>
        <p:txBody>
          <a:bodyPr/>
          <a:lstStyle>
            <a:lvl1pPr>
              <a:defRPr/>
            </a:lvl1pPr>
          </a:lstStyle>
          <a:p>
            <a:pPr>
              <a:defRPr/>
            </a:pPr>
            <a:endParaRPr lang="fi-FI"/>
          </a:p>
        </p:txBody>
      </p:sp>
      <p:sp>
        <p:nvSpPr>
          <p:cNvPr id="7" name="Slide Number Placeholder 4">
            <a:extLst>
              <a:ext uri="{FF2B5EF4-FFF2-40B4-BE49-F238E27FC236}">
                <a16:creationId xmlns:a16="http://schemas.microsoft.com/office/drawing/2014/main" id="{39147016-4865-A2CC-15F3-BC5C9E50FD10}"/>
              </a:ext>
            </a:extLst>
          </p:cNvPr>
          <p:cNvSpPr>
            <a:spLocks noGrp="1"/>
          </p:cNvSpPr>
          <p:nvPr>
            <p:ph type="sldNum" sz="quarter" idx="11"/>
          </p:nvPr>
        </p:nvSpPr>
        <p:spPr/>
        <p:txBody>
          <a:bodyPr/>
          <a:lstStyle>
            <a:lvl1pPr>
              <a:defRPr/>
            </a:lvl1pPr>
          </a:lstStyle>
          <a:p>
            <a:pPr>
              <a:defRPr/>
            </a:pPr>
            <a:fld id="{BD5024D6-8046-4347-A7AB-EAAED7058625}" type="slidenum">
              <a:rPr lang="uk-UA"/>
              <a:pPr>
                <a:defRPr/>
              </a:pPr>
              <a:t>‹#›</a:t>
            </a:fld>
            <a:endParaRPr lang="uk-UA"/>
          </a:p>
        </p:txBody>
      </p:sp>
    </p:spTree>
    <p:extLst>
      <p:ext uri="{BB962C8B-B14F-4D97-AF65-F5344CB8AC3E}">
        <p14:creationId xmlns:p14="http://schemas.microsoft.com/office/powerpoint/2010/main" val="4029351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 whi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A6FA0F-0FDB-3DB5-3989-25C71F651BD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75625" y="393700"/>
            <a:ext cx="3443288"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0">
            <a:extLst>
              <a:ext uri="{FF2B5EF4-FFF2-40B4-BE49-F238E27FC236}">
                <a16:creationId xmlns:a16="http://schemas.microsoft.com/office/drawing/2014/main" id="{D25BC652-5F17-9916-D901-D90AB8378DF0}"/>
              </a:ext>
            </a:extLst>
          </p:cNvPr>
          <p:cNvSpPr/>
          <p:nvPr userDrawn="1"/>
        </p:nvSpPr>
        <p:spPr>
          <a:xfrm>
            <a:off x="1631950" y="1446213"/>
            <a:ext cx="1052513" cy="88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p>
        </p:txBody>
      </p:sp>
      <p:sp>
        <p:nvSpPr>
          <p:cNvPr id="4" name="Rectangle 11">
            <a:extLst>
              <a:ext uri="{FF2B5EF4-FFF2-40B4-BE49-F238E27FC236}">
                <a16:creationId xmlns:a16="http://schemas.microsoft.com/office/drawing/2014/main" id="{36DFF075-5044-E58B-8FC0-B9D9ED39C386}"/>
              </a:ext>
            </a:extLst>
          </p:cNvPr>
          <p:cNvSpPr/>
          <p:nvPr userDrawn="1"/>
        </p:nvSpPr>
        <p:spPr>
          <a:xfrm>
            <a:off x="1631950" y="5468938"/>
            <a:ext cx="1052513" cy="88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p>
        </p:txBody>
      </p:sp>
      <p:sp>
        <p:nvSpPr>
          <p:cNvPr id="13" name="Title 1"/>
          <p:cNvSpPr>
            <a:spLocks noGrp="1"/>
          </p:cNvSpPr>
          <p:nvPr>
            <p:ph type="ctrTitle"/>
          </p:nvPr>
        </p:nvSpPr>
        <p:spPr>
          <a:xfrm>
            <a:off x="1507317" y="2140197"/>
            <a:ext cx="9144000" cy="2723543"/>
          </a:xfrm>
          <a:prstGeom prst="rect">
            <a:avLst/>
          </a:prstGeom>
        </p:spPr>
        <p:txBody>
          <a:bodyPr anchor="ctr" anchorCtr="0">
            <a:normAutofit/>
          </a:bodyPr>
          <a:lstStyle>
            <a:lvl1pPr algn="l">
              <a:lnSpc>
                <a:spcPts val="5500"/>
              </a:lnSpc>
              <a:defRPr sz="4500" b="1">
                <a:solidFill>
                  <a:schemeClr val="tx2"/>
                </a:solidFill>
              </a:defRPr>
            </a:lvl1pPr>
          </a:lstStyle>
          <a:p>
            <a:r>
              <a:rPr lang="fi-FI"/>
              <a:t>Muokkaa ots. perustyyl. napsautt.</a:t>
            </a:r>
            <a:endParaRPr lang="fi-FI" dirty="0"/>
          </a:p>
        </p:txBody>
      </p:sp>
      <p:sp>
        <p:nvSpPr>
          <p:cNvPr id="5" name="Slide Number Placeholder 5">
            <a:extLst>
              <a:ext uri="{FF2B5EF4-FFF2-40B4-BE49-F238E27FC236}">
                <a16:creationId xmlns:a16="http://schemas.microsoft.com/office/drawing/2014/main" id="{108A94F4-309F-9A73-ED13-D1BEBFDB1D28}"/>
              </a:ext>
            </a:extLst>
          </p:cNvPr>
          <p:cNvSpPr>
            <a:spLocks noGrp="1"/>
          </p:cNvSpPr>
          <p:nvPr>
            <p:ph type="sldNum" sz="quarter" idx="10"/>
          </p:nvPr>
        </p:nvSpPr>
        <p:spPr/>
        <p:txBody>
          <a:bodyPr/>
          <a:lstStyle>
            <a:lvl1pPr>
              <a:defRPr sz="1200">
                <a:solidFill>
                  <a:schemeClr val="bg1">
                    <a:lumMod val="50000"/>
                  </a:schemeClr>
                </a:solidFill>
              </a:defRPr>
            </a:lvl1pPr>
          </a:lstStyle>
          <a:p>
            <a:pPr>
              <a:defRPr/>
            </a:pPr>
            <a:fld id="{90BA5E61-039A-43C6-95F7-B6902017F003}" type="slidenum">
              <a:rPr lang="uk-UA"/>
              <a:pPr>
                <a:defRPr/>
              </a:pPr>
              <a:t>‹#›</a:t>
            </a:fld>
            <a:endParaRPr lang="uk-UA"/>
          </a:p>
        </p:txBody>
      </p:sp>
      <p:sp>
        <p:nvSpPr>
          <p:cNvPr id="6" name="Footer Placeholder 10">
            <a:extLst>
              <a:ext uri="{FF2B5EF4-FFF2-40B4-BE49-F238E27FC236}">
                <a16:creationId xmlns:a16="http://schemas.microsoft.com/office/drawing/2014/main" id="{9A69FD46-43A5-7886-7438-33284D536CEC}"/>
              </a:ext>
            </a:extLst>
          </p:cNvPr>
          <p:cNvSpPr>
            <a:spLocks noGrp="1"/>
          </p:cNvSpPr>
          <p:nvPr>
            <p:ph type="ftr" sz="quarter" idx="11"/>
          </p:nvPr>
        </p:nvSpPr>
        <p:spPr/>
        <p:txBody>
          <a:bodyPr/>
          <a:lstStyle>
            <a:lvl1pPr algn="r">
              <a:defRPr sz="1200">
                <a:solidFill>
                  <a:schemeClr val="bg1">
                    <a:lumMod val="50000"/>
                  </a:schemeClr>
                </a:solidFill>
              </a:defRPr>
            </a:lvl1pPr>
          </a:lstStyle>
          <a:p>
            <a:pPr>
              <a:defRPr/>
            </a:pPr>
            <a:endParaRPr lang="fi-FI"/>
          </a:p>
        </p:txBody>
      </p:sp>
    </p:spTree>
    <p:extLst>
      <p:ext uri="{BB962C8B-B14F-4D97-AF65-F5344CB8AC3E}">
        <p14:creationId xmlns:p14="http://schemas.microsoft.com/office/powerpoint/2010/main" val="5861925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content - 1 column">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568F0CA-F778-A780-0D6F-07181B1E5BE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18800" y="198438"/>
            <a:ext cx="1138238"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28098" y="365125"/>
            <a:ext cx="9757458" cy="1325563"/>
          </a:xfrm>
          <a:prstGeom prst="rect">
            <a:avLst/>
          </a:prstGeom>
        </p:spPr>
        <p:txBody>
          <a:bodyPr anchor="ctr">
            <a:normAutofit/>
          </a:bodyPr>
          <a:lstStyle>
            <a:lvl1pPr>
              <a:lnSpc>
                <a:spcPts val="4000"/>
              </a:lnSpc>
              <a:defRPr sz="3800" b="1" baseline="0">
                <a:ln>
                  <a:noFill/>
                </a:ln>
                <a:solidFill>
                  <a:schemeClr val="tx2"/>
                </a:solidFill>
                <a:latin typeface="calibri" charset="0"/>
                <a:ea typeface="Trebuchet MS" charset="0"/>
                <a:cs typeface="Trebuchet MS" charset="0"/>
              </a:defRPr>
            </a:lvl1pPr>
          </a:lstStyle>
          <a:p>
            <a:r>
              <a:rPr lang="fi-FI"/>
              <a:t>Muokkaa ots. perustyyl. napsautt.</a:t>
            </a:r>
            <a:endParaRPr lang="fi-FI" dirty="0"/>
          </a:p>
        </p:txBody>
      </p:sp>
      <p:sp>
        <p:nvSpPr>
          <p:cNvPr id="3" name="Content Placeholder 2"/>
          <p:cNvSpPr>
            <a:spLocks noGrp="1"/>
          </p:cNvSpPr>
          <p:nvPr>
            <p:ph idx="1"/>
          </p:nvPr>
        </p:nvSpPr>
        <p:spPr>
          <a:xfrm>
            <a:off x="528098" y="1825625"/>
            <a:ext cx="10515600" cy="4351338"/>
          </a:xfrm>
          <a:prstGeom prst="rect">
            <a:avLst/>
          </a:prstGeom>
        </p:spPr>
        <p:txBody>
          <a:bodyPr/>
          <a:lstStyle>
            <a:lvl1pPr>
              <a:buClr>
                <a:schemeClr val="accent1"/>
              </a:buClr>
              <a:defRPr sz="2600" baseline="0">
                <a:latin typeface="calibri" charset="0"/>
                <a:ea typeface="Georgia" charset="0"/>
                <a:cs typeface="Georgia" charset="0"/>
              </a:defRPr>
            </a:lvl1pPr>
            <a:lvl2pPr>
              <a:buClr>
                <a:schemeClr val="accent1"/>
              </a:buClr>
              <a:defRPr baseline="0">
                <a:latin typeface="calibri" charset="0"/>
                <a:ea typeface="Georgia" charset="0"/>
                <a:cs typeface="Georgia" charset="0"/>
              </a:defRPr>
            </a:lvl2pPr>
            <a:lvl3pPr>
              <a:buClr>
                <a:schemeClr val="accent1"/>
              </a:buClr>
              <a:defRPr baseline="0">
                <a:latin typeface="calibri" charset="0"/>
                <a:ea typeface="Georgia" charset="0"/>
                <a:cs typeface="Georgia" charset="0"/>
              </a:defRPr>
            </a:lvl3pPr>
            <a:lvl4pPr>
              <a:buClr>
                <a:schemeClr val="accent1"/>
              </a:buClr>
              <a:defRPr baseline="0">
                <a:latin typeface="calibri" charset="0"/>
                <a:ea typeface="Georgia" charset="0"/>
                <a:cs typeface="Georgia" charset="0"/>
              </a:defRPr>
            </a:lvl4pPr>
            <a:lvl5pPr>
              <a:buClr>
                <a:schemeClr val="accent1"/>
              </a:buClr>
              <a:defRPr baseline="0">
                <a:latin typeface="calibri" charset="0"/>
                <a:ea typeface="Georgia" charset="0"/>
                <a:cs typeface="Georgia" charset="0"/>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Slide Number Placeholder 5">
            <a:extLst>
              <a:ext uri="{FF2B5EF4-FFF2-40B4-BE49-F238E27FC236}">
                <a16:creationId xmlns:a16="http://schemas.microsoft.com/office/drawing/2014/main" id="{2D01504C-5505-63DC-7BCF-86963EB68B4A}"/>
              </a:ext>
            </a:extLst>
          </p:cNvPr>
          <p:cNvSpPr>
            <a:spLocks noGrp="1"/>
          </p:cNvSpPr>
          <p:nvPr>
            <p:ph type="sldNum" sz="quarter" idx="10"/>
          </p:nvPr>
        </p:nvSpPr>
        <p:spPr/>
        <p:txBody>
          <a:bodyPr/>
          <a:lstStyle>
            <a:lvl1pPr>
              <a:defRPr sz="1200">
                <a:solidFill>
                  <a:schemeClr val="bg1">
                    <a:lumMod val="50000"/>
                  </a:schemeClr>
                </a:solidFill>
              </a:defRPr>
            </a:lvl1pPr>
          </a:lstStyle>
          <a:p>
            <a:pPr>
              <a:defRPr/>
            </a:pPr>
            <a:fld id="{D1E1D412-EC9E-4F84-8E54-035FC7D96826}" type="slidenum">
              <a:rPr lang="uk-UA"/>
              <a:pPr>
                <a:defRPr/>
              </a:pPr>
              <a:t>‹#›</a:t>
            </a:fld>
            <a:endParaRPr lang="uk-UA"/>
          </a:p>
        </p:txBody>
      </p:sp>
      <p:sp>
        <p:nvSpPr>
          <p:cNvPr id="6" name="Footer Placeholder 10">
            <a:extLst>
              <a:ext uri="{FF2B5EF4-FFF2-40B4-BE49-F238E27FC236}">
                <a16:creationId xmlns:a16="http://schemas.microsoft.com/office/drawing/2014/main" id="{415EBDC9-B8F8-18B0-29BE-72B921A56CA7}"/>
              </a:ext>
            </a:extLst>
          </p:cNvPr>
          <p:cNvSpPr>
            <a:spLocks noGrp="1"/>
          </p:cNvSpPr>
          <p:nvPr>
            <p:ph type="ftr" sz="quarter" idx="11"/>
          </p:nvPr>
        </p:nvSpPr>
        <p:spPr/>
        <p:txBody>
          <a:bodyPr/>
          <a:lstStyle>
            <a:lvl1pPr algn="r">
              <a:defRPr sz="1200">
                <a:solidFill>
                  <a:schemeClr val="bg1">
                    <a:lumMod val="50000"/>
                  </a:schemeClr>
                </a:solidFill>
              </a:defRPr>
            </a:lvl1pPr>
          </a:lstStyle>
          <a:p>
            <a:pPr>
              <a:defRPr/>
            </a:pPr>
            <a:endParaRPr lang="fi-FI"/>
          </a:p>
        </p:txBody>
      </p:sp>
    </p:spTree>
    <p:extLst>
      <p:ext uri="{BB962C8B-B14F-4D97-AF65-F5344CB8AC3E}">
        <p14:creationId xmlns:p14="http://schemas.microsoft.com/office/powerpoint/2010/main" val="296182127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B187E6E-D80F-52F4-9685-F54FBDEEBA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fi-FI"/>
          </a:p>
        </p:txBody>
      </p:sp>
      <p:sp>
        <p:nvSpPr>
          <p:cNvPr id="3" name="Slide Number Placeholder 5">
            <a:extLst>
              <a:ext uri="{FF2B5EF4-FFF2-40B4-BE49-F238E27FC236}">
                <a16:creationId xmlns:a16="http://schemas.microsoft.com/office/drawing/2014/main" id="{A00070CB-14B7-1EE8-D786-BC93BDA91542}"/>
              </a:ext>
            </a:extLst>
          </p:cNvPr>
          <p:cNvSpPr>
            <a:spLocks noGrp="1"/>
          </p:cNvSpPr>
          <p:nvPr>
            <p:ph type="sldNum" sz="quarter" idx="4"/>
          </p:nvPr>
        </p:nvSpPr>
        <p:spPr>
          <a:xfrm>
            <a:off x="11488738" y="6477000"/>
            <a:ext cx="623887" cy="300038"/>
          </a:xfrm>
          <a:prstGeom prst="rect">
            <a:avLst/>
          </a:prstGeom>
        </p:spPr>
        <p:txBody>
          <a:bodyPr/>
          <a:lstStyle>
            <a:lvl1pPr eaLnBrk="1" fontAlgn="auto" hangingPunct="1">
              <a:spcBef>
                <a:spcPts val="0"/>
              </a:spcBef>
              <a:spcAft>
                <a:spcPts val="0"/>
              </a:spcAft>
              <a:defRPr sz="1200">
                <a:solidFill>
                  <a:schemeClr val="bg1">
                    <a:lumMod val="50000"/>
                  </a:schemeClr>
                </a:solidFill>
                <a:latin typeface="+mn-lt"/>
              </a:defRPr>
            </a:lvl1pPr>
          </a:lstStyle>
          <a:p>
            <a:pPr>
              <a:defRPr/>
            </a:pPr>
            <a:fld id="{D88ACFB7-6632-4E9A-90D8-AA300BCBB44E}" type="slidenum">
              <a:rPr lang="uk-UA"/>
              <a:pPr>
                <a:defRPr/>
              </a:pPr>
              <a:t>‹#›</a:t>
            </a:fld>
            <a:endParaRPr lang="uk-UA"/>
          </a:p>
        </p:txBody>
      </p:sp>
      <p:sp>
        <p:nvSpPr>
          <p:cNvPr id="5" name="Footer Placeholder 10">
            <a:extLst>
              <a:ext uri="{FF2B5EF4-FFF2-40B4-BE49-F238E27FC236}">
                <a16:creationId xmlns:a16="http://schemas.microsoft.com/office/drawing/2014/main" id="{96753304-0434-DD03-68C1-720D22DFF9B0}"/>
              </a:ext>
            </a:extLst>
          </p:cNvPr>
          <p:cNvSpPr>
            <a:spLocks noGrp="1"/>
          </p:cNvSpPr>
          <p:nvPr>
            <p:ph type="ftr" sz="quarter" idx="3"/>
          </p:nvPr>
        </p:nvSpPr>
        <p:spPr>
          <a:xfrm>
            <a:off x="8201025" y="6477000"/>
            <a:ext cx="3152775" cy="300038"/>
          </a:xfrm>
          <a:prstGeom prst="rect">
            <a:avLst/>
          </a:prstGeom>
        </p:spPr>
        <p:txBody>
          <a:bodyPr/>
          <a:lstStyle>
            <a:lvl1pPr algn="r" eaLnBrk="1" fontAlgn="auto" hangingPunct="1">
              <a:spcBef>
                <a:spcPts val="0"/>
              </a:spcBef>
              <a:spcAft>
                <a:spcPts val="0"/>
              </a:spcAft>
              <a:defRPr sz="1200">
                <a:solidFill>
                  <a:schemeClr val="bg1">
                    <a:lumMod val="50000"/>
                  </a:schemeClr>
                </a:solidFill>
                <a:latin typeface="+mn-lt"/>
              </a:defRPr>
            </a:lvl1pPr>
          </a:lstStyle>
          <a:p>
            <a:pPr>
              <a:defRPr/>
            </a:pPr>
            <a:endParaRPr lang="fi-FI"/>
          </a:p>
        </p:txBody>
      </p:sp>
    </p:spTree>
  </p:cSld>
  <p:clrMap bg1="lt1" tx1="dk1" bg2="lt2" tx2="dk2" accent1="accent1" accent2="accent2" accent3="accent3" accent4="accent4" accent5="accent5" accent6="accent6" hlink="hlink" folHlink="folHlink"/>
  <p:sldLayoutIdLst>
    <p:sldLayoutId id="2147484961" r:id="rId1"/>
    <p:sldLayoutId id="2147484962" r:id="rId2"/>
    <p:sldLayoutId id="2147484963" r:id="rId3"/>
    <p:sldLayoutId id="2147484964" r:id="rId4"/>
    <p:sldLayoutId id="2147484965" r:id="rId5"/>
    <p:sldLayoutId id="2147484966" r:id="rId6"/>
    <p:sldLayoutId id="2147484967" r:id="rId7"/>
    <p:sldLayoutId id="2147484968" r:id="rId8"/>
    <p:sldLayoutId id="2147484969" r:id="rId9"/>
    <p:sldLayoutId id="2147484970" r:id="rId10"/>
    <p:sldLayoutId id="2147484971" r:id="rId11"/>
    <p:sldLayoutId id="2147484972" r:id="rId12"/>
    <p:sldLayoutId id="2147484973" r:id="rId13"/>
    <p:sldLayoutId id="2147484974" r:id="rId14"/>
    <p:sldLayoutId id="2147484975" r:id="rId15"/>
    <p:sldLayoutId id="2147484976" r:id="rId16"/>
    <p:sldLayoutId id="2147484977" r:id="rId17"/>
    <p:sldLayoutId id="2147484978" r:id="rId18"/>
    <p:sldLayoutId id="2147484979" r:id="rId19"/>
    <p:sldLayoutId id="2147484980" r:id="rId20"/>
    <p:sldLayoutId id="2147484981" r:id="rId21"/>
    <p:sldLayoutId id="2147484982" r:id="rId22"/>
  </p:sldLayoutIdLst>
  <p:transition>
    <p:fade/>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anose="020F0502020204030204" pitchFamily="34" charset="0"/>
        </a:defRPr>
      </a:lvl2pPr>
      <a:lvl3pPr algn="l" rtl="0" eaLnBrk="0" fontAlgn="base" hangingPunct="0">
        <a:lnSpc>
          <a:spcPct val="90000"/>
        </a:lnSpc>
        <a:spcBef>
          <a:spcPct val="0"/>
        </a:spcBef>
        <a:spcAft>
          <a:spcPct val="0"/>
        </a:spcAft>
        <a:defRPr sz="4400">
          <a:solidFill>
            <a:schemeClr val="tx1"/>
          </a:solidFill>
          <a:latin typeface="Calibri" panose="020F0502020204030204" pitchFamily="34" charset="0"/>
        </a:defRPr>
      </a:lvl3pPr>
      <a:lvl4pPr algn="l" rtl="0" eaLnBrk="0" fontAlgn="base" hangingPunct="0">
        <a:lnSpc>
          <a:spcPct val="90000"/>
        </a:lnSpc>
        <a:spcBef>
          <a:spcPct val="0"/>
        </a:spcBef>
        <a:spcAft>
          <a:spcPct val="0"/>
        </a:spcAft>
        <a:defRPr sz="4400">
          <a:solidFill>
            <a:schemeClr val="tx1"/>
          </a:solidFill>
          <a:latin typeface="Calibri" panose="020F0502020204030204" pitchFamily="34" charset="0"/>
        </a:defRPr>
      </a:lvl4pPr>
      <a:lvl5pPr algn="l" rtl="0" eaLnBrk="0" fontAlgn="base" hangingPunct="0">
        <a:lnSpc>
          <a:spcPct val="90000"/>
        </a:lnSpc>
        <a:spcBef>
          <a:spcPct val="0"/>
        </a:spcBef>
        <a:spcAft>
          <a:spcPct val="0"/>
        </a:spcAft>
        <a:defRPr sz="4400">
          <a:solidFill>
            <a:schemeClr val="tx1"/>
          </a:solidFill>
          <a:latin typeface="Calibri" panose="020F0502020204030204" pitchFamily="34" charset="0"/>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hyperlink" Target="https://www.ruokavirasto.fi/sv/stod/jordbruk/guider/ansokningsguider/ansokningsguider/andring-av-hostanmalans-uppgifter-och-svar-pa-begaran-om-utredning/andring-av-hostanmalans-uppgifter-och-svar-pa-begaran-om-utredning-2024/" TargetMode="Externa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5.sv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15.sv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15.sv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28.sv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236AB3C4-C9C9-8287-8A7A-50B823587E99}"/>
              </a:ext>
            </a:extLst>
          </p:cNvPr>
          <p:cNvSpPr>
            <a:spLocks noGrp="1" noChangeArrowheads="1"/>
          </p:cNvSpPr>
          <p:nvPr>
            <p:ph type="ctrTitle"/>
          </p:nvPr>
        </p:nvSpPr>
        <p:spPr bwMode="auto">
          <a:xfrm>
            <a:off x="952499" y="2073275"/>
            <a:ext cx="10774363" cy="2203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normAutofit/>
          </a:bodyPr>
          <a:lstStyle/>
          <a:p>
            <a:pPr eaLnBrk="1" hangingPunct="1"/>
            <a:r>
              <a:rPr lang="sv-FI" altLang="fi-FI" sz="4400" noProof="0" dirty="0"/>
              <a:t>Satellituppföljning, vårens och sommarens 2024 utredningsbegäran och </a:t>
            </a:r>
            <a:r>
              <a:rPr lang="sv-FI" altLang="fi-FI" sz="4400" u="sng" noProof="0" dirty="0"/>
              <a:t>ändringsskeden</a:t>
            </a:r>
          </a:p>
        </p:txBody>
      </p:sp>
      <p:sp>
        <p:nvSpPr>
          <p:cNvPr id="25603" name="Subtitle 2">
            <a:extLst>
              <a:ext uri="{FF2B5EF4-FFF2-40B4-BE49-F238E27FC236}">
                <a16:creationId xmlns:a16="http://schemas.microsoft.com/office/drawing/2014/main" id="{9B1F42FF-2184-BFE3-B45F-16F16CD0CBB9}"/>
              </a:ext>
            </a:extLst>
          </p:cNvPr>
          <p:cNvSpPr>
            <a:spLocks noGrp="1" noChangeArrowheads="1"/>
          </p:cNvSpPr>
          <p:nvPr>
            <p:ph type="subTitle" idx="1"/>
          </p:nvPr>
        </p:nvSpPr>
        <p:spPr bwMode="auto">
          <a:xfrm>
            <a:off x="968375" y="5000625"/>
            <a:ext cx="4829175" cy="438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sv-FI" altLang="fi-FI" noProof="0" dirty="0"/>
              <a:t>Janne Aho, Henri Korhonen, Kirsi Roininen och Mirva Kauppinen</a:t>
            </a:r>
          </a:p>
        </p:txBody>
      </p:sp>
      <p:sp>
        <p:nvSpPr>
          <p:cNvPr id="25605" name="Text Placeholder 6">
            <a:extLst>
              <a:ext uri="{FF2B5EF4-FFF2-40B4-BE49-F238E27FC236}">
                <a16:creationId xmlns:a16="http://schemas.microsoft.com/office/drawing/2014/main" id="{E97B8B25-7497-63E7-A3D2-EA3C6A7F4F64}"/>
              </a:ext>
            </a:extLst>
          </p:cNvPr>
          <p:cNvSpPr>
            <a:spLocks noGrp="1" noChangeArrowheads="1"/>
          </p:cNvSpPr>
          <p:nvPr>
            <p:ph type="body" sz="quarter" idx="15"/>
          </p:nvPr>
        </p:nvSpPr>
        <p:spPr bwMode="auto">
          <a:xfrm>
            <a:off x="6321424" y="5000625"/>
            <a:ext cx="5767111" cy="752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sv-FI" altLang="fi-FI" noProof="0" dirty="0"/>
              <a:t>Utbildning om åkerstödansökan 2024 </a:t>
            </a:r>
            <a:br>
              <a:rPr lang="sv-FI" altLang="fi-FI" noProof="0" dirty="0"/>
            </a:br>
            <a:r>
              <a:rPr lang="sv-FI" altLang="fi-FI" noProof="0" dirty="0"/>
              <a:t>för kommuner, NTM-centraler, </a:t>
            </a:r>
            <a:br>
              <a:rPr lang="sv-FI" altLang="fi-FI" noProof="0" dirty="0"/>
            </a:br>
            <a:r>
              <a:rPr lang="sv-FI" altLang="fi-FI" noProof="0" dirty="0"/>
              <a:t>rådgivare och intressentgrupper</a:t>
            </a:r>
          </a:p>
        </p:txBody>
      </p:sp>
      <p:sp>
        <p:nvSpPr>
          <p:cNvPr id="25606" name="Text Placeholder 7">
            <a:extLst>
              <a:ext uri="{FF2B5EF4-FFF2-40B4-BE49-F238E27FC236}">
                <a16:creationId xmlns:a16="http://schemas.microsoft.com/office/drawing/2014/main" id="{BF116728-51C6-396C-8604-0C94AA5E690E}"/>
              </a:ext>
            </a:extLst>
          </p:cNvPr>
          <p:cNvSpPr>
            <a:spLocks noGrp="1" noChangeArrowheads="1"/>
          </p:cNvSpPr>
          <p:nvPr>
            <p:ph type="body" sz="quarter" idx="16"/>
          </p:nvPr>
        </p:nvSpPr>
        <p:spPr bwMode="auto">
          <a:xfrm>
            <a:off x="10193338" y="6096000"/>
            <a:ext cx="1533525"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sv-FI" altLang="fi-FI" noProof="0" dirty="0"/>
              <a:t>12.3.2024</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46D55F-F9D2-C1FF-4CB7-81CA548DB2D6}"/>
              </a:ext>
            </a:extLst>
          </p:cNvPr>
          <p:cNvSpPr>
            <a:spLocks noGrp="1"/>
          </p:cNvSpPr>
          <p:nvPr>
            <p:ph type="title"/>
          </p:nvPr>
        </p:nvSpPr>
        <p:spPr>
          <a:xfrm>
            <a:off x="528098" y="365126"/>
            <a:ext cx="8402838" cy="747460"/>
          </a:xfrm>
        </p:spPr>
        <p:txBody>
          <a:bodyPr/>
          <a:lstStyle/>
          <a:p>
            <a:r>
              <a:rPr lang="sv-FI" dirty="0"/>
              <a:t>Dröjsmål i Satellituppföljningen (2/2)</a:t>
            </a:r>
          </a:p>
        </p:txBody>
      </p:sp>
      <p:grpSp>
        <p:nvGrpSpPr>
          <p:cNvPr id="38" name="Ryhmä 37">
            <a:extLst>
              <a:ext uri="{FF2B5EF4-FFF2-40B4-BE49-F238E27FC236}">
                <a16:creationId xmlns:a16="http://schemas.microsoft.com/office/drawing/2014/main" id="{B3952956-E377-6560-C4E9-40234836D2A7}"/>
              </a:ext>
            </a:extLst>
          </p:cNvPr>
          <p:cNvGrpSpPr/>
          <p:nvPr/>
        </p:nvGrpSpPr>
        <p:grpSpPr>
          <a:xfrm>
            <a:off x="623797" y="1624880"/>
            <a:ext cx="9545836" cy="1591460"/>
            <a:chOff x="714531" y="2232453"/>
            <a:chExt cx="9545836" cy="1591461"/>
          </a:xfrm>
        </p:grpSpPr>
        <p:sp>
          <p:nvSpPr>
            <p:cNvPr id="10" name="Nuoli: Oikea 9">
              <a:extLst>
                <a:ext uri="{FF2B5EF4-FFF2-40B4-BE49-F238E27FC236}">
                  <a16:creationId xmlns:a16="http://schemas.microsoft.com/office/drawing/2014/main" id="{DCCBFECC-97D3-AB60-0D11-5C34E4EB83E9}"/>
                </a:ext>
              </a:extLst>
            </p:cNvPr>
            <p:cNvSpPr/>
            <p:nvPr/>
          </p:nvSpPr>
          <p:spPr>
            <a:xfrm>
              <a:off x="714531" y="2998498"/>
              <a:ext cx="7369300" cy="620907"/>
            </a:xfrm>
            <a:prstGeom prst="rightArrow">
              <a:avLst/>
            </a:prstGeom>
            <a:solidFill>
              <a:srgbClr val="E6EDA3"/>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sv-FI" sz="1400" dirty="0"/>
                <a:t>Observationstid</a:t>
              </a:r>
            </a:p>
          </p:txBody>
        </p:sp>
        <p:sp>
          <p:nvSpPr>
            <p:cNvPr id="12" name="Nuoli: Oikea 11">
              <a:extLst>
                <a:ext uri="{FF2B5EF4-FFF2-40B4-BE49-F238E27FC236}">
                  <a16:creationId xmlns:a16="http://schemas.microsoft.com/office/drawing/2014/main" id="{97F6ADDD-7A96-F9AF-CE18-3D1DE67C9F2F}"/>
                </a:ext>
              </a:extLst>
            </p:cNvPr>
            <p:cNvSpPr/>
            <p:nvPr/>
          </p:nvSpPr>
          <p:spPr>
            <a:xfrm>
              <a:off x="8083830" y="2938461"/>
              <a:ext cx="2146041" cy="762316"/>
            </a:xfrm>
            <a:prstGeom prst="rightArrow">
              <a:avLst/>
            </a:prstGeom>
            <a:solidFill>
              <a:srgbClr val="E6EDA3"/>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sv-FI" sz="1400" dirty="0"/>
                <a:t>Buffert ca. 2 veckor</a:t>
              </a:r>
            </a:p>
          </p:txBody>
        </p:sp>
        <p:cxnSp>
          <p:nvCxnSpPr>
            <p:cNvPr id="16" name="Suora yhdysviiva 15">
              <a:extLst>
                <a:ext uri="{FF2B5EF4-FFF2-40B4-BE49-F238E27FC236}">
                  <a16:creationId xmlns:a16="http://schemas.microsoft.com/office/drawing/2014/main" id="{05F8C4ED-2775-2C63-36A5-0F3AE6E9BB18}"/>
                </a:ext>
              </a:extLst>
            </p:cNvPr>
            <p:cNvCxnSpPr>
              <a:cxnSpLocks/>
            </p:cNvCxnSpPr>
            <p:nvPr/>
          </p:nvCxnSpPr>
          <p:spPr>
            <a:xfrm flipH="1">
              <a:off x="8083830" y="2232453"/>
              <a:ext cx="16182" cy="159146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uora yhdysviiva 23">
              <a:extLst>
                <a:ext uri="{FF2B5EF4-FFF2-40B4-BE49-F238E27FC236}">
                  <a16:creationId xmlns:a16="http://schemas.microsoft.com/office/drawing/2014/main" id="{6E59C8A1-74F6-8C00-7FC6-D17CD6C3CC96}"/>
                </a:ext>
              </a:extLst>
            </p:cNvPr>
            <p:cNvCxnSpPr>
              <a:cxnSpLocks/>
            </p:cNvCxnSpPr>
            <p:nvPr/>
          </p:nvCxnSpPr>
          <p:spPr>
            <a:xfrm>
              <a:off x="8180010" y="2232453"/>
              <a:ext cx="0" cy="1591461"/>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37" name="Suora yhdysviiva 36">
              <a:extLst>
                <a:ext uri="{FF2B5EF4-FFF2-40B4-BE49-F238E27FC236}">
                  <a16:creationId xmlns:a16="http://schemas.microsoft.com/office/drawing/2014/main" id="{35BF9903-F810-9EC7-CE8B-02897EBB1C93}"/>
                </a:ext>
              </a:extLst>
            </p:cNvPr>
            <p:cNvCxnSpPr>
              <a:cxnSpLocks/>
            </p:cNvCxnSpPr>
            <p:nvPr/>
          </p:nvCxnSpPr>
          <p:spPr>
            <a:xfrm>
              <a:off x="10246053" y="2232453"/>
              <a:ext cx="14314" cy="1591461"/>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grpSp>
      <p:sp>
        <p:nvSpPr>
          <p:cNvPr id="6" name="Suorakulmio: Pyöristetyt kulmat 5">
            <a:extLst>
              <a:ext uri="{FF2B5EF4-FFF2-40B4-BE49-F238E27FC236}">
                <a16:creationId xmlns:a16="http://schemas.microsoft.com/office/drawing/2014/main" id="{1CCEB6D3-D69D-563D-8177-7C12FF89E50E}"/>
              </a:ext>
            </a:extLst>
          </p:cNvPr>
          <p:cNvSpPr/>
          <p:nvPr/>
        </p:nvSpPr>
        <p:spPr>
          <a:xfrm>
            <a:off x="8073095" y="3093203"/>
            <a:ext cx="1726740" cy="1511454"/>
          </a:xfrm>
          <a:prstGeom prst="roundRect">
            <a:avLst/>
          </a:prstGeom>
          <a:solidFill>
            <a:srgbClr val="CEE3F5"/>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sv-FI" sz="1400" dirty="0">
                <a:solidFill>
                  <a:schemeClr val="tx1"/>
                </a:solidFill>
              </a:rPr>
              <a:t>Skiftet plöjs 16.4.2024 i enlighet med villkoren.</a:t>
            </a:r>
          </a:p>
          <a:p>
            <a:r>
              <a:rPr lang="sv-FI" sz="1400" dirty="0">
                <a:solidFill>
                  <a:schemeClr val="tx1"/>
                </a:solidFill>
              </a:rPr>
              <a:t>Ta bild före du plöjer.</a:t>
            </a:r>
          </a:p>
        </p:txBody>
      </p:sp>
      <p:sp>
        <p:nvSpPr>
          <p:cNvPr id="9" name="Suorakulmio: Pyöristetyt kulmat 8">
            <a:extLst>
              <a:ext uri="{FF2B5EF4-FFF2-40B4-BE49-F238E27FC236}">
                <a16:creationId xmlns:a16="http://schemas.microsoft.com/office/drawing/2014/main" id="{65FB6B96-60E4-86E7-4B5B-87507B91CFD9}"/>
              </a:ext>
            </a:extLst>
          </p:cNvPr>
          <p:cNvSpPr/>
          <p:nvPr/>
        </p:nvSpPr>
        <p:spPr>
          <a:xfrm>
            <a:off x="10139137" y="3112619"/>
            <a:ext cx="1867794" cy="1207728"/>
          </a:xfrm>
          <a:prstGeom prst="roundRect">
            <a:avLst/>
          </a:prstGeom>
          <a:solidFill>
            <a:srgbClr val="CEE3F5"/>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sv-FI" sz="1400" dirty="0">
                <a:solidFill>
                  <a:schemeClr val="tx1"/>
                </a:solidFill>
              </a:rPr>
              <a:t>Utredningsbegäran uppstår för att a plöjningen skett nära 15.4.2024. </a:t>
            </a:r>
          </a:p>
        </p:txBody>
      </p:sp>
      <p:sp>
        <p:nvSpPr>
          <p:cNvPr id="15" name="Suorakulmio: Pyöristetyt kulmat 14" descr="Palkki:&#10;Tukikelpoisuustarkastelu: Kesäkuun puolivälistä heinäkuun loppuun.&#10;">
            <a:extLst>
              <a:ext uri="{FF2B5EF4-FFF2-40B4-BE49-F238E27FC236}">
                <a16:creationId xmlns:a16="http://schemas.microsoft.com/office/drawing/2014/main" id="{66674578-6BA1-3A68-93FE-F287E59BBBC0}"/>
              </a:ext>
            </a:extLst>
          </p:cNvPr>
          <p:cNvSpPr/>
          <p:nvPr/>
        </p:nvSpPr>
        <p:spPr>
          <a:xfrm>
            <a:off x="623796" y="1624880"/>
            <a:ext cx="2946652" cy="734932"/>
          </a:xfrm>
          <a:prstGeom prst="roundRect">
            <a:avLst/>
          </a:prstGeom>
          <a:solidFill>
            <a:srgbClr val="ADD2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FI" sz="1400" b="1" dirty="0">
                <a:solidFill>
                  <a:schemeClr val="tx1"/>
                </a:solidFill>
              </a:rPr>
              <a:t>Hösten 2023 </a:t>
            </a:r>
          </a:p>
          <a:p>
            <a:r>
              <a:rPr lang="sv-FI" sz="1400" dirty="0">
                <a:solidFill>
                  <a:schemeClr val="tx1"/>
                </a:solidFill>
              </a:rPr>
              <a:t>Har skiftet varit obearbetat from. 31.10. </a:t>
            </a:r>
          </a:p>
        </p:txBody>
      </p:sp>
      <p:sp>
        <p:nvSpPr>
          <p:cNvPr id="17" name="Suorakulmio: Pyöristetyt kulmat 16" descr="Palkki:&#10;Selvityspyyntöjä lähetetään: Elokuusta syyskuun puoliväliin.&#10;">
            <a:extLst>
              <a:ext uri="{FF2B5EF4-FFF2-40B4-BE49-F238E27FC236}">
                <a16:creationId xmlns:a16="http://schemas.microsoft.com/office/drawing/2014/main" id="{92A7002D-F966-6A37-68B5-2652C3DB00F8}"/>
              </a:ext>
            </a:extLst>
          </p:cNvPr>
          <p:cNvSpPr/>
          <p:nvPr/>
        </p:nvSpPr>
        <p:spPr>
          <a:xfrm>
            <a:off x="3628958" y="1612354"/>
            <a:ext cx="4322808" cy="747458"/>
          </a:xfrm>
          <a:prstGeom prst="roundRect">
            <a:avLst/>
          </a:prstGeom>
          <a:solidFill>
            <a:srgbClr val="ADD2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FI" sz="1400" b="1" dirty="0">
                <a:solidFill>
                  <a:schemeClr val="tx1"/>
                </a:solidFill>
              </a:rPr>
              <a:t>Våren 2024</a:t>
            </a:r>
            <a:br>
              <a:rPr lang="sv-FI" sz="1400" b="1" dirty="0">
                <a:solidFill>
                  <a:schemeClr val="tx1"/>
                </a:solidFill>
              </a:rPr>
            </a:br>
            <a:r>
              <a:rPr lang="sv-FI" sz="1400" dirty="0">
                <a:solidFill>
                  <a:schemeClr val="tx1"/>
                </a:solidFill>
              </a:rPr>
              <a:t>Satellituppföljningens fråga:</a:t>
            </a:r>
          </a:p>
          <a:p>
            <a:r>
              <a:rPr lang="sv-FI" sz="1400" dirty="0">
                <a:solidFill>
                  <a:schemeClr val="tx1"/>
                </a:solidFill>
              </a:rPr>
              <a:t>Har skiftet varit obearbetat XX.XX. - 15.4?</a:t>
            </a:r>
          </a:p>
        </p:txBody>
      </p:sp>
      <p:sp>
        <p:nvSpPr>
          <p:cNvPr id="19" name="Tekstiruutu 18">
            <a:extLst>
              <a:ext uri="{FF2B5EF4-FFF2-40B4-BE49-F238E27FC236}">
                <a16:creationId xmlns:a16="http://schemas.microsoft.com/office/drawing/2014/main" id="{CFD7C7E8-52CA-2527-3C0F-386319053AF0}"/>
              </a:ext>
            </a:extLst>
          </p:cNvPr>
          <p:cNvSpPr txBox="1"/>
          <p:nvPr/>
        </p:nvSpPr>
        <p:spPr>
          <a:xfrm>
            <a:off x="7892931" y="1317102"/>
            <a:ext cx="977484" cy="307777"/>
          </a:xfrm>
          <a:prstGeom prst="rect">
            <a:avLst/>
          </a:prstGeom>
          <a:noFill/>
        </p:spPr>
        <p:txBody>
          <a:bodyPr wrap="square" rtlCol="0">
            <a:spAutoFit/>
          </a:bodyPr>
          <a:lstStyle/>
          <a:p>
            <a:r>
              <a:rPr lang="sv-FI" sz="1400" b="1" dirty="0">
                <a:solidFill>
                  <a:srgbClr val="D0006F"/>
                </a:solidFill>
              </a:rPr>
              <a:t>15.4.2024</a:t>
            </a:r>
          </a:p>
        </p:txBody>
      </p:sp>
      <p:sp>
        <p:nvSpPr>
          <p:cNvPr id="31" name="Otsikko 1">
            <a:extLst>
              <a:ext uri="{FF2B5EF4-FFF2-40B4-BE49-F238E27FC236}">
                <a16:creationId xmlns:a16="http://schemas.microsoft.com/office/drawing/2014/main" id="{5A0C1917-DBE1-3C80-8320-740631F4B2C3}"/>
              </a:ext>
            </a:extLst>
          </p:cNvPr>
          <p:cNvSpPr txBox="1">
            <a:spLocks/>
          </p:cNvSpPr>
          <p:nvPr/>
        </p:nvSpPr>
        <p:spPr>
          <a:xfrm>
            <a:off x="499717" y="1002758"/>
            <a:ext cx="5497018" cy="455995"/>
          </a:xfrm>
          <a:prstGeom prst="rect">
            <a:avLst/>
          </a:prstGeom>
        </p:spPr>
        <p:txBody>
          <a:bodyPr anchor="ctr">
            <a:noAutofit/>
          </a:bodyPr>
          <a:lstStyle>
            <a:lvl1pPr algn="l" rtl="0" eaLnBrk="0" fontAlgn="base" hangingPunct="0">
              <a:lnSpc>
                <a:spcPts val="4000"/>
              </a:lnSpc>
              <a:spcBef>
                <a:spcPct val="0"/>
              </a:spcBef>
              <a:spcAft>
                <a:spcPct val="0"/>
              </a:spcAft>
              <a:defRPr sz="3800" b="1" kern="1200" baseline="0">
                <a:ln>
                  <a:noFill/>
                </a:ln>
                <a:solidFill>
                  <a:schemeClr val="tx2"/>
                </a:solidFill>
                <a:latin typeface="calibri" charset="0"/>
                <a:ea typeface="Trebuchet MS" charset="0"/>
                <a:cs typeface="Trebuchet MS" charset="0"/>
              </a:defRPr>
            </a:lvl1pPr>
            <a:lvl2pPr algn="l" rtl="0" eaLnBrk="0" fontAlgn="base" hangingPunct="0">
              <a:lnSpc>
                <a:spcPct val="90000"/>
              </a:lnSpc>
              <a:spcBef>
                <a:spcPct val="0"/>
              </a:spcBef>
              <a:spcAft>
                <a:spcPct val="0"/>
              </a:spcAft>
              <a:defRPr sz="4400">
                <a:solidFill>
                  <a:schemeClr val="tx1"/>
                </a:solidFill>
                <a:latin typeface="Calibri" panose="020F0502020204030204" pitchFamily="34" charset="0"/>
              </a:defRPr>
            </a:lvl2pPr>
            <a:lvl3pPr algn="l" rtl="0" eaLnBrk="0" fontAlgn="base" hangingPunct="0">
              <a:lnSpc>
                <a:spcPct val="90000"/>
              </a:lnSpc>
              <a:spcBef>
                <a:spcPct val="0"/>
              </a:spcBef>
              <a:spcAft>
                <a:spcPct val="0"/>
              </a:spcAft>
              <a:defRPr sz="4400">
                <a:solidFill>
                  <a:schemeClr val="tx1"/>
                </a:solidFill>
                <a:latin typeface="Calibri" panose="020F0502020204030204" pitchFamily="34" charset="0"/>
              </a:defRPr>
            </a:lvl3pPr>
            <a:lvl4pPr algn="l" rtl="0" eaLnBrk="0" fontAlgn="base" hangingPunct="0">
              <a:lnSpc>
                <a:spcPct val="90000"/>
              </a:lnSpc>
              <a:spcBef>
                <a:spcPct val="0"/>
              </a:spcBef>
              <a:spcAft>
                <a:spcPct val="0"/>
              </a:spcAft>
              <a:defRPr sz="4400">
                <a:solidFill>
                  <a:schemeClr val="tx1"/>
                </a:solidFill>
                <a:latin typeface="Calibri" panose="020F0502020204030204" pitchFamily="34" charset="0"/>
              </a:defRPr>
            </a:lvl4pPr>
            <a:lvl5pPr algn="l" rtl="0" eaLnBrk="0" fontAlgn="base" hangingPunct="0">
              <a:lnSpc>
                <a:spcPct val="90000"/>
              </a:lnSpc>
              <a:spcBef>
                <a:spcPct val="0"/>
              </a:spcBef>
              <a:spcAft>
                <a:spcPct val="0"/>
              </a:spcAft>
              <a:defRPr sz="4400">
                <a:solidFill>
                  <a:schemeClr val="tx1"/>
                </a:solidFill>
                <a:latin typeface="Calibri" panose="020F0502020204030204" pitchFamily="34" charset="0"/>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defRPr>
            </a:lvl9pPr>
          </a:lstStyle>
          <a:p>
            <a:pPr>
              <a:lnSpc>
                <a:spcPct val="100000"/>
              </a:lnSpc>
            </a:pPr>
            <a:r>
              <a:rPr lang="sv-FI" sz="1800" dirty="0"/>
              <a:t>exempel på miljösystemets växttäcke</a:t>
            </a:r>
            <a:endParaRPr lang="sv-FI" sz="4000" dirty="0"/>
          </a:p>
        </p:txBody>
      </p:sp>
      <p:sp>
        <p:nvSpPr>
          <p:cNvPr id="5" name="Sisällön paikkamerkki 2">
            <a:extLst>
              <a:ext uri="{FF2B5EF4-FFF2-40B4-BE49-F238E27FC236}">
                <a16:creationId xmlns:a16="http://schemas.microsoft.com/office/drawing/2014/main" id="{F599597D-6E6F-A54A-A0D2-E43387833573}"/>
              </a:ext>
            </a:extLst>
          </p:cNvPr>
          <p:cNvSpPr txBox="1">
            <a:spLocks/>
          </p:cNvSpPr>
          <p:nvPr/>
        </p:nvSpPr>
        <p:spPr>
          <a:xfrm>
            <a:off x="383017" y="3220799"/>
            <a:ext cx="7687094" cy="3202360"/>
          </a:xfrm>
          <a:prstGeom prst="rect">
            <a:avLst/>
          </a:prstGeom>
        </p:spPr>
        <p:txBody>
          <a:bodyPr/>
          <a:lstStyle>
            <a:lvl1pPr marL="228600" indent="-228600" algn="l" rtl="0" eaLnBrk="0" fontAlgn="base" hangingPunct="0">
              <a:lnSpc>
                <a:spcPct val="90000"/>
              </a:lnSpc>
              <a:spcBef>
                <a:spcPts val="1000"/>
              </a:spcBef>
              <a:spcAft>
                <a:spcPct val="0"/>
              </a:spcAft>
              <a:buClr>
                <a:schemeClr val="accent1"/>
              </a:buClr>
              <a:buFont typeface="Arial" panose="020B0604020202020204" pitchFamily="34" charset="0"/>
              <a:buChar char="•"/>
              <a:defRPr sz="2600" kern="1200" baseline="0">
                <a:solidFill>
                  <a:schemeClr val="tx1"/>
                </a:solidFill>
                <a:latin typeface="calibri" charset="0"/>
                <a:ea typeface="Georgia" charset="0"/>
                <a:cs typeface="Georgia" charset="0"/>
              </a:defRPr>
            </a:lvl1pPr>
            <a:lvl2pPr marL="685800" indent="-228600" algn="l" rtl="0" eaLnBrk="0" fontAlgn="base" hangingPunct="0">
              <a:lnSpc>
                <a:spcPct val="90000"/>
              </a:lnSpc>
              <a:spcBef>
                <a:spcPts val="500"/>
              </a:spcBef>
              <a:spcAft>
                <a:spcPct val="0"/>
              </a:spcAft>
              <a:buClr>
                <a:schemeClr val="accent1"/>
              </a:buClr>
              <a:buFont typeface="Arial" panose="020B0604020202020204" pitchFamily="34" charset="0"/>
              <a:buChar char="•"/>
              <a:defRPr sz="2400" kern="1200" baseline="0">
                <a:solidFill>
                  <a:schemeClr val="tx1"/>
                </a:solidFill>
                <a:latin typeface="calibri" charset="0"/>
                <a:ea typeface="Georgia" charset="0"/>
                <a:cs typeface="Georgia" charset="0"/>
              </a:defRPr>
            </a:lvl2pPr>
            <a:lvl3pPr marL="1143000" indent="-228600" algn="l" rtl="0" eaLnBrk="0" fontAlgn="base" hangingPunct="0">
              <a:lnSpc>
                <a:spcPct val="90000"/>
              </a:lnSpc>
              <a:spcBef>
                <a:spcPts val="500"/>
              </a:spcBef>
              <a:spcAft>
                <a:spcPct val="0"/>
              </a:spcAft>
              <a:buClr>
                <a:schemeClr val="accent1"/>
              </a:buClr>
              <a:buFont typeface="Arial" panose="020B0604020202020204" pitchFamily="34" charset="0"/>
              <a:buChar char="•"/>
              <a:defRPr sz="2000" kern="1200" baseline="0">
                <a:solidFill>
                  <a:schemeClr val="tx1"/>
                </a:solidFill>
                <a:latin typeface="calibri" charset="0"/>
                <a:ea typeface="Georgia" charset="0"/>
                <a:cs typeface="Georgia" charset="0"/>
              </a:defRPr>
            </a:lvl3pPr>
            <a:lvl4pPr marL="1600200" indent="-228600" algn="l" rtl="0" eaLnBrk="0" fontAlgn="base" hangingPunct="0">
              <a:lnSpc>
                <a:spcPct val="90000"/>
              </a:lnSpc>
              <a:spcBef>
                <a:spcPts val="500"/>
              </a:spcBef>
              <a:spcAft>
                <a:spcPct val="0"/>
              </a:spcAft>
              <a:buClr>
                <a:schemeClr val="accent1"/>
              </a:buClr>
              <a:buFont typeface="Arial" panose="020B0604020202020204" pitchFamily="34" charset="0"/>
              <a:buChar char="•"/>
              <a:defRPr kern="1200" baseline="0">
                <a:solidFill>
                  <a:schemeClr val="tx1"/>
                </a:solidFill>
                <a:latin typeface="calibri" charset="0"/>
                <a:ea typeface="Georgia" charset="0"/>
                <a:cs typeface="Georgia" charset="0"/>
              </a:defRPr>
            </a:lvl4pPr>
            <a:lvl5pPr marL="2057400" indent="-228600" algn="l" rtl="0" eaLnBrk="0" fontAlgn="base" hangingPunct="0">
              <a:lnSpc>
                <a:spcPct val="90000"/>
              </a:lnSpc>
              <a:spcBef>
                <a:spcPts val="500"/>
              </a:spcBef>
              <a:spcAft>
                <a:spcPct val="0"/>
              </a:spcAft>
              <a:buClr>
                <a:schemeClr val="accent1"/>
              </a:buClr>
              <a:buFont typeface="Arial" panose="020B0604020202020204" pitchFamily="34" charset="0"/>
              <a:buChar char="•"/>
              <a:defRPr kern="1200" baseline="0">
                <a:solidFill>
                  <a:schemeClr val="tx1"/>
                </a:solidFill>
                <a:latin typeface="calibri" charset="0"/>
                <a:ea typeface="Georgia" charset="0"/>
                <a:cs typeface="Georgi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sv-FI" sz="1800" dirty="0"/>
              <a:t>Frågan är </a:t>
            </a:r>
            <a:r>
              <a:rPr lang="sv-FI" sz="1800" b="1" dirty="0"/>
              <a:t>”Har skiftet varit obearbetat  fram till 15.4.”</a:t>
            </a:r>
          </a:p>
          <a:p>
            <a:pPr lvl="1"/>
            <a:r>
              <a:rPr lang="sv-FI" sz="1600" dirty="0"/>
              <a:t>Analysen behöver signaler även efter 15.4 </a:t>
            </a:r>
            <a:r>
              <a:rPr lang="sv-FI" sz="1600" dirty="0" err="1"/>
              <a:t>sk.</a:t>
            </a:r>
            <a:r>
              <a:rPr lang="sv-FI" sz="1600" dirty="0"/>
              <a:t> buffert. </a:t>
            </a:r>
          </a:p>
          <a:p>
            <a:pPr lvl="1"/>
            <a:r>
              <a:rPr lang="sv-FI" sz="1600" dirty="0"/>
              <a:t>Observationer görs även i god tid före 31.10.23. Höstsådda grödor bör då ha växt till sig så att skiftet inte klassas som bearbetat.</a:t>
            </a:r>
          </a:p>
          <a:p>
            <a:pPr lvl="1"/>
            <a:r>
              <a:rPr lang="sv-FI" sz="1600" dirty="0"/>
              <a:t>Observationer görs med ett par dagars mellanrum.</a:t>
            </a:r>
          </a:p>
          <a:p>
            <a:pPr lvl="1"/>
            <a:r>
              <a:rPr lang="sv-FI" sz="1600" dirty="0"/>
              <a:t>Sista analys görs ca  30.4.2024. då man gör observationer angående 15.4.2024. </a:t>
            </a:r>
          </a:p>
          <a:p>
            <a:r>
              <a:rPr lang="sv-FI" sz="1800" dirty="0"/>
              <a:t>På grund av detta uppstår utredningsbegäran ca. två veckor efter observationsdagen. </a:t>
            </a:r>
          </a:p>
          <a:p>
            <a:r>
              <a:rPr lang="sv-FI" sz="1800" dirty="0"/>
              <a:t>På grund av detta lönar det sig att ta en bild med Vipumobilen om du tänker bearbeta direkt </a:t>
            </a:r>
            <a:r>
              <a:rPr lang="sv-FI" sz="1800" b="1" dirty="0"/>
              <a:t>efter 15.4. </a:t>
            </a:r>
            <a:r>
              <a:rPr lang="sv-FI" sz="1800" dirty="0"/>
              <a:t>Ta bilden innan du bearbetar ifall det skulle uppstå en utredningsbegäran. </a:t>
            </a:r>
          </a:p>
        </p:txBody>
      </p:sp>
    </p:spTree>
    <p:extLst>
      <p:ext uri="{BB962C8B-B14F-4D97-AF65-F5344CB8AC3E}">
        <p14:creationId xmlns:p14="http://schemas.microsoft.com/office/powerpoint/2010/main" val="428758004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EEDF7E-1874-99D5-66BE-EC6E9DB50875}"/>
              </a:ext>
            </a:extLst>
          </p:cNvPr>
          <p:cNvSpPr>
            <a:spLocks noGrp="1"/>
          </p:cNvSpPr>
          <p:nvPr>
            <p:ph type="ctrTitle"/>
          </p:nvPr>
        </p:nvSpPr>
        <p:spPr/>
        <p:txBody>
          <a:bodyPr/>
          <a:lstStyle/>
          <a:p>
            <a:r>
              <a:rPr lang="sv-FI" noProof="0" dirty="0"/>
              <a:t>Satellituppföljning av växttäcke </a:t>
            </a:r>
          </a:p>
        </p:txBody>
      </p:sp>
    </p:spTree>
    <p:extLst>
      <p:ext uri="{BB962C8B-B14F-4D97-AF65-F5344CB8AC3E}">
        <p14:creationId xmlns:p14="http://schemas.microsoft.com/office/powerpoint/2010/main" val="287785877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nmälan om växttäcke vintertid&#10;En tidslinje från början av januari till slutet av maj. Tidslinjen beskriver hur växttäcke vintertid kommer att anmälas under våren 2024.&#10;- 15.1.–8.2.: Höstanmälan&#10;- 15.2.–23.5.: Gör ändringar vid behov i växttäckesuppgifterna. Håll höstanmälan uppdaterad och gör ändringar senast 23.5&#10;-19.–27.2.: Komplettera ansökan om åkerstöd senast 27.2. Gör en kompletterande ansökan om åtgärden växttäcke vintertid i stödet för miljösystem eller åtgärderna främjande av cirkulär ekonomi, hantering av avrinningsvatten och fågelåkrar i miljöersättningen inte ansökts i ansökan om åkerstöd år 2023.&#10;- Från och med mitt i Mars: Svara vid behov på begäran om utredning. Ta en bild med Vipumobilen senast 23.5">
            <a:extLst>
              <a:ext uri="{FF2B5EF4-FFF2-40B4-BE49-F238E27FC236}">
                <a16:creationId xmlns:a16="http://schemas.microsoft.com/office/drawing/2014/main" id="{13A819F7-5DC2-D7E9-65F1-FF868A084D2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51" y="125836"/>
            <a:ext cx="11963298" cy="6732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33811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descr="Bevara växttäcke vintertid&#10;&#10;En tidslinje från början av januari till slutet av maj. Tidslinjen beskriver hur växttäcke vintertid ska bevarass under våren 2024.&#10;&#10;    fram till 15.3 ska bevaras 33% av arealen för åker och permanenta grödor&#10;    fram till 15.4. Åtgärdsskiften för vilka du ansöker om stöd för miljösystem&#10;    fram till 1.5. Åtgärdsskiften för permanent gräsmark för vilka du ansöker om stöd för miljösystem. Om du ansöker om stöd för miljösystem för ett åtgärdsskifte med permanent gräsmark kom ihåg att även bevara övriga arealer med permanent gräsmark med växttäcke fram till 15.4.">
            <a:extLst>
              <a:ext uri="{FF2B5EF4-FFF2-40B4-BE49-F238E27FC236}">
                <a16:creationId xmlns:a16="http://schemas.microsoft.com/office/drawing/2014/main" id="{0FBA6356-18C5-4BEB-00A2-071ECFF337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548" y="135510"/>
            <a:ext cx="11946903" cy="6720133"/>
          </a:xfrm>
          <a:prstGeom prst="rect">
            <a:avLst/>
          </a:prstGeom>
        </p:spPr>
      </p:pic>
    </p:spTree>
    <p:extLst>
      <p:ext uri="{BB962C8B-B14F-4D97-AF65-F5344CB8AC3E}">
        <p14:creationId xmlns:p14="http://schemas.microsoft.com/office/powerpoint/2010/main" val="409259595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6B831A-D443-3FBB-52B7-5E456A3F0284}"/>
              </a:ext>
            </a:extLst>
          </p:cNvPr>
          <p:cNvSpPr>
            <a:spLocks noGrp="1"/>
          </p:cNvSpPr>
          <p:nvPr>
            <p:ph type="title"/>
          </p:nvPr>
        </p:nvSpPr>
        <p:spPr/>
        <p:txBody>
          <a:bodyPr/>
          <a:lstStyle/>
          <a:p>
            <a:r>
              <a:rPr lang="sv-FI" noProof="0" dirty="0"/>
              <a:t>Utredningsbegäran och hur man svarar på dem</a:t>
            </a:r>
          </a:p>
        </p:txBody>
      </p:sp>
      <p:pic>
        <p:nvPicPr>
          <p:cNvPr id="5" name="Sisällön paikkamerkki 4" descr="Kuva, joka sisältää kohteen teksti, kuvakaappaus, Fontti&#10;&#10;Kuvaus luotu automaattisesti">
            <a:extLst>
              <a:ext uri="{FF2B5EF4-FFF2-40B4-BE49-F238E27FC236}">
                <a16:creationId xmlns:a16="http://schemas.microsoft.com/office/drawing/2014/main" id="{BD97CE48-967C-AA7F-1BA3-80EBA35EC8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2216279"/>
            <a:ext cx="6099424" cy="3430926"/>
          </a:xfrm>
        </p:spPr>
      </p:pic>
      <p:sp>
        <p:nvSpPr>
          <p:cNvPr id="4" name="Tekstiruutu 3">
            <a:extLst>
              <a:ext uri="{FF2B5EF4-FFF2-40B4-BE49-F238E27FC236}">
                <a16:creationId xmlns:a16="http://schemas.microsoft.com/office/drawing/2014/main" id="{0854391D-62F4-4C8F-3DEE-921B7C432FD6}"/>
              </a:ext>
            </a:extLst>
          </p:cNvPr>
          <p:cNvSpPr txBox="1"/>
          <p:nvPr/>
        </p:nvSpPr>
        <p:spPr>
          <a:xfrm>
            <a:off x="528098" y="1807950"/>
            <a:ext cx="6094520" cy="4594078"/>
          </a:xfrm>
          <a:prstGeom prst="rect">
            <a:avLst/>
          </a:prstGeom>
          <a:noFill/>
        </p:spPr>
        <p:txBody>
          <a:bodyPr wrap="square">
            <a:spAutoFit/>
          </a:bodyPr>
          <a:lstStyle/>
          <a:p>
            <a:pPr marL="228600" marR="0" lvl="0" indent="-228600" algn="l" defTabSz="914400" rtl="0" eaLnBrk="0" fontAlgn="base" latinLnBrk="0" hangingPunct="0">
              <a:lnSpc>
                <a:spcPct val="90000"/>
              </a:lnSpc>
              <a:spcBef>
                <a:spcPts val="1000"/>
              </a:spcBef>
              <a:spcAft>
                <a:spcPct val="0"/>
              </a:spcAft>
              <a:buClr>
                <a:srgbClr val="D0006F"/>
              </a:buClr>
              <a:buSzTx/>
              <a:buFont typeface="Arial" panose="020B0604020202020204" pitchFamily="34" charset="0"/>
              <a:buChar char="•"/>
              <a:tabLst/>
              <a:defRPr/>
            </a:pPr>
            <a:r>
              <a:rPr kumimoji="0" lang="fi-FI" sz="2400" b="0" i="0" u="none" strike="noStrike" kern="1200" cap="none" spc="0" normalizeH="0" baseline="0" noProof="0" dirty="0" err="1">
                <a:ln>
                  <a:noFill/>
                </a:ln>
                <a:solidFill>
                  <a:srgbClr val="343841"/>
                </a:solidFill>
                <a:effectLst/>
                <a:uLnTx/>
                <a:uFillTx/>
                <a:latin typeface="calibri" charset="0"/>
              </a:rPr>
              <a:t>Utredningsbegäran</a:t>
            </a:r>
            <a:r>
              <a:rPr kumimoji="0" lang="fi-FI" sz="2400" b="0" i="0" u="none" strike="noStrike" kern="1200" cap="none" spc="0" normalizeH="0" baseline="0" noProof="0" dirty="0">
                <a:ln>
                  <a:noFill/>
                </a:ln>
                <a:solidFill>
                  <a:srgbClr val="343841"/>
                </a:solidFill>
                <a:effectLst/>
                <a:uLnTx/>
                <a:uFillTx/>
                <a:latin typeface="calibri" charset="0"/>
              </a:rPr>
              <a:t> </a:t>
            </a:r>
            <a:r>
              <a:rPr kumimoji="0" lang="fi-FI" sz="2400" b="0" i="0" u="none" strike="noStrike" kern="1200" cap="none" spc="0" normalizeH="0" baseline="0" noProof="0" dirty="0" err="1">
                <a:ln>
                  <a:noFill/>
                </a:ln>
                <a:solidFill>
                  <a:srgbClr val="343841"/>
                </a:solidFill>
                <a:effectLst/>
                <a:uLnTx/>
                <a:uFillTx/>
                <a:latin typeface="calibri" charset="0"/>
              </a:rPr>
              <a:t>kan</a:t>
            </a:r>
            <a:r>
              <a:rPr kumimoji="0" lang="fi-FI" sz="2400" b="0" i="0" u="none" strike="noStrike" kern="1200" cap="none" spc="0" normalizeH="0" baseline="0" noProof="0" dirty="0">
                <a:ln>
                  <a:noFill/>
                </a:ln>
                <a:solidFill>
                  <a:srgbClr val="343841"/>
                </a:solidFill>
                <a:effectLst/>
                <a:uLnTx/>
                <a:uFillTx/>
                <a:latin typeface="calibri" charset="0"/>
              </a:rPr>
              <a:t> </a:t>
            </a:r>
            <a:r>
              <a:rPr kumimoji="0" lang="fi-FI" sz="2400" b="0" i="0" u="none" strike="noStrike" kern="1200" cap="none" spc="0" normalizeH="0" baseline="0" noProof="0" dirty="0" err="1">
                <a:ln>
                  <a:noFill/>
                </a:ln>
                <a:solidFill>
                  <a:srgbClr val="343841"/>
                </a:solidFill>
                <a:effectLst/>
                <a:uLnTx/>
                <a:uFillTx/>
                <a:latin typeface="calibri" charset="0"/>
              </a:rPr>
              <a:t>besvaras</a:t>
            </a:r>
            <a:r>
              <a:rPr kumimoji="0" lang="fi-FI" sz="2400" b="0" i="0" u="none" strike="noStrike" kern="1200" cap="none" spc="0" normalizeH="0" baseline="0" noProof="0" dirty="0">
                <a:ln>
                  <a:noFill/>
                </a:ln>
                <a:solidFill>
                  <a:srgbClr val="343841"/>
                </a:solidFill>
                <a:effectLst/>
                <a:uLnTx/>
                <a:uFillTx/>
                <a:latin typeface="calibri" charset="0"/>
              </a:rPr>
              <a:t> </a:t>
            </a:r>
            <a:r>
              <a:rPr kumimoji="0" lang="fi-FI" sz="2400" b="0" i="0" u="none" strike="noStrike" kern="1200" cap="none" spc="0" normalizeH="0" baseline="0" noProof="0" dirty="0" err="1">
                <a:ln>
                  <a:noFill/>
                </a:ln>
                <a:solidFill>
                  <a:srgbClr val="343841"/>
                </a:solidFill>
                <a:effectLst/>
                <a:uLnTx/>
                <a:uFillTx/>
                <a:latin typeface="calibri" charset="0"/>
              </a:rPr>
              <a:t>beroende</a:t>
            </a:r>
            <a:r>
              <a:rPr kumimoji="0" lang="fi-FI" sz="2400" b="0" i="0" u="none" strike="noStrike" kern="1200" cap="none" spc="0" normalizeH="0" baseline="0" noProof="0" dirty="0">
                <a:ln>
                  <a:noFill/>
                </a:ln>
                <a:solidFill>
                  <a:srgbClr val="343841"/>
                </a:solidFill>
                <a:effectLst/>
                <a:uLnTx/>
                <a:uFillTx/>
                <a:latin typeface="calibri" charset="0"/>
              </a:rPr>
              <a:t> </a:t>
            </a:r>
            <a:r>
              <a:rPr kumimoji="0" lang="fi-FI" sz="2400" b="0" i="0" u="none" strike="noStrike" kern="1200" cap="none" spc="0" normalizeH="0" baseline="0" noProof="0" dirty="0" err="1">
                <a:ln>
                  <a:noFill/>
                </a:ln>
                <a:solidFill>
                  <a:srgbClr val="343841"/>
                </a:solidFill>
                <a:effectLst/>
                <a:uLnTx/>
                <a:uFillTx/>
                <a:latin typeface="calibri" charset="0"/>
              </a:rPr>
              <a:t>på</a:t>
            </a:r>
            <a:r>
              <a:rPr kumimoji="0" lang="fi-FI" sz="2400" b="0" i="0" u="none" strike="noStrike" kern="1200" cap="none" spc="0" normalizeH="0" baseline="0" noProof="0" dirty="0">
                <a:ln>
                  <a:noFill/>
                </a:ln>
                <a:solidFill>
                  <a:srgbClr val="343841"/>
                </a:solidFill>
                <a:effectLst/>
                <a:uLnTx/>
                <a:uFillTx/>
                <a:latin typeface="calibri" charset="0"/>
              </a:rPr>
              <a:t> </a:t>
            </a:r>
            <a:r>
              <a:rPr kumimoji="0" lang="fi-FI" sz="2400" b="0" i="0" u="none" strike="noStrike" kern="1200" cap="none" spc="0" normalizeH="0" baseline="0" noProof="0" dirty="0" err="1">
                <a:ln>
                  <a:noFill/>
                </a:ln>
                <a:solidFill>
                  <a:srgbClr val="343841"/>
                </a:solidFill>
                <a:effectLst/>
                <a:uLnTx/>
                <a:uFillTx/>
                <a:latin typeface="calibri" charset="0"/>
              </a:rPr>
              <a:t>växttäckets</a:t>
            </a:r>
            <a:r>
              <a:rPr kumimoji="0" lang="fi-FI" sz="2400" b="0" i="0" u="none" strike="noStrike" kern="1200" cap="none" spc="0" normalizeH="0" baseline="0" noProof="0" dirty="0">
                <a:ln>
                  <a:noFill/>
                </a:ln>
                <a:solidFill>
                  <a:srgbClr val="343841"/>
                </a:solidFill>
                <a:effectLst/>
                <a:uLnTx/>
                <a:uFillTx/>
                <a:latin typeface="calibri" charset="0"/>
              </a:rPr>
              <a:t> </a:t>
            </a:r>
            <a:r>
              <a:rPr kumimoji="0" lang="fi-FI" sz="2400" b="0" i="0" u="none" strike="noStrike" kern="1200" cap="none" spc="0" normalizeH="0" baseline="0" noProof="0" dirty="0" err="1">
                <a:ln>
                  <a:noFill/>
                </a:ln>
                <a:solidFill>
                  <a:srgbClr val="343841"/>
                </a:solidFill>
                <a:effectLst/>
                <a:uLnTx/>
                <a:uFillTx/>
                <a:latin typeface="calibri" charset="0"/>
              </a:rPr>
              <a:t>bevaringstid</a:t>
            </a:r>
            <a:r>
              <a:rPr kumimoji="0" lang="fi-FI" sz="2400" b="0" i="0" u="none" strike="noStrike" kern="1200" cap="none" spc="0" normalizeH="0" baseline="0" noProof="0" dirty="0">
                <a:ln>
                  <a:noFill/>
                </a:ln>
                <a:solidFill>
                  <a:srgbClr val="343841"/>
                </a:solidFill>
                <a:effectLst/>
                <a:uLnTx/>
                <a:uFillTx/>
                <a:latin typeface="calibri" charset="0"/>
              </a:rPr>
              <a:t> (16.3.- 16.4.- </a:t>
            </a:r>
            <a:r>
              <a:rPr kumimoji="0" lang="fi-FI" sz="2400" b="0" i="0" u="none" strike="noStrike" kern="1200" cap="none" spc="0" normalizeH="0" baseline="0" noProof="0" dirty="0" err="1">
                <a:ln>
                  <a:noFill/>
                </a:ln>
                <a:solidFill>
                  <a:srgbClr val="343841"/>
                </a:solidFill>
                <a:effectLst/>
                <a:uLnTx/>
                <a:uFillTx/>
                <a:latin typeface="calibri" charset="0"/>
              </a:rPr>
              <a:t>eller</a:t>
            </a:r>
            <a:r>
              <a:rPr kumimoji="0" lang="fi-FI" sz="2400" b="0" i="0" u="none" strike="noStrike" kern="1200" cap="none" spc="0" normalizeH="0" baseline="0" noProof="0" dirty="0">
                <a:ln>
                  <a:noFill/>
                </a:ln>
                <a:solidFill>
                  <a:srgbClr val="343841"/>
                </a:solidFill>
                <a:effectLst/>
                <a:uLnTx/>
                <a:uFillTx/>
                <a:latin typeface="calibri" charset="0"/>
              </a:rPr>
              <a:t> 2.5.-23.5.)</a:t>
            </a:r>
          </a:p>
          <a:p>
            <a:pPr marL="228600" marR="0" lvl="0" indent="-228600" algn="l" defTabSz="914400" rtl="0" eaLnBrk="0" fontAlgn="base" latinLnBrk="0" hangingPunct="0">
              <a:lnSpc>
                <a:spcPct val="90000"/>
              </a:lnSpc>
              <a:spcBef>
                <a:spcPts val="1000"/>
              </a:spcBef>
              <a:spcAft>
                <a:spcPct val="0"/>
              </a:spcAft>
              <a:buClr>
                <a:srgbClr val="D0006F"/>
              </a:buClr>
              <a:buSzTx/>
              <a:buFont typeface="Arial" panose="020B0604020202020204" pitchFamily="34" charset="0"/>
              <a:buChar char="•"/>
              <a:tabLst/>
              <a:defRPr/>
            </a:pPr>
            <a:r>
              <a:rPr kumimoji="0" lang="fi-FI" sz="2400" b="0" i="0" u="none" strike="noStrike" kern="1200" cap="none" spc="0" normalizeH="0" baseline="0" noProof="0" dirty="0" err="1">
                <a:ln>
                  <a:noFill/>
                </a:ln>
                <a:solidFill>
                  <a:srgbClr val="343841"/>
                </a:solidFill>
                <a:effectLst/>
                <a:uLnTx/>
                <a:uFillTx/>
                <a:latin typeface="calibri" charset="0"/>
              </a:rPr>
              <a:t>Det</a:t>
            </a:r>
            <a:r>
              <a:rPr kumimoji="0" lang="fi-FI" sz="2400" b="0" i="0" u="none" strike="noStrike" kern="1200" cap="none" spc="0" normalizeH="0" baseline="0" noProof="0" dirty="0">
                <a:ln>
                  <a:noFill/>
                </a:ln>
                <a:solidFill>
                  <a:srgbClr val="343841"/>
                </a:solidFill>
                <a:effectLst/>
                <a:uLnTx/>
                <a:uFillTx/>
                <a:latin typeface="calibri" charset="0"/>
              </a:rPr>
              <a:t> </a:t>
            </a:r>
            <a:r>
              <a:rPr kumimoji="0" lang="fi-FI" sz="2400" b="0" i="0" u="none" strike="noStrike" kern="1200" cap="none" spc="0" normalizeH="0" baseline="0" noProof="0" dirty="0" err="1">
                <a:ln>
                  <a:noFill/>
                </a:ln>
                <a:solidFill>
                  <a:srgbClr val="343841"/>
                </a:solidFill>
                <a:effectLst/>
                <a:uLnTx/>
                <a:uFillTx/>
                <a:latin typeface="calibri" charset="0"/>
              </a:rPr>
              <a:t>informeras</a:t>
            </a:r>
            <a:r>
              <a:rPr kumimoji="0" lang="fi-FI" sz="2400" b="0" i="0" u="none" strike="noStrike" kern="1200" cap="none" spc="0" normalizeH="0" baseline="0" noProof="0" dirty="0">
                <a:ln>
                  <a:noFill/>
                </a:ln>
                <a:solidFill>
                  <a:srgbClr val="343841"/>
                </a:solidFill>
                <a:effectLst/>
                <a:uLnTx/>
                <a:uFillTx/>
                <a:latin typeface="calibri" charset="0"/>
              </a:rPr>
              <a:t> </a:t>
            </a:r>
            <a:r>
              <a:rPr kumimoji="0" lang="fi-FI" sz="2400" b="0" i="0" u="none" strike="noStrike" kern="1200" cap="none" spc="0" normalizeH="0" baseline="0" noProof="0" dirty="0" err="1">
                <a:ln>
                  <a:noFill/>
                </a:ln>
                <a:solidFill>
                  <a:srgbClr val="343841"/>
                </a:solidFill>
                <a:effectLst/>
                <a:uLnTx/>
                <a:uFillTx/>
                <a:latin typeface="calibri" charset="0"/>
              </a:rPr>
              <a:t>om</a:t>
            </a:r>
            <a:r>
              <a:rPr kumimoji="0" lang="fi-FI" sz="2400" b="0" i="0" u="none" strike="noStrike" kern="1200" cap="none" spc="0" normalizeH="0" baseline="0" noProof="0" dirty="0">
                <a:ln>
                  <a:noFill/>
                </a:ln>
                <a:solidFill>
                  <a:srgbClr val="343841"/>
                </a:solidFill>
                <a:effectLst/>
                <a:uLnTx/>
                <a:uFillTx/>
                <a:latin typeface="calibri" charset="0"/>
              </a:rPr>
              <a:t> </a:t>
            </a:r>
            <a:r>
              <a:rPr lang="fi-FI" sz="2400" dirty="0" err="1">
                <a:solidFill>
                  <a:srgbClr val="343841"/>
                </a:solidFill>
                <a:latin typeface="calibri" charset="0"/>
              </a:rPr>
              <a:t>nya</a:t>
            </a:r>
            <a:r>
              <a:rPr lang="fi-FI" sz="2400" dirty="0">
                <a:solidFill>
                  <a:srgbClr val="343841"/>
                </a:solidFill>
                <a:latin typeface="calibri" charset="0"/>
              </a:rPr>
              <a:t> </a:t>
            </a:r>
            <a:r>
              <a:rPr lang="fi-FI" sz="2400" dirty="0" err="1">
                <a:solidFill>
                  <a:srgbClr val="343841"/>
                </a:solidFill>
                <a:latin typeface="calibri" charset="0"/>
              </a:rPr>
              <a:t>utredningsbegäran</a:t>
            </a:r>
            <a:r>
              <a:rPr lang="fi-FI" sz="2400" dirty="0">
                <a:solidFill>
                  <a:srgbClr val="343841"/>
                </a:solidFill>
                <a:latin typeface="calibri" charset="0"/>
              </a:rPr>
              <a:t> </a:t>
            </a:r>
            <a:r>
              <a:rPr lang="fi-FI" sz="2400" dirty="0" err="1">
                <a:solidFill>
                  <a:srgbClr val="343841"/>
                </a:solidFill>
                <a:latin typeface="calibri" charset="0"/>
              </a:rPr>
              <a:t>med</a:t>
            </a:r>
            <a:r>
              <a:rPr lang="fi-FI" sz="2400" dirty="0">
                <a:solidFill>
                  <a:srgbClr val="343841"/>
                </a:solidFill>
                <a:latin typeface="calibri" charset="0"/>
              </a:rPr>
              <a:t> SMS</a:t>
            </a:r>
            <a:endParaRPr kumimoji="0" lang="fi-FI" sz="2400" b="0" i="0" u="none" strike="noStrike" kern="1200" cap="none" spc="0" normalizeH="0" baseline="0" noProof="0" dirty="0">
              <a:ln>
                <a:noFill/>
              </a:ln>
              <a:solidFill>
                <a:srgbClr val="343841"/>
              </a:solidFill>
              <a:effectLst/>
              <a:uLnTx/>
              <a:uFillTx/>
              <a:latin typeface="calibri" charset="0"/>
            </a:endParaRPr>
          </a:p>
          <a:p>
            <a:pPr marL="228600" marR="0" lvl="0" indent="-228600" algn="l" defTabSz="914400" rtl="0" eaLnBrk="0" fontAlgn="base" latinLnBrk="0" hangingPunct="0">
              <a:lnSpc>
                <a:spcPct val="90000"/>
              </a:lnSpc>
              <a:spcBef>
                <a:spcPts val="1000"/>
              </a:spcBef>
              <a:spcAft>
                <a:spcPct val="0"/>
              </a:spcAft>
              <a:buClr>
                <a:srgbClr val="D0006F"/>
              </a:buClr>
              <a:buSzTx/>
              <a:buFont typeface="Arial" panose="020B0604020202020204" pitchFamily="34" charset="0"/>
              <a:buChar char="•"/>
              <a:tabLst/>
              <a:defRPr/>
            </a:pPr>
            <a:r>
              <a:rPr kumimoji="0" lang="fi-FI" sz="2400" b="0" i="0" u="none" strike="noStrike" kern="1200" cap="none" spc="0" normalizeH="0" baseline="0" noProof="0" dirty="0" err="1">
                <a:ln>
                  <a:noFill/>
                </a:ln>
                <a:solidFill>
                  <a:srgbClr val="343841"/>
                </a:solidFill>
                <a:effectLst/>
                <a:uLnTx/>
                <a:uFillTx/>
                <a:latin typeface="calibri" charset="0"/>
              </a:rPr>
              <a:t>Följ</a:t>
            </a:r>
            <a:r>
              <a:rPr kumimoji="0" lang="fi-FI" sz="2400" b="0" i="0" u="none" strike="noStrike" kern="1200" cap="none" spc="0" normalizeH="0" baseline="0" noProof="0" dirty="0">
                <a:ln>
                  <a:noFill/>
                </a:ln>
                <a:solidFill>
                  <a:srgbClr val="343841"/>
                </a:solidFill>
                <a:effectLst/>
                <a:uLnTx/>
                <a:uFillTx/>
                <a:latin typeface="calibri" charset="0"/>
              </a:rPr>
              <a:t> </a:t>
            </a:r>
            <a:r>
              <a:rPr kumimoji="0" lang="fi-FI" sz="2400" b="0" i="0" u="none" strike="noStrike" kern="1200" cap="none" spc="0" normalizeH="0" baseline="0" noProof="0" dirty="0" err="1">
                <a:ln>
                  <a:noFill/>
                </a:ln>
                <a:solidFill>
                  <a:srgbClr val="343841"/>
                </a:solidFill>
                <a:effectLst/>
                <a:uLnTx/>
                <a:uFillTx/>
                <a:latin typeface="calibri" charset="0"/>
              </a:rPr>
              <a:t>anvisningarna</a:t>
            </a:r>
            <a:r>
              <a:rPr kumimoji="0" lang="fi-FI" sz="2400" b="0" i="0" u="none" strike="noStrike" kern="1200" cap="none" spc="0" normalizeH="0" baseline="0" noProof="0" dirty="0">
                <a:ln>
                  <a:noFill/>
                </a:ln>
                <a:solidFill>
                  <a:srgbClr val="343841"/>
                </a:solidFill>
                <a:effectLst/>
                <a:uLnTx/>
                <a:uFillTx/>
                <a:latin typeface="calibri" charset="0"/>
              </a:rPr>
              <a:t> i Vipumobilen </a:t>
            </a:r>
          </a:p>
          <a:p>
            <a:pPr marL="228600" marR="0" lvl="0" indent="-228600" algn="l" defTabSz="914400" rtl="0" eaLnBrk="0" fontAlgn="base" latinLnBrk="0" hangingPunct="0">
              <a:lnSpc>
                <a:spcPct val="90000"/>
              </a:lnSpc>
              <a:spcBef>
                <a:spcPts val="1000"/>
              </a:spcBef>
              <a:spcAft>
                <a:spcPct val="0"/>
              </a:spcAft>
              <a:buClr>
                <a:srgbClr val="D0006F"/>
              </a:buClr>
              <a:buSzTx/>
              <a:buFont typeface="Arial" panose="020B0604020202020204" pitchFamily="34" charset="0"/>
              <a:buChar char="•"/>
              <a:tabLst/>
              <a:defRPr/>
            </a:pPr>
            <a:r>
              <a:rPr kumimoji="0" lang="fi-FI" sz="2400" b="0" i="0" u="none" strike="noStrike" kern="1200" cap="none" spc="0" normalizeH="0" baseline="0" noProof="0" dirty="0" err="1">
                <a:ln>
                  <a:noFill/>
                </a:ln>
                <a:solidFill>
                  <a:srgbClr val="343841"/>
                </a:solidFill>
                <a:effectLst/>
                <a:uLnTx/>
                <a:uFillTx/>
                <a:latin typeface="calibri" charset="0"/>
              </a:rPr>
              <a:t>Det</a:t>
            </a:r>
            <a:r>
              <a:rPr kumimoji="0" lang="fi-FI" sz="2400" b="0" i="0" u="none" strike="noStrike" kern="1200" cap="none" spc="0" normalizeH="0" baseline="0" noProof="0" dirty="0">
                <a:ln>
                  <a:noFill/>
                </a:ln>
                <a:solidFill>
                  <a:srgbClr val="343841"/>
                </a:solidFill>
                <a:effectLst/>
                <a:uLnTx/>
                <a:uFillTx/>
                <a:latin typeface="calibri" charset="0"/>
              </a:rPr>
              <a:t> </a:t>
            </a:r>
            <a:r>
              <a:rPr kumimoji="0" lang="fi-FI" sz="2400" b="0" i="0" u="none" strike="noStrike" kern="1200" cap="none" spc="0" normalizeH="0" baseline="0" noProof="0" dirty="0" err="1">
                <a:ln>
                  <a:noFill/>
                </a:ln>
                <a:solidFill>
                  <a:srgbClr val="343841"/>
                </a:solidFill>
                <a:effectLst/>
                <a:uLnTx/>
                <a:uFillTx/>
                <a:latin typeface="calibri" charset="0"/>
              </a:rPr>
              <a:t>är</a:t>
            </a:r>
            <a:r>
              <a:rPr kumimoji="0" lang="fi-FI" sz="2400" b="0" i="0" u="none" strike="noStrike" kern="1200" cap="none" spc="0" normalizeH="0" baseline="0" noProof="0" dirty="0">
                <a:ln>
                  <a:noFill/>
                </a:ln>
                <a:solidFill>
                  <a:srgbClr val="343841"/>
                </a:solidFill>
                <a:effectLst/>
                <a:uLnTx/>
                <a:uFillTx/>
                <a:latin typeface="calibri" charset="0"/>
              </a:rPr>
              <a:t> </a:t>
            </a:r>
            <a:r>
              <a:rPr kumimoji="0" lang="fi-FI" sz="2400" b="0" i="0" u="none" strike="noStrike" kern="1200" cap="none" spc="0" normalizeH="0" baseline="0" noProof="0" dirty="0" err="1">
                <a:ln>
                  <a:noFill/>
                </a:ln>
                <a:solidFill>
                  <a:srgbClr val="343841"/>
                </a:solidFill>
                <a:effectLst/>
                <a:uLnTx/>
                <a:uFillTx/>
                <a:latin typeface="calibri" charset="0"/>
              </a:rPr>
              <a:t>inte</a:t>
            </a:r>
            <a:r>
              <a:rPr kumimoji="0" lang="fi-FI" sz="2400" b="0" i="0" u="none" strike="noStrike" kern="1200" cap="none" spc="0" normalizeH="0" baseline="0" noProof="0" dirty="0">
                <a:ln>
                  <a:noFill/>
                </a:ln>
                <a:solidFill>
                  <a:srgbClr val="343841"/>
                </a:solidFill>
                <a:effectLst/>
                <a:uLnTx/>
                <a:uFillTx/>
                <a:latin typeface="calibri" charset="0"/>
              </a:rPr>
              <a:t> </a:t>
            </a:r>
            <a:r>
              <a:rPr kumimoji="0" lang="fi-FI" sz="2400" b="0" i="0" u="none" strike="noStrike" kern="1200" cap="none" spc="0" normalizeH="0" baseline="0" noProof="0" dirty="0" err="1">
                <a:ln>
                  <a:noFill/>
                </a:ln>
                <a:solidFill>
                  <a:srgbClr val="343841"/>
                </a:solidFill>
                <a:effectLst/>
                <a:uLnTx/>
                <a:uFillTx/>
                <a:latin typeface="calibri" charset="0"/>
              </a:rPr>
              <a:t>bråttom</a:t>
            </a:r>
            <a:r>
              <a:rPr kumimoji="0" lang="fi-FI" sz="2400" b="0" i="0" u="none" strike="noStrike" kern="1200" cap="none" spc="0" normalizeH="0" baseline="0" noProof="0" dirty="0">
                <a:ln>
                  <a:noFill/>
                </a:ln>
                <a:solidFill>
                  <a:srgbClr val="343841"/>
                </a:solidFill>
                <a:effectLst/>
                <a:uLnTx/>
                <a:uFillTx/>
                <a:latin typeface="calibri" charset="0"/>
              </a:rPr>
              <a:t> </a:t>
            </a:r>
            <a:r>
              <a:rPr kumimoji="0" lang="fi-FI" sz="2400" b="0" i="0" u="none" strike="noStrike" kern="1200" cap="none" spc="0" normalizeH="0" baseline="0" noProof="0" dirty="0" err="1">
                <a:ln>
                  <a:noFill/>
                </a:ln>
                <a:solidFill>
                  <a:srgbClr val="343841"/>
                </a:solidFill>
                <a:effectLst/>
                <a:uLnTx/>
                <a:uFillTx/>
                <a:latin typeface="calibri" charset="0"/>
              </a:rPr>
              <a:t>med</a:t>
            </a:r>
            <a:r>
              <a:rPr kumimoji="0" lang="fi-FI" sz="2400" b="0" i="0" u="none" strike="noStrike" kern="1200" cap="none" spc="0" normalizeH="0" baseline="0" noProof="0" dirty="0">
                <a:ln>
                  <a:noFill/>
                </a:ln>
                <a:solidFill>
                  <a:srgbClr val="343841"/>
                </a:solidFill>
                <a:effectLst/>
                <a:uLnTx/>
                <a:uFillTx/>
                <a:latin typeface="calibri" charset="0"/>
              </a:rPr>
              <a:t> </a:t>
            </a:r>
            <a:r>
              <a:rPr kumimoji="0" lang="fi-FI" sz="2400" b="0" i="0" u="none" strike="noStrike" kern="1200" cap="none" spc="0" normalizeH="0" baseline="0" noProof="0" dirty="0" err="1">
                <a:ln>
                  <a:noFill/>
                </a:ln>
                <a:solidFill>
                  <a:srgbClr val="343841"/>
                </a:solidFill>
                <a:effectLst/>
                <a:uLnTx/>
                <a:uFillTx/>
                <a:latin typeface="calibri" charset="0"/>
              </a:rPr>
              <a:t>att</a:t>
            </a:r>
            <a:r>
              <a:rPr kumimoji="0" lang="fi-FI" sz="2400" b="0" i="0" u="none" strike="noStrike" kern="1200" cap="none" spc="0" normalizeH="0" baseline="0" noProof="0" dirty="0">
                <a:ln>
                  <a:noFill/>
                </a:ln>
                <a:solidFill>
                  <a:srgbClr val="343841"/>
                </a:solidFill>
                <a:effectLst/>
                <a:uLnTx/>
                <a:uFillTx/>
                <a:latin typeface="calibri" charset="0"/>
              </a:rPr>
              <a:t> </a:t>
            </a:r>
            <a:r>
              <a:rPr kumimoji="0" lang="fi-FI" sz="2400" b="0" i="0" u="none" strike="noStrike" kern="1200" cap="none" spc="0" normalizeH="0" baseline="0" noProof="0" dirty="0" err="1">
                <a:ln>
                  <a:noFill/>
                </a:ln>
                <a:solidFill>
                  <a:srgbClr val="343841"/>
                </a:solidFill>
                <a:effectLst/>
                <a:uLnTx/>
                <a:uFillTx/>
                <a:latin typeface="calibri" charset="0"/>
              </a:rPr>
              <a:t>svara</a:t>
            </a:r>
            <a:r>
              <a:rPr kumimoji="0" lang="fi-FI" sz="2400" b="0" i="0" u="none" strike="noStrike" kern="1200" cap="none" spc="0" normalizeH="0" baseline="0" noProof="0" dirty="0">
                <a:ln>
                  <a:noFill/>
                </a:ln>
                <a:solidFill>
                  <a:srgbClr val="343841"/>
                </a:solidFill>
                <a:effectLst/>
                <a:uLnTx/>
                <a:uFillTx/>
                <a:latin typeface="calibri" charset="0"/>
              </a:rPr>
              <a:t>: </a:t>
            </a:r>
            <a:r>
              <a:rPr kumimoji="0" lang="fi-FI" sz="2400" b="0" i="0" u="none" strike="noStrike" kern="1200" cap="none" spc="0" normalizeH="0" baseline="0" noProof="0" dirty="0" err="1">
                <a:ln>
                  <a:noFill/>
                </a:ln>
                <a:solidFill>
                  <a:srgbClr val="343841"/>
                </a:solidFill>
                <a:effectLst/>
                <a:uLnTx/>
                <a:uFillTx/>
                <a:latin typeface="calibri" charset="0"/>
              </a:rPr>
              <a:t>vänta</a:t>
            </a:r>
            <a:r>
              <a:rPr kumimoji="0" lang="fi-FI" sz="2400" b="0" i="0" u="none" strike="noStrike" kern="1200" cap="none" spc="0" normalizeH="0" baseline="0" noProof="0" dirty="0">
                <a:ln>
                  <a:noFill/>
                </a:ln>
                <a:solidFill>
                  <a:srgbClr val="343841"/>
                </a:solidFill>
                <a:effectLst/>
                <a:uLnTx/>
                <a:uFillTx/>
                <a:latin typeface="calibri" charset="0"/>
              </a:rPr>
              <a:t> </a:t>
            </a:r>
            <a:r>
              <a:rPr kumimoji="0" lang="fi-FI" sz="2400" b="0" i="0" u="none" strike="noStrike" kern="1200" cap="none" spc="0" normalizeH="0" baseline="0" noProof="0" dirty="0" err="1">
                <a:ln>
                  <a:noFill/>
                </a:ln>
                <a:solidFill>
                  <a:srgbClr val="343841"/>
                </a:solidFill>
                <a:effectLst/>
                <a:uLnTx/>
                <a:uFillTx/>
                <a:latin typeface="calibri" charset="0"/>
              </a:rPr>
              <a:t>på</a:t>
            </a:r>
            <a:r>
              <a:rPr kumimoji="0" lang="fi-FI" sz="2400" b="0" i="0" u="none" strike="noStrike" kern="1200" cap="none" spc="0" normalizeH="0" baseline="0" noProof="0" dirty="0">
                <a:ln>
                  <a:noFill/>
                </a:ln>
                <a:solidFill>
                  <a:srgbClr val="343841"/>
                </a:solidFill>
                <a:effectLst/>
                <a:uLnTx/>
                <a:uFillTx/>
                <a:latin typeface="calibri" charset="0"/>
              </a:rPr>
              <a:t> </a:t>
            </a:r>
            <a:r>
              <a:rPr kumimoji="0" lang="fi-FI" sz="2400" b="0" i="0" u="none" strike="noStrike" kern="1200" cap="none" spc="0" normalizeH="0" baseline="0" noProof="0" dirty="0" err="1">
                <a:ln>
                  <a:noFill/>
                </a:ln>
                <a:solidFill>
                  <a:srgbClr val="343841"/>
                </a:solidFill>
                <a:effectLst/>
                <a:uLnTx/>
                <a:uFillTx/>
                <a:latin typeface="calibri" charset="0"/>
              </a:rPr>
              <a:t>att</a:t>
            </a:r>
            <a:r>
              <a:rPr kumimoji="0" lang="fi-FI" sz="2400" b="0" i="0" u="none" strike="noStrike" kern="1200" cap="none" spc="0" normalizeH="0" baseline="0" noProof="0" dirty="0">
                <a:ln>
                  <a:noFill/>
                </a:ln>
                <a:solidFill>
                  <a:srgbClr val="343841"/>
                </a:solidFill>
                <a:effectLst/>
                <a:uLnTx/>
                <a:uFillTx/>
                <a:latin typeface="calibri" charset="0"/>
              </a:rPr>
              <a:t> </a:t>
            </a:r>
            <a:r>
              <a:rPr kumimoji="0" lang="fi-FI" sz="2400" b="0" i="0" u="none" strike="noStrike" kern="1200" cap="none" spc="0" normalizeH="0" baseline="0" noProof="0" dirty="0" err="1">
                <a:ln>
                  <a:noFill/>
                </a:ln>
                <a:solidFill>
                  <a:srgbClr val="343841"/>
                </a:solidFill>
                <a:effectLst/>
                <a:uLnTx/>
                <a:uFillTx/>
                <a:latin typeface="calibri" charset="0"/>
              </a:rPr>
              <a:t>snön</a:t>
            </a:r>
            <a:r>
              <a:rPr kumimoji="0" lang="fi-FI" sz="2400" b="0" i="0" u="none" strike="noStrike" kern="1200" cap="none" spc="0" normalizeH="0" baseline="0" noProof="0" dirty="0">
                <a:ln>
                  <a:noFill/>
                </a:ln>
                <a:solidFill>
                  <a:srgbClr val="343841"/>
                </a:solidFill>
                <a:effectLst/>
                <a:uLnTx/>
                <a:uFillTx/>
                <a:latin typeface="calibri" charset="0"/>
              </a:rPr>
              <a:t> </a:t>
            </a:r>
            <a:r>
              <a:rPr kumimoji="0" lang="fi-FI" sz="2400" b="0" i="0" u="none" strike="noStrike" kern="1200" cap="none" spc="0" normalizeH="0" baseline="0" noProof="0" dirty="0" err="1">
                <a:ln>
                  <a:noFill/>
                </a:ln>
                <a:solidFill>
                  <a:srgbClr val="343841"/>
                </a:solidFill>
                <a:effectLst/>
                <a:uLnTx/>
                <a:uFillTx/>
                <a:latin typeface="calibri" charset="0"/>
              </a:rPr>
              <a:t>smält</a:t>
            </a:r>
            <a:r>
              <a:rPr kumimoji="0" lang="fi-FI" sz="2400" b="0" i="0" u="none" strike="noStrike" kern="1200" cap="none" spc="0" normalizeH="0" baseline="0" noProof="0" dirty="0">
                <a:ln>
                  <a:noFill/>
                </a:ln>
                <a:solidFill>
                  <a:srgbClr val="343841"/>
                </a:solidFill>
                <a:effectLst/>
                <a:uLnTx/>
                <a:uFillTx/>
                <a:latin typeface="calibri" charset="0"/>
              </a:rPr>
              <a:t>, </a:t>
            </a:r>
            <a:r>
              <a:rPr kumimoji="0" lang="fi-FI" sz="2400" b="0" i="0" u="none" strike="noStrike" kern="1200" cap="none" spc="0" normalizeH="0" baseline="0" noProof="0" dirty="0" err="1">
                <a:ln>
                  <a:noFill/>
                </a:ln>
                <a:solidFill>
                  <a:srgbClr val="343841"/>
                </a:solidFill>
                <a:effectLst/>
                <a:uLnTx/>
                <a:uFillTx/>
                <a:latin typeface="calibri" charset="0"/>
              </a:rPr>
              <a:t>växttäcket</a:t>
            </a:r>
            <a:r>
              <a:rPr kumimoji="0" lang="fi-FI" sz="2400" b="0" i="0" u="none" strike="noStrike" kern="1200" cap="none" spc="0" normalizeH="0" baseline="0" noProof="0" dirty="0">
                <a:ln>
                  <a:noFill/>
                </a:ln>
                <a:solidFill>
                  <a:srgbClr val="343841"/>
                </a:solidFill>
                <a:effectLst/>
                <a:uLnTx/>
                <a:uFillTx/>
                <a:latin typeface="calibri" charset="0"/>
              </a:rPr>
              <a:t> </a:t>
            </a:r>
            <a:r>
              <a:rPr kumimoji="0" lang="fi-FI" sz="2400" b="0" i="0" u="none" strike="noStrike" kern="1200" cap="none" spc="0" normalizeH="0" baseline="0" noProof="0" dirty="0" err="1">
                <a:ln>
                  <a:noFill/>
                </a:ln>
                <a:solidFill>
                  <a:srgbClr val="343841"/>
                </a:solidFill>
                <a:effectLst/>
                <a:uLnTx/>
                <a:uFillTx/>
                <a:latin typeface="calibri" charset="0"/>
              </a:rPr>
              <a:t>måste</a:t>
            </a:r>
            <a:r>
              <a:rPr kumimoji="0" lang="fi-FI" sz="2400" b="0" i="0" u="none" strike="noStrike" kern="1200" cap="none" spc="0" normalizeH="0" baseline="0" noProof="0" dirty="0">
                <a:ln>
                  <a:noFill/>
                </a:ln>
                <a:solidFill>
                  <a:srgbClr val="343841"/>
                </a:solidFill>
                <a:effectLst/>
                <a:uLnTx/>
                <a:uFillTx/>
                <a:latin typeface="calibri" charset="0"/>
              </a:rPr>
              <a:t> </a:t>
            </a:r>
            <a:r>
              <a:rPr kumimoji="0" lang="fi-FI" sz="2400" b="0" i="0" u="none" strike="noStrike" kern="1200" cap="none" spc="0" normalizeH="0" baseline="0" noProof="0" dirty="0" err="1">
                <a:ln>
                  <a:noFill/>
                </a:ln>
                <a:solidFill>
                  <a:srgbClr val="343841"/>
                </a:solidFill>
                <a:effectLst/>
                <a:uLnTx/>
                <a:uFillTx/>
                <a:latin typeface="calibri" charset="0"/>
              </a:rPr>
              <a:t>kunna</a:t>
            </a:r>
            <a:r>
              <a:rPr kumimoji="0" lang="fi-FI" sz="2400" b="0" i="0" u="none" strike="noStrike" kern="1200" cap="none" spc="0" normalizeH="0" baseline="0" noProof="0" dirty="0">
                <a:ln>
                  <a:noFill/>
                </a:ln>
                <a:solidFill>
                  <a:srgbClr val="343841"/>
                </a:solidFill>
                <a:effectLst/>
                <a:uLnTx/>
                <a:uFillTx/>
                <a:latin typeface="calibri" charset="0"/>
              </a:rPr>
              <a:t> </a:t>
            </a:r>
            <a:r>
              <a:rPr kumimoji="0" lang="fi-FI" sz="2400" b="0" i="0" u="none" strike="noStrike" kern="1200" cap="none" spc="0" normalizeH="0" baseline="0" noProof="0" dirty="0" err="1">
                <a:ln>
                  <a:noFill/>
                </a:ln>
                <a:solidFill>
                  <a:srgbClr val="343841"/>
                </a:solidFill>
                <a:effectLst/>
                <a:uLnTx/>
                <a:uFillTx/>
                <a:latin typeface="calibri" charset="0"/>
              </a:rPr>
              <a:t>konstateras</a:t>
            </a:r>
            <a:r>
              <a:rPr kumimoji="0" lang="fi-FI" sz="2400" b="0" i="0" u="none" strike="noStrike" kern="1200" cap="none" spc="0" normalizeH="0" baseline="0" noProof="0" dirty="0">
                <a:ln>
                  <a:noFill/>
                </a:ln>
                <a:solidFill>
                  <a:srgbClr val="343841"/>
                </a:solidFill>
                <a:effectLst/>
                <a:uLnTx/>
                <a:uFillTx/>
                <a:latin typeface="calibri" charset="0"/>
              </a:rPr>
              <a:t> </a:t>
            </a:r>
            <a:r>
              <a:rPr kumimoji="0" lang="fi-FI" sz="2400" b="0" i="0" u="none" strike="noStrike" kern="1200" cap="none" spc="0" normalizeH="0" baseline="0" noProof="0" dirty="0" err="1">
                <a:ln>
                  <a:noFill/>
                </a:ln>
                <a:solidFill>
                  <a:srgbClr val="343841"/>
                </a:solidFill>
                <a:effectLst/>
                <a:uLnTx/>
                <a:uFillTx/>
                <a:latin typeface="calibri" charset="0"/>
              </a:rPr>
              <a:t>på</a:t>
            </a:r>
            <a:r>
              <a:rPr kumimoji="0" lang="fi-FI" sz="2400" b="0" i="0" u="none" strike="noStrike" kern="1200" cap="none" spc="0" normalizeH="0" baseline="0" noProof="0" dirty="0">
                <a:ln>
                  <a:noFill/>
                </a:ln>
                <a:solidFill>
                  <a:srgbClr val="343841"/>
                </a:solidFill>
                <a:effectLst/>
                <a:uLnTx/>
                <a:uFillTx/>
                <a:latin typeface="calibri" charset="0"/>
              </a:rPr>
              <a:t> </a:t>
            </a:r>
            <a:r>
              <a:rPr kumimoji="0" lang="fi-FI" sz="2400" b="0" i="0" u="none" strike="noStrike" kern="1200" cap="none" spc="0" normalizeH="0" baseline="0" noProof="0" dirty="0" err="1">
                <a:ln>
                  <a:noFill/>
                </a:ln>
                <a:solidFill>
                  <a:srgbClr val="343841"/>
                </a:solidFill>
                <a:effectLst/>
                <a:uLnTx/>
                <a:uFillTx/>
                <a:latin typeface="calibri" charset="0"/>
              </a:rPr>
              <a:t>bilden</a:t>
            </a:r>
            <a:endParaRPr kumimoji="0" lang="fi-FI" sz="2400" b="0" i="0" u="none" strike="noStrike" kern="1200" cap="none" spc="0" normalizeH="0" baseline="0" noProof="0" dirty="0">
              <a:ln>
                <a:noFill/>
              </a:ln>
              <a:solidFill>
                <a:srgbClr val="343841"/>
              </a:solidFill>
              <a:effectLst/>
              <a:uLnTx/>
              <a:uFillTx/>
              <a:latin typeface="calibri" charset="0"/>
            </a:endParaRPr>
          </a:p>
          <a:p>
            <a:pPr marL="228600" marR="0" lvl="0" indent="-228600" algn="l" defTabSz="914400" rtl="0" eaLnBrk="0" fontAlgn="base" latinLnBrk="0" hangingPunct="0">
              <a:lnSpc>
                <a:spcPct val="90000"/>
              </a:lnSpc>
              <a:spcBef>
                <a:spcPts val="1000"/>
              </a:spcBef>
              <a:spcAft>
                <a:spcPct val="0"/>
              </a:spcAft>
              <a:buClr>
                <a:srgbClr val="D0006F"/>
              </a:buClr>
              <a:buSzTx/>
              <a:buFont typeface="Arial" panose="020B0604020202020204" pitchFamily="34" charset="0"/>
              <a:buChar char="•"/>
              <a:tabLst/>
              <a:defRPr/>
            </a:pPr>
            <a:r>
              <a:rPr lang="fi-FI" sz="2400" dirty="0" err="1">
                <a:solidFill>
                  <a:srgbClr val="343841"/>
                </a:solidFill>
                <a:latin typeface="calibri" charset="0"/>
              </a:rPr>
              <a:t>Om</a:t>
            </a:r>
            <a:r>
              <a:rPr lang="fi-FI" sz="2400" dirty="0">
                <a:solidFill>
                  <a:srgbClr val="343841"/>
                </a:solidFill>
                <a:latin typeface="calibri" charset="0"/>
              </a:rPr>
              <a:t> du </a:t>
            </a:r>
            <a:r>
              <a:rPr lang="fi-FI" sz="2400" dirty="0" err="1">
                <a:solidFill>
                  <a:srgbClr val="343841"/>
                </a:solidFill>
                <a:latin typeface="calibri" charset="0"/>
              </a:rPr>
              <a:t>bearbetar</a:t>
            </a:r>
            <a:r>
              <a:rPr lang="fi-FI" sz="2400" dirty="0">
                <a:solidFill>
                  <a:srgbClr val="343841"/>
                </a:solidFill>
                <a:latin typeface="calibri" charset="0"/>
              </a:rPr>
              <a:t> </a:t>
            </a:r>
            <a:r>
              <a:rPr lang="fi-FI" sz="2400" dirty="0" err="1">
                <a:solidFill>
                  <a:srgbClr val="343841"/>
                </a:solidFill>
                <a:latin typeface="calibri" charset="0"/>
              </a:rPr>
              <a:t>direkt</a:t>
            </a:r>
            <a:r>
              <a:rPr lang="fi-FI" sz="2400" dirty="0">
                <a:solidFill>
                  <a:srgbClr val="343841"/>
                </a:solidFill>
                <a:latin typeface="calibri" charset="0"/>
              </a:rPr>
              <a:t> </a:t>
            </a:r>
            <a:r>
              <a:rPr lang="fi-FI" sz="2400" dirty="0" err="1">
                <a:solidFill>
                  <a:srgbClr val="343841"/>
                </a:solidFill>
                <a:latin typeface="calibri" charset="0"/>
              </a:rPr>
              <a:t>efter</a:t>
            </a:r>
            <a:r>
              <a:rPr lang="fi-FI" sz="2400" dirty="0">
                <a:solidFill>
                  <a:srgbClr val="343841"/>
                </a:solidFill>
                <a:latin typeface="calibri" charset="0"/>
              </a:rPr>
              <a:t> </a:t>
            </a:r>
            <a:r>
              <a:rPr lang="fi-FI" sz="2400" dirty="0" err="1">
                <a:solidFill>
                  <a:srgbClr val="343841"/>
                </a:solidFill>
                <a:latin typeface="calibri" charset="0"/>
              </a:rPr>
              <a:t>den</a:t>
            </a:r>
            <a:r>
              <a:rPr lang="fi-FI" sz="2400" dirty="0">
                <a:solidFill>
                  <a:srgbClr val="343841"/>
                </a:solidFill>
                <a:latin typeface="calibri" charset="0"/>
              </a:rPr>
              <a:t> </a:t>
            </a:r>
            <a:r>
              <a:rPr lang="fi-FI" sz="2400" dirty="0" err="1">
                <a:solidFill>
                  <a:srgbClr val="343841"/>
                </a:solidFill>
                <a:latin typeface="calibri" charset="0"/>
              </a:rPr>
              <a:t>utsatta</a:t>
            </a:r>
            <a:r>
              <a:rPr lang="fi-FI" sz="2400" dirty="0">
                <a:solidFill>
                  <a:srgbClr val="343841"/>
                </a:solidFill>
                <a:latin typeface="calibri" charset="0"/>
              </a:rPr>
              <a:t> </a:t>
            </a:r>
            <a:r>
              <a:rPr lang="fi-FI" sz="2400" dirty="0" err="1">
                <a:solidFill>
                  <a:srgbClr val="343841"/>
                </a:solidFill>
                <a:latin typeface="calibri" charset="0"/>
              </a:rPr>
              <a:t>tiden</a:t>
            </a:r>
            <a:r>
              <a:rPr lang="fi-FI" sz="2400" dirty="0">
                <a:solidFill>
                  <a:srgbClr val="343841"/>
                </a:solidFill>
                <a:latin typeface="calibri" charset="0"/>
              </a:rPr>
              <a:t> </a:t>
            </a:r>
            <a:r>
              <a:rPr lang="fi-FI" sz="2400" dirty="0" err="1">
                <a:solidFill>
                  <a:srgbClr val="343841"/>
                </a:solidFill>
                <a:latin typeface="calibri" charset="0"/>
              </a:rPr>
              <a:t>lönar</a:t>
            </a:r>
            <a:r>
              <a:rPr lang="fi-FI" sz="2400" dirty="0">
                <a:solidFill>
                  <a:srgbClr val="343841"/>
                </a:solidFill>
                <a:latin typeface="calibri" charset="0"/>
              </a:rPr>
              <a:t> </a:t>
            </a:r>
            <a:r>
              <a:rPr lang="fi-FI" sz="2400" dirty="0" err="1">
                <a:solidFill>
                  <a:srgbClr val="343841"/>
                </a:solidFill>
                <a:latin typeface="calibri" charset="0"/>
              </a:rPr>
              <a:t>det</a:t>
            </a:r>
            <a:r>
              <a:rPr lang="fi-FI" sz="2400" dirty="0">
                <a:solidFill>
                  <a:srgbClr val="343841"/>
                </a:solidFill>
                <a:latin typeface="calibri" charset="0"/>
              </a:rPr>
              <a:t> </a:t>
            </a:r>
            <a:r>
              <a:rPr lang="fi-FI" sz="2400" dirty="0" err="1">
                <a:solidFill>
                  <a:srgbClr val="343841"/>
                </a:solidFill>
                <a:latin typeface="calibri" charset="0"/>
              </a:rPr>
              <a:t>sig</a:t>
            </a:r>
            <a:r>
              <a:rPr lang="fi-FI" sz="2400" dirty="0">
                <a:solidFill>
                  <a:srgbClr val="343841"/>
                </a:solidFill>
                <a:latin typeface="calibri" charset="0"/>
              </a:rPr>
              <a:t> </a:t>
            </a:r>
            <a:r>
              <a:rPr lang="fi-FI" sz="2400" dirty="0" err="1">
                <a:solidFill>
                  <a:srgbClr val="343841"/>
                </a:solidFill>
                <a:latin typeface="calibri" charset="0"/>
              </a:rPr>
              <a:t>att</a:t>
            </a:r>
            <a:r>
              <a:rPr lang="fi-FI" sz="2400" dirty="0">
                <a:solidFill>
                  <a:srgbClr val="343841"/>
                </a:solidFill>
                <a:latin typeface="calibri" charset="0"/>
              </a:rPr>
              <a:t> </a:t>
            </a:r>
            <a:r>
              <a:rPr lang="fi-FI" sz="2400" dirty="0" err="1">
                <a:solidFill>
                  <a:srgbClr val="343841"/>
                </a:solidFill>
                <a:latin typeface="calibri" charset="0"/>
              </a:rPr>
              <a:t>ta</a:t>
            </a:r>
            <a:r>
              <a:rPr lang="fi-FI" sz="2400" dirty="0">
                <a:solidFill>
                  <a:srgbClr val="343841"/>
                </a:solidFill>
                <a:latin typeface="calibri" charset="0"/>
              </a:rPr>
              <a:t> bild </a:t>
            </a:r>
            <a:r>
              <a:rPr lang="fi-FI" sz="2400" dirty="0" err="1">
                <a:solidFill>
                  <a:srgbClr val="343841"/>
                </a:solidFill>
                <a:latin typeface="calibri" charset="0"/>
              </a:rPr>
              <a:t>med</a:t>
            </a:r>
            <a:r>
              <a:rPr lang="fi-FI" sz="2400" dirty="0">
                <a:solidFill>
                  <a:srgbClr val="343841"/>
                </a:solidFill>
                <a:latin typeface="calibri" charset="0"/>
              </a:rPr>
              <a:t> V</a:t>
            </a:r>
            <a:r>
              <a:rPr kumimoji="0" lang="fi-FI" sz="2400" b="0" i="0" u="none" strike="noStrike" kern="1200" cap="none" spc="0" normalizeH="0" baseline="0" noProof="0" dirty="0" err="1">
                <a:ln>
                  <a:noFill/>
                </a:ln>
                <a:solidFill>
                  <a:srgbClr val="343841"/>
                </a:solidFill>
                <a:effectLst/>
                <a:uLnTx/>
                <a:uFillTx/>
                <a:latin typeface="calibri" charset="0"/>
              </a:rPr>
              <a:t>ipumobiilen</a:t>
            </a:r>
            <a:r>
              <a:rPr kumimoji="0" lang="fi-FI" sz="2400" b="0" i="0" u="none" strike="noStrike" kern="1200" cap="none" spc="0" normalizeH="0" baseline="0" noProof="0" dirty="0">
                <a:ln>
                  <a:noFill/>
                </a:ln>
                <a:solidFill>
                  <a:srgbClr val="343841"/>
                </a:solidFill>
                <a:effectLst/>
                <a:uLnTx/>
                <a:uFillTx/>
                <a:latin typeface="calibri" charset="0"/>
              </a:rPr>
              <a:t> </a:t>
            </a:r>
            <a:r>
              <a:rPr lang="fi-FI" sz="2400" dirty="0" err="1">
                <a:solidFill>
                  <a:srgbClr val="343841"/>
                </a:solidFill>
                <a:latin typeface="calibri" charset="0"/>
              </a:rPr>
              <a:t>innan</a:t>
            </a:r>
            <a:r>
              <a:rPr lang="fi-FI" sz="2400" dirty="0">
                <a:solidFill>
                  <a:srgbClr val="343841"/>
                </a:solidFill>
                <a:latin typeface="calibri" charset="0"/>
              </a:rPr>
              <a:t> du </a:t>
            </a:r>
            <a:r>
              <a:rPr lang="fi-FI" sz="2400" dirty="0" err="1">
                <a:solidFill>
                  <a:srgbClr val="343841"/>
                </a:solidFill>
                <a:latin typeface="calibri" charset="0"/>
              </a:rPr>
              <a:t>bearbetar</a:t>
            </a:r>
            <a:r>
              <a:rPr lang="fi-FI" sz="2400" dirty="0">
                <a:solidFill>
                  <a:srgbClr val="343841"/>
                </a:solidFill>
                <a:latin typeface="calibri" charset="0"/>
              </a:rPr>
              <a:t>.</a:t>
            </a:r>
            <a:endParaRPr kumimoji="0" lang="fi-FI" sz="2400" b="0" i="0" u="none" strike="noStrike" kern="1200" cap="none" spc="0" normalizeH="0" baseline="0" noProof="0" dirty="0">
              <a:ln>
                <a:noFill/>
              </a:ln>
              <a:solidFill>
                <a:srgbClr val="343841"/>
              </a:solidFill>
              <a:effectLst/>
              <a:uLnTx/>
              <a:uFillTx/>
              <a:latin typeface="calibri" charset="0"/>
            </a:endParaRPr>
          </a:p>
        </p:txBody>
      </p:sp>
    </p:spTree>
    <p:extLst>
      <p:ext uri="{BB962C8B-B14F-4D97-AF65-F5344CB8AC3E}">
        <p14:creationId xmlns:p14="http://schemas.microsoft.com/office/powerpoint/2010/main" val="26164920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F24BC2DA-1562-429F-EC47-21E717BD9EF2}"/>
              </a:ext>
            </a:extLst>
          </p:cNvPr>
          <p:cNvSpPr>
            <a:spLocks noGrp="1"/>
          </p:cNvSpPr>
          <p:nvPr>
            <p:ph type="title"/>
          </p:nvPr>
        </p:nvSpPr>
        <p:spPr/>
        <p:txBody>
          <a:bodyPr/>
          <a:lstStyle/>
          <a:p>
            <a:r>
              <a:rPr lang="sv-FI" noProof="0" dirty="0" err="1"/>
              <a:t>Utredningsbegärans</a:t>
            </a:r>
            <a:r>
              <a:rPr lang="sv-FI" noProof="0" dirty="0"/>
              <a:t> situation</a:t>
            </a:r>
          </a:p>
        </p:txBody>
      </p:sp>
      <p:sp>
        <p:nvSpPr>
          <p:cNvPr id="4" name="Sisällön paikkamerkki 3">
            <a:extLst>
              <a:ext uri="{FF2B5EF4-FFF2-40B4-BE49-F238E27FC236}">
                <a16:creationId xmlns:a16="http://schemas.microsoft.com/office/drawing/2014/main" id="{72490247-EF60-89BB-E218-3A0B5CB68918}"/>
              </a:ext>
            </a:extLst>
          </p:cNvPr>
          <p:cNvSpPr>
            <a:spLocks noGrp="1"/>
          </p:cNvSpPr>
          <p:nvPr>
            <p:ph idx="1"/>
          </p:nvPr>
        </p:nvSpPr>
        <p:spPr>
          <a:xfrm>
            <a:off x="528097" y="1690687"/>
            <a:ext cx="10989987" cy="4802187"/>
          </a:xfrm>
        </p:spPr>
        <p:txBody>
          <a:bodyPr/>
          <a:lstStyle/>
          <a:p>
            <a:r>
              <a:rPr lang="sv-FI" noProof="0" dirty="0"/>
              <a:t>När och hur ändras </a:t>
            </a:r>
            <a:r>
              <a:rPr lang="sv-FI" noProof="0" dirty="0" err="1"/>
              <a:t>utredningsbegärans</a:t>
            </a:r>
            <a:r>
              <a:rPr lang="sv-FI" noProof="0" dirty="0"/>
              <a:t> situation?</a:t>
            </a:r>
          </a:p>
          <a:p>
            <a:pPr lvl="1"/>
            <a:r>
              <a:rPr lang="sv-FI" noProof="0" dirty="0"/>
              <a:t>När du svarar på utredningsbegäran  → Utredningsbegäran flyttas från öppna till stängda uppdrag.</a:t>
            </a:r>
          </a:p>
          <a:p>
            <a:pPr lvl="1"/>
            <a:r>
              <a:rPr lang="sv-FI" noProof="0" dirty="0"/>
              <a:t>Resultatet av en behandlad utredningsbegäran syns i Vipumobilen.</a:t>
            </a:r>
          </a:p>
          <a:p>
            <a:pPr lvl="2"/>
            <a:r>
              <a:rPr lang="sv-FI" noProof="0" dirty="0"/>
              <a:t>Godkänd: utredningsbegäran stannar i stängda uppdrag.</a:t>
            </a:r>
          </a:p>
          <a:p>
            <a:pPr lvl="2"/>
            <a:r>
              <a:rPr lang="sv-FI" noProof="0" dirty="0"/>
              <a:t>Avslagen: utredningsbegäran flyttas till öppna uppdrag </a:t>
            </a:r>
            <a:r>
              <a:rPr lang="sv-FI" sz="1800" kern="1200" baseline="0" dirty="0">
                <a:solidFill>
                  <a:srgbClr val="343841"/>
                </a:solidFill>
                <a:effectLst/>
                <a:latin typeface="calibri" panose="020F0502020204030204" pitchFamily="34" charset="0"/>
                <a:ea typeface="Georgia" panose="02040502050405020303" pitchFamily="18" charset="0"/>
                <a:cs typeface="Georgia" panose="02040502050405020303" pitchFamily="18" charset="0"/>
              </a:rPr>
              <a:t>→ </a:t>
            </a:r>
            <a:r>
              <a:rPr lang="sv-FI" noProof="0" dirty="0"/>
              <a:t>du kan ännu ändra ansökan.</a:t>
            </a:r>
          </a:p>
          <a:p>
            <a:r>
              <a:rPr lang="sv-FI" noProof="0" dirty="0" err="1"/>
              <a:t>Utredningsbegärans</a:t>
            </a:r>
            <a:r>
              <a:rPr lang="sv-FI" noProof="0" dirty="0"/>
              <a:t> passivering  </a:t>
            </a:r>
          </a:p>
          <a:p>
            <a:pPr lvl="1"/>
            <a:r>
              <a:rPr lang="sv-FI" noProof="0" dirty="0"/>
              <a:t>Passivering betyder att utredningsbegäran inte längre är befogad och den försvinner från Vipu-mobilen.</a:t>
            </a:r>
          </a:p>
          <a:p>
            <a:pPr lvl="1"/>
            <a:r>
              <a:rPr lang="sv-FI" noProof="0" dirty="0"/>
              <a:t>Passiveringen kan bero på: </a:t>
            </a:r>
          </a:p>
          <a:p>
            <a:pPr lvl="2"/>
            <a:r>
              <a:rPr lang="sv-FI" noProof="0" dirty="0"/>
              <a:t>Ändring av ansökan</a:t>
            </a:r>
          </a:p>
          <a:p>
            <a:pPr lvl="2"/>
            <a:r>
              <a:rPr lang="sv-FI" noProof="0" dirty="0"/>
              <a:t>Satellituppföljningen ger ”grönt” analysresultat på skiftet (efter att begäran redan sänts ut).</a:t>
            </a:r>
          </a:p>
          <a:p>
            <a:endParaRPr lang="sv-FI" noProof="0" dirty="0"/>
          </a:p>
        </p:txBody>
      </p:sp>
    </p:spTree>
    <p:extLst>
      <p:ext uri="{BB962C8B-B14F-4D97-AF65-F5344CB8AC3E}">
        <p14:creationId xmlns:p14="http://schemas.microsoft.com/office/powerpoint/2010/main" val="225302302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89A8AA94-BD10-486C-F0F5-73C2426BCFC4}"/>
              </a:ext>
            </a:extLst>
          </p:cNvPr>
          <p:cNvSpPr>
            <a:spLocks noGrp="1"/>
          </p:cNvSpPr>
          <p:nvPr>
            <p:ph type="title"/>
          </p:nvPr>
        </p:nvSpPr>
        <p:spPr/>
        <p:txBody>
          <a:bodyPr/>
          <a:lstStyle/>
          <a:p>
            <a:r>
              <a:rPr lang="sv-FI" noProof="0" dirty="0"/>
              <a:t>Höstanmälans ändringsskede</a:t>
            </a:r>
          </a:p>
        </p:txBody>
      </p:sp>
      <p:sp>
        <p:nvSpPr>
          <p:cNvPr id="4" name="Sisällön paikkamerkki 3">
            <a:extLst>
              <a:ext uri="{FF2B5EF4-FFF2-40B4-BE49-F238E27FC236}">
                <a16:creationId xmlns:a16="http://schemas.microsoft.com/office/drawing/2014/main" id="{9D0BAD8F-5396-DCC3-973E-F45901C27C6E}"/>
              </a:ext>
            </a:extLst>
          </p:cNvPr>
          <p:cNvSpPr>
            <a:spLocks noGrp="1"/>
          </p:cNvSpPr>
          <p:nvPr>
            <p:ph idx="1"/>
          </p:nvPr>
        </p:nvSpPr>
        <p:spPr/>
        <p:txBody>
          <a:bodyPr/>
          <a:lstStyle/>
          <a:p>
            <a:r>
              <a:rPr lang="sv-FI" b="1" noProof="0" dirty="0"/>
              <a:t>Gäller: </a:t>
            </a:r>
            <a:r>
              <a:rPr lang="sv-FI" noProof="0" dirty="0"/>
              <a:t>ändringar i växttäcke .</a:t>
            </a:r>
          </a:p>
          <a:p>
            <a:r>
              <a:rPr lang="sv-FI" b="1" noProof="0" dirty="0"/>
              <a:t>Gäller inte: </a:t>
            </a:r>
            <a:r>
              <a:rPr lang="sv-FI" noProof="0" dirty="0"/>
              <a:t>ändringar i miljöersättningens </a:t>
            </a:r>
            <a:r>
              <a:rPr lang="sv-FI" noProof="0" dirty="0" err="1"/>
              <a:t>åtgärdsskiften</a:t>
            </a:r>
            <a:r>
              <a:rPr lang="sv-FI" noProof="0" dirty="0"/>
              <a:t>.</a:t>
            </a:r>
          </a:p>
          <a:p>
            <a:r>
              <a:rPr lang="sv-FI" noProof="0" dirty="0"/>
              <a:t>Växttäckesarealer kan ändras:</a:t>
            </a:r>
          </a:p>
          <a:p>
            <a:pPr lvl="1"/>
            <a:r>
              <a:rPr lang="sv-FI" noProof="0" dirty="0"/>
              <a:t>9.2</a:t>
            </a:r>
            <a:r>
              <a:rPr lang="fi-FI" dirty="0"/>
              <a:t>–</a:t>
            </a:r>
            <a:r>
              <a:rPr lang="sv-FI" noProof="0" dirty="0"/>
              <a:t>14.3.2024 med fritt formulerad skriftlig anmälan till kommunen.</a:t>
            </a:r>
          </a:p>
          <a:p>
            <a:pPr lvl="1"/>
            <a:r>
              <a:rPr lang="sv-FI" b="1" noProof="0" dirty="0"/>
              <a:t>15.3–23.5.2024 </a:t>
            </a:r>
            <a:r>
              <a:rPr lang="sv-FI" noProof="0" dirty="0"/>
              <a:t>elektroniskt i Viputjänsten.</a:t>
            </a:r>
          </a:p>
          <a:p>
            <a:pPr lvl="1"/>
            <a:endParaRPr lang="sv-FI" noProof="0" dirty="0"/>
          </a:p>
          <a:p>
            <a:r>
              <a:rPr lang="sv-FI" noProof="0" dirty="0"/>
              <a:t>Ansökningsguiden </a:t>
            </a:r>
            <a:r>
              <a:rPr lang="sv-FI" noProof="0" dirty="0">
                <a:hlinkClick r:id="rId2"/>
              </a:rPr>
              <a:t>Ändring av höstanmälans uppgifter och svar på begäran om utredning 2024</a:t>
            </a:r>
            <a:endParaRPr lang="sv-FI" noProof="0" dirty="0">
              <a:solidFill>
                <a:srgbClr val="FF0000"/>
              </a:solidFill>
            </a:endParaRPr>
          </a:p>
        </p:txBody>
      </p:sp>
    </p:spTree>
    <p:extLst>
      <p:ext uri="{BB962C8B-B14F-4D97-AF65-F5344CB8AC3E}">
        <p14:creationId xmlns:p14="http://schemas.microsoft.com/office/powerpoint/2010/main" val="132392502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9425FA-D35B-2D99-D5D2-ED811E4106E3}"/>
              </a:ext>
            </a:extLst>
          </p:cNvPr>
          <p:cNvSpPr>
            <a:spLocks noGrp="1"/>
          </p:cNvSpPr>
          <p:nvPr>
            <p:ph type="ctrTitle"/>
          </p:nvPr>
        </p:nvSpPr>
        <p:spPr/>
        <p:txBody>
          <a:bodyPr/>
          <a:lstStyle/>
          <a:p>
            <a:r>
              <a:rPr lang="sv-FI" noProof="0" dirty="0"/>
              <a:t>Satellituppföljning sommaren 2024</a:t>
            </a:r>
          </a:p>
        </p:txBody>
      </p:sp>
    </p:spTree>
    <p:extLst>
      <p:ext uri="{BB962C8B-B14F-4D97-AF65-F5344CB8AC3E}">
        <p14:creationId xmlns:p14="http://schemas.microsoft.com/office/powerpoint/2010/main" val="201971066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3547EC-D062-59F7-5B1A-827C80542A58}"/>
              </a:ext>
            </a:extLst>
          </p:cNvPr>
          <p:cNvSpPr>
            <a:spLocks noGrp="1"/>
          </p:cNvSpPr>
          <p:nvPr>
            <p:ph type="title"/>
          </p:nvPr>
        </p:nvSpPr>
        <p:spPr>
          <a:xfrm>
            <a:off x="528098" y="254617"/>
            <a:ext cx="9757458" cy="869371"/>
          </a:xfrm>
        </p:spPr>
        <p:txBody>
          <a:bodyPr>
            <a:normAutofit/>
          </a:bodyPr>
          <a:lstStyle/>
          <a:p>
            <a:r>
              <a:rPr lang="sv-FI" noProof="0" dirty="0"/>
              <a:t>Slåtter eller bete av vall senast 15.9.</a:t>
            </a:r>
          </a:p>
        </p:txBody>
      </p:sp>
      <p:cxnSp>
        <p:nvCxnSpPr>
          <p:cNvPr id="10" name="Suora yhdysviiva 9">
            <a:extLst>
              <a:ext uri="{FF2B5EF4-FFF2-40B4-BE49-F238E27FC236}">
                <a16:creationId xmlns:a16="http://schemas.microsoft.com/office/drawing/2014/main" id="{BC4A2107-4B55-75D9-29E8-06CE99D8C17F}"/>
              </a:ext>
            </a:extLst>
          </p:cNvPr>
          <p:cNvCxnSpPr>
            <a:cxnSpLocks/>
          </p:cNvCxnSpPr>
          <p:nvPr/>
        </p:nvCxnSpPr>
        <p:spPr>
          <a:xfrm>
            <a:off x="332593" y="5671043"/>
            <a:ext cx="1175084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Suorakulmio: Pyöristetyt kulmat 19">
            <a:extLst>
              <a:ext uri="{FF2B5EF4-FFF2-40B4-BE49-F238E27FC236}">
                <a16:creationId xmlns:a16="http://schemas.microsoft.com/office/drawing/2014/main" id="{B6733BC6-2FA7-455C-BA43-C8F6C3167625}"/>
              </a:ext>
            </a:extLst>
          </p:cNvPr>
          <p:cNvSpPr/>
          <p:nvPr/>
        </p:nvSpPr>
        <p:spPr>
          <a:xfrm>
            <a:off x="3108960" y="1480119"/>
            <a:ext cx="5791730" cy="588280"/>
          </a:xfrm>
          <a:prstGeom prst="roundRect">
            <a:avLst/>
          </a:prstGeom>
          <a:solidFill>
            <a:srgbClr val="ADD2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FI" sz="1200" b="1" dirty="0">
                <a:solidFill>
                  <a:schemeClr val="tx1"/>
                </a:solidFill>
              </a:rPr>
              <a:t>Jordbruksaktivitet:</a:t>
            </a:r>
            <a:r>
              <a:rPr lang="sv-FI" sz="1200" dirty="0">
                <a:solidFill>
                  <a:schemeClr val="tx1"/>
                </a:solidFill>
              </a:rPr>
              <a:t> Slåtter eller bete av vall</a:t>
            </a:r>
          </a:p>
          <a:p>
            <a:pPr marL="171450" indent="-171450">
              <a:buFontTx/>
              <a:buChar char="-"/>
            </a:pPr>
            <a:r>
              <a:rPr lang="sv-FI" sz="1200" dirty="0">
                <a:solidFill>
                  <a:schemeClr val="tx1"/>
                </a:solidFill>
              </a:rPr>
              <a:t>produktionsvallar, träda, naturvårdsvallar </a:t>
            </a:r>
          </a:p>
        </p:txBody>
      </p:sp>
      <p:sp>
        <p:nvSpPr>
          <p:cNvPr id="27" name="Suorakulmio: Pyöristetyt kulmat 26">
            <a:extLst>
              <a:ext uri="{FF2B5EF4-FFF2-40B4-BE49-F238E27FC236}">
                <a16:creationId xmlns:a16="http://schemas.microsoft.com/office/drawing/2014/main" id="{6ED9087B-1879-FD19-6237-06EE84032627}"/>
              </a:ext>
            </a:extLst>
          </p:cNvPr>
          <p:cNvSpPr/>
          <p:nvPr/>
        </p:nvSpPr>
        <p:spPr>
          <a:xfrm>
            <a:off x="3108960" y="2174941"/>
            <a:ext cx="5786537" cy="586554"/>
          </a:xfrm>
          <a:prstGeom prst="roundRect">
            <a:avLst/>
          </a:prstGeom>
          <a:solidFill>
            <a:srgbClr val="ADD2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FI" sz="1200" b="1" dirty="0">
                <a:solidFill>
                  <a:schemeClr val="tx1"/>
                </a:solidFill>
              </a:rPr>
              <a:t>Stödvillkor: </a:t>
            </a:r>
            <a:r>
              <a:rPr lang="sv-FI" sz="1200" dirty="0">
                <a:solidFill>
                  <a:schemeClr val="tx1"/>
                </a:solidFill>
              </a:rPr>
              <a:t>Vall på torvåker eller skyddszon har slagits eller betats och växtligheten har bärgats</a:t>
            </a:r>
          </a:p>
        </p:txBody>
      </p:sp>
      <p:sp>
        <p:nvSpPr>
          <p:cNvPr id="28" name="Suorakulmio: Pyöristetyt kulmat 27">
            <a:extLst>
              <a:ext uri="{FF2B5EF4-FFF2-40B4-BE49-F238E27FC236}">
                <a16:creationId xmlns:a16="http://schemas.microsoft.com/office/drawing/2014/main" id="{D7176F30-E7FF-4717-94B4-9DC9B3C17F1F}"/>
              </a:ext>
            </a:extLst>
          </p:cNvPr>
          <p:cNvSpPr/>
          <p:nvPr/>
        </p:nvSpPr>
        <p:spPr>
          <a:xfrm>
            <a:off x="3077896" y="2858807"/>
            <a:ext cx="5786536" cy="631536"/>
          </a:xfrm>
          <a:prstGeom prst="roundRect">
            <a:avLst/>
          </a:prstGeom>
          <a:solidFill>
            <a:srgbClr val="ADD2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FI" sz="1200" b="1" dirty="0">
                <a:solidFill>
                  <a:schemeClr val="tx1"/>
                </a:solidFill>
              </a:rPr>
              <a:t>Stödvillkor: </a:t>
            </a:r>
            <a:r>
              <a:rPr lang="sv-FI" sz="1200" dirty="0">
                <a:solidFill>
                  <a:schemeClr val="tx1"/>
                </a:solidFill>
              </a:rPr>
              <a:t>Naturvårdsvallens och gröngödslingsvallens slåtter</a:t>
            </a:r>
          </a:p>
          <a:p>
            <a:r>
              <a:rPr lang="sv-FI" sz="1200" dirty="0">
                <a:solidFill>
                  <a:schemeClr val="tx1"/>
                </a:solidFill>
              </a:rPr>
              <a:t>- skiften på vilka det inte observerats slåtter 2023 eller 2024</a:t>
            </a:r>
          </a:p>
        </p:txBody>
      </p:sp>
      <p:sp>
        <p:nvSpPr>
          <p:cNvPr id="37" name="Suorakulmio: Pyöristetyt kulmat 36">
            <a:extLst>
              <a:ext uri="{FF2B5EF4-FFF2-40B4-BE49-F238E27FC236}">
                <a16:creationId xmlns:a16="http://schemas.microsoft.com/office/drawing/2014/main" id="{D12EA143-ECA9-8B2E-BCB0-A533A20A7CDF}"/>
              </a:ext>
            </a:extLst>
          </p:cNvPr>
          <p:cNvSpPr/>
          <p:nvPr/>
        </p:nvSpPr>
        <p:spPr>
          <a:xfrm>
            <a:off x="3108960" y="4509075"/>
            <a:ext cx="5791730" cy="631535"/>
          </a:xfrm>
          <a:prstGeom prst="roundRect">
            <a:avLst/>
          </a:prstGeom>
          <a:solidFill>
            <a:srgbClr val="ADD2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FI" sz="1200" b="1" dirty="0">
                <a:solidFill>
                  <a:schemeClr val="tx1"/>
                </a:solidFill>
              </a:rPr>
              <a:t>Stödvillkor: </a:t>
            </a:r>
            <a:r>
              <a:rPr lang="sv-FI" sz="1200" dirty="0">
                <a:solidFill>
                  <a:schemeClr val="tx1"/>
                </a:solidFill>
              </a:rPr>
              <a:t>Naturvårdsvallens och gröngödslingsvallens slåtter</a:t>
            </a:r>
          </a:p>
          <a:p>
            <a:r>
              <a:rPr lang="sv-FI" sz="1200" dirty="0">
                <a:solidFill>
                  <a:schemeClr val="tx1"/>
                </a:solidFill>
              </a:rPr>
              <a:t>- skiften på vilka det observerats slåtter 2023 men inte 2024</a:t>
            </a:r>
          </a:p>
        </p:txBody>
      </p:sp>
      <p:cxnSp>
        <p:nvCxnSpPr>
          <p:cNvPr id="43" name="Suora yhdysviiva 42">
            <a:extLst>
              <a:ext uri="{FF2B5EF4-FFF2-40B4-BE49-F238E27FC236}">
                <a16:creationId xmlns:a16="http://schemas.microsoft.com/office/drawing/2014/main" id="{5E450938-BD76-72EA-291A-8E4801EA5F50}"/>
              </a:ext>
            </a:extLst>
          </p:cNvPr>
          <p:cNvCxnSpPr>
            <a:cxnSpLocks/>
          </p:cNvCxnSpPr>
          <p:nvPr/>
        </p:nvCxnSpPr>
        <p:spPr>
          <a:xfrm>
            <a:off x="10007251" y="994393"/>
            <a:ext cx="0" cy="4869214"/>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4" name="Taulukko 14">
            <a:extLst>
              <a:ext uri="{FF2B5EF4-FFF2-40B4-BE49-F238E27FC236}">
                <a16:creationId xmlns:a16="http://schemas.microsoft.com/office/drawing/2014/main" id="{AD99A1F9-2D74-8F87-C9DB-5D41F3EE47F3}"/>
              </a:ext>
            </a:extLst>
          </p:cNvPr>
          <p:cNvGraphicFramePr>
            <a:graphicFrameLocks noGrp="1"/>
          </p:cNvGraphicFramePr>
          <p:nvPr>
            <p:extLst>
              <p:ext uri="{D42A27DB-BD31-4B8C-83A1-F6EECF244321}">
                <p14:modId xmlns:p14="http://schemas.microsoft.com/office/powerpoint/2010/main" val="3717994699"/>
              </p:ext>
            </p:extLst>
          </p:nvPr>
        </p:nvGraphicFramePr>
        <p:xfrm>
          <a:off x="332592" y="5788961"/>
          <a:ext cx="11595252" cy="370840"/>
        </p:xfrm>
        <a:graphic>
          <a:graphicData uri="http://schemas.openxmlformats.org/drawingml/2006/table">
            <a:tbl>
              <a:tblPr firstRow="1" bandRow="1">
                <a:tableStyleId>{5C22544A-7EE6-4342-B048-85BDC9FD1C3A}</a:tableStyleId>
              </a:tblPr>
              <a:tblGrid>
                <a:gridCol w="1932542">
                  <a:extLst>
                    <a:ext uri="{9D8B030D-6E8A-4147-A177-3AD203B41FA5}">
                      <a16:colId xmlns:a16="http://schemas.microsoft.com/office/drawing/2014/main" val="4267238365"/>
                    </a:ext>
                  </a:extLst>
                </a:gridCol>
                <a:gridCol w="1932542">
                  <a:extLst>
                    <a:ext uri="{9D8B030D-6E8A-4147-A177-3AD203B41FA5}">
                      <a16:colId xmlns:a16="http://schemas.microsoft.com/office/drawing/2014/main" val="1127343776"/>
                    </a:ext>
                  </a:extLst>
                </a:gridCol>
                <a:gridCol w="1932542">
                  <a:extLst>
                    <a:ext uri="{9D8B030D-6E8A-4147-A177-3AD203B41FA5}">
                      <a16:colId xmlns:a16="http://schemas.microsoft.com/office/drawing/2014/main" val="764724144"/>
                    </a:ext>
                  </a:extLst>
                </a:gridCol>
                <a:gridCol w="1932542">
                  <a:extLst>
                    <a:ext uri="{9D8B030D-6E8A-4147-A177-3AD203B41FA5}">
                      <a16:colId xmlns:a16="http://schemas.microsoft.com/office/drawing/2014/main" val="2880583699"/>
                    </a:ext>
                  </a:extLst>
                </a:gridCol>
                <a:gridCol w="1932542">
                  <a:extLst>
                    <a:ext uri="{9D8B030D-6E8A-4147-A177-3AD203B41FA5}">
                      <a16:colId xmlns:a16="http://schemas.microsoft.com/office/drawing/2014/main" val="17303321"/>
                    </a:ext>
                  </a:extLst>
                </a:gridCol>
                <a:gridCol w="1932542">
                  <a:extLst>
                    <a:ext uri="{9D8B030D-6E8A-4147-A177-3AD203B41FA5}">
                      <a16:colId xmlns:a16="http://schemas.microsoft.com/office/drawing/2014/main" val="199305197"/>
                    </a:ext>
                  </a:extLst>
                </a:gridCol>
              </a:tblGrid>
              <a:tr h="370840">
                <a:tc>
                  <a:txBody>
                    <a:bodyPr/>
                    <a:lstStyle/>
                    <a:p>
                      <a:r>
                        <a:rPr kumimoji="0" lang="sv-FI" sz="1400" b="1" i="0" u="none" strike="noStrike" kern="1200" cap="none" spc="0" normalizeH="0" baseline="0" noProof="0" dirty="0">
                          <a:ln>
                            <a:noFill/>
                          </a:ln>
                          <a:solidFill>
                            <a:schemeClr val="tx1"/>
                          </a:solidFill>
                          <a:effectLst/>
                          <a:uLnTx/>
                          <a:uFillTx/>
                          <a:latin typeface="+mn-lt"/>
                          <a:ea typeface="+mn-ea"/>
                          <a:cs typeface="+mn-cs"/>
                        </a:rPr>
                        <a:t>Maj</a:t>
                      </a:r>
                      <a:endParaRPr lang="sv-FI" sz="1400" b="1" noProof="0" dirty="0">
                        <a:solidFill>
                          <a:schemeClr val="tx1"/>
                        </a:solidFill>
                      </a:endParaRPr>
                    </a:p>
                  </a:txBody>
                  <a:tcPr>
                    <a:solidFill>
                      <a:srgbClr val="CEB88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400" b="1" i="0" u="none" strike="noStrike" kern="1200" cap="none" spc="0" normalizeH="0" baseline="0" noProof="0" dirty="0">
                          <a:ln>
                            <a:noFill/>
                          </a:ln>
                          <a:solidFill>
                            <a:schemeClr val="tx1"/>
                          </a:solidFill>
                          <a:effectLst/>
                          <a:uLnTx/>
                          <a:uFillTx/>
                          <a:latin typeface="+mn-lt"/>
                          <a:ea typeface="+mn-ea"/>
                          <a:cs typeface="+mn-cs"/>
                        </a:rPr>
                        <a:t>Juni</a:t>
                      </a:r>
                    </a:p>
                  </a:txBody>
                  <a:tcPr>
                    <a:solidFill>
                      <a:srgbClr val="CEB88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400" b="1" i="0" u="none" strike="noStrike" kern="1200" cap="none" spc="0" normalizeH="0" baseline="0" noProof="0" dirty="0">
                          <a:ln>
                            <a:noFill/>
                          </a:ln>
                          <a:solidFill>
                            <a:schemeClr val="tx1"/>
                          </a:solidFill>
                          <a:effectLst/>
                          <a:uLnTx/>
                          <a:uFillTx/>
                          <a:latin typeface="+mn-lt"/>
                          <a:ea typeface="+mn-ea"/>
                          <a:cs typeface="+mn-cs"/>
                        </a:rPr>
                        <a:t>Juli</a:t>
                      </a:r>
                    </a:p>
                  </a:txBody>
                  <a:tcPr>
                    <a:solidFill>
                      <a:srgbClr val="CEB88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400" b="1" i="0" u="none" strike="noStrike" kern="1200" cap="none" spc="0" normalizeH="0" baseline="0" noProof="0" dirty="0">
                          <a:ln>
                            <a:noFill/>
                          </a:ln>
                          <a:solidFill>
                            <a:schemeClr val="tx1"/>
                          </a:solidFill>
                          <a:effectLst/>
                          <a:uLnTx/>
                          <a:uFillTx/>
                          <a:latin typeface="+mn-lt"/>
                          <a:ea typeface="+mn-ea"/>
                          <a:cs typeface="+mn-cs"/>
                        </a:rPr>
                        <a:t>Augusti</a:t>
                      </a:r>
                    </a:p>
                  </a:txBody>
                  <a:tcPr>
                    <a:solidFill>
                      <a:srgbClr val="CEB888"/>
                    </a:solidFill>
                  </a:tcPr>
                </a:tc>
                <a:tc>
                  <a:txBody>
                    <a:bodyPr/>
                    <a:lstStyle/>
                    <a:p>
                      <a:r>
                        <a:rPr kumimoji="0" lang="sv-FI" sz="1400" b="1" i="0" u="none" strike="noStrike" kern="1200" cap="none" spc="0" normalizeH="0" baseline="0" noProof="0" dirty="0">
                          <a:ln>
                            <a:noFill/>
                          </a:ln>
                          <a:solidFill>
                            <a:schemeClr val="tx1"/>
                          </a:solidFill>
                          <a:effectLst/>
                          <a:uLnTx/>
                          <a:uFillTx/>
                          <a:latin typeface="+mn-lt"/>
                          <a:ea typeface="+mn-ea"/>
                          <a:cs typeface="+mn-cs"/>
                        </a:rPr>
                        <a:t>September</a:t>
                      </a:r>
                      <a:endParaRPr lang="sv-FI" sz="1400" b="1" noProof="0" dirty="0">
                        <a:solidFill>
                          <a:schemeClr val="tx1"/>
                        </a:solidFill>
                      </a:endParaRPr>
                    </a:p>
                  </a:txBody>
                  <a:tcPr>
                    <a:solidFill>
                      <a:srgbClr val="CEB88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400" b="1" i="0" u="none" strike="noStrike" kern="1200" cap="none" spc="0" normalizeH="0" baseline="0" noProof="0" dirty="0">
                          <a:ln>
                            <a:noFill/>
                          </a:ln>
                          <a:solidFill>
                            <a:schemeClr val="tx1"/>
                          </a:solidFill>
                          <a:effectLst/>
                          <a:uLnTx/>
                          <a:uFillTx/>
                          <a:latin typeface="+mn-lt"/>
                          <a:ea typeface="+mn-ea"/>
                          <a:cs typeface="+mn-cs"/>
                        </a:rPr>
                        <a:t>Oktober</a:t>
                      </a:r>
                    </a:p>
                  </a:txBody>
                  <a:tcPr>
                    <a:solidFill>
                      <a:srgbClr val="CEB888"/>
                    </a:solidFill>
                  </a:tcPr>
                </a:tc>
                <a:extLst>
                  <a:ext uri="{0D108BD9-81ED-4DB2-BD59-A6C34878D82A}">
                    <a16:rowId xmlns:a16="http://schemas.microsoft.com/office/drawing/2014/main" val="3226067980"/>
                  </a:ext>
                </a:extLst>
              </a:tr>
            </a:tbl>
          </a:graphicData>
        </a:graphic>
      </p:graphicFrame>
      <p:sp>
        <p:nvSpPr>
          <p:cNvPr id="3" name="Tekstiruutu 2">
            <a:extLst>
              <a:ext uri="{FF2B5EF4-FFF2-40B4-BE49-F238E27FC236}">
                <a16:creationId xmlns:a16="http://schemas.microsoft.com/office/drawing/2014/main" id="{27AFB197-9E70-8232-3B02-DDE5C5815B9D}"/>
              </a:ext>
            </a:extLst>
          </p:cNvPr>
          <p:cNvSpPr txBox="1"/>
          <p:nvPr/>
        </p:nvSpPr>
        <p:spPr>
          <a:xfrm>
            <a:off x="3220720" y="6222952"/>
            <a:ext cx="6682271" cy="306467"/>
          </a:xfrm>
          <a:prstGeom prst="roundRect">
            <a:avLst/>
          </a:prstGeom>
          <a:solidFill>
            <a:srgbClr val="FCEBB1"/>
          </a:solidFill>
          <a:ln>
            <a:solidFill>
              <a:schemeClr val="tx1"/>
            </a:solidFill>
          </a:ln>
        </p:spPr>
        <p:txBody>
          <a:bodyPr wrap="square" rtlCol="0">
            <a:noAutofit/>
          </a:bodyPr>
          <a:lstStyle/>
          <a:p>
            <a:pPr algn="ctr"/>
            <a:r>
              <a:rPr lang="sv-FI" sz="1200" dirty="0">
                <a:ea typeface="Trebuchet MS" panose="020B0603020202020204" pitchFamily="34" charset="0"/>
                <a:cs typeface="Trebuchet MS" panose="020B0603020202020204" pitchFamily="34" charset="0"/>
              </a:rPr>
              <a:t>Skedet för ändring av ansökan om åkerstöd  2024</a:t>
            </a:r>
            <a:endParaRPr lang="sv-FI" sz="1200" dirty="0"/>
          </a:p>
        </p:txBody>
      </p:sp>
      <p:grpSp>
        <p:nvGrpSpPr>
          <p:cNvPr id="8" name="Ryhmä 7">
            <a:extLst>
              <a:ext uri="{FF2B5EF4-FFF2-40B4-BE49-F238E27FC236}">
                <a16:creationId xmlns:a16="http://schemas.microsoft.com/office/drawing/2014/main" id="{690485AE-69E8-B600-044B-356BEF147E74}"/>
              </a:ext>
            </a:extLst>
          </p:cNvPr>
          <p:cNvGrpSpPr/>
          <p:nvPr/>
        </p:nvGrpSpPr>
        <p:grpSpPr>
          <a:xfrm>
            <a:off x="528098" y="1658753"/>
            <a:ext cx="1646712" cy="1680604"/>
            <a:chOff x="528098" y="1658753"/>
            <a:chExt cx="1646712" cy="1680604"/>
          </a:xfrm>
        </p:grpSpPr>
        <p:sp>
          <p:nvSpPr>
            <p:cNvPr id="5" name="Suorakulmio: Pyöristetyt kulmat 4">
              <a:extLst>
                <a:ext uri="{FF2B5EF4-FFF2-40B4-BE49-F238E27FC236}">
                  <a16:creationId xmlns:a16="http://schemas.microsoft.com/office/drawing/2014/main" id="{F471925A-9089-A736-3008-48870C620DE6}"/>
                </a:ext>
              </a:extLst>
            </p:cNvPr>
            <p:cNvSpPr/>
            <p:nvPr/>
          </p:nvSpPr>
          <p:spPr>
            <a:xfrm>
              <a:off x="528098" y="1658753"/>
              <a:ext cx="1646712" cy="1680604"/>
            </a:xfrm>
            <a:prstGeom prst="roundRect">
              <a:avLst/>
            </a:prstGeom>
            <a:solidFill>
              <a:schemeClr val="bg1">
                <a:lumMod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180000" bIns="180000" rtlCol="0" anchor="b" anchorCtr="0"/>
            <a:lstStyle/>
            <a:p>
              <a:endParaRPr lang="sv-FI" sz="2400" dirty="0">
                <a:solidFill>
                  <a:schemeClr val="tx1"/>
                </a:solidFill>
              </a:endParaRPr>
            </a:p>
          </p:txBody>
        </p:sp>
        <p:sp>
          <p:nvSpPr>
            <p:cNvPr id="6" name="Tekstiruutu 5">
              <a:extLst>
                <a:ext uri="{FF2B5EF4-FFF2-40B4-BE49-F238E27FC236}">
                  <a16:creationId xmlns:a16="http://schemas.microsoft.com/office/drawing/2014/main" id="{1D3DF954-566F-2F35-F538-E4491F00B46F}"/>
                </a:ext>
              </a:extLst>
            </p:cNvPr>
            <p:cNvSpPr txBox="1"/>
            <p:nvPr/>
          </p:nvSpPr>
          <p:spPr>
            <a:xfrm>
              <a:off x="1138244" y="2414999"/>
              <a:ext cx="936000" cy="306467"/>
            </a:xfrm>
            <a:prstGeom prst="roundRect">
              <a:avLst/>
            </a:prstGeom>
            <a:solidFill>
              <a:srgbClr val="ADD296"/>
            </a:solidFill>
            <a:ln>
              <a:solidFill>
                <a:schemeClr val="tx1"/>
              </a:solidFill>
            </a:ln>
          </p:spPr>
          <p:txBody>
            <a:bodyPr wrap="square" rtlCol="0" anchor="ctr" anchorCtr="0">
              <a:spAutoFit/>
            </a:bodyPr>
            <a:lstStyle/>
            <a:p>
              <a:pPr algn="ctr"/>
              <a:r>
                <a:rPr lang="sv-FI" sz="1200" dirty="0"/>
                <a:t>Utredning</a:t>
              </a:r>
            </a:p>
          </p:txBody>
        </p:sp>
        <p:sp>
          <p:nvSpPr>
            <p:cNvPr id="7" name="Suorakulmio: Pyöristetyt kulmat 6">
              <a:extLst>
                <a:ext uri="{FF2B5EF4-FFF2-40B4-BE49-F238E27FC236}">
                  <a16:creationId xmlns:a16="http://schemas.microsoft.com/office/drawing/2014/main" id="{DDDD36C3-1C59-D5EF-377F-B3422A13D44A}"/>
                </a:ext>
              </a:extLst>
            </p:cNvPr>
            <p:cNvSpPr/>
            <p:nvPr/>
          </p:nvSpPr>
          <p:spPr>
            <a:xfrm>
              <a:off x="1138244" y="2832947"/>
              <a:ext cx="936000" cy="279078"/>
            </a:xfrm>
            <a:prstGeom prst="roundRect">
              <a:avLst/>
            </a:prstGeom>
            <a:solidFill>
              <a:srgbClr val="FCEBB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sv-FI" sz="1200" dirty="0">
                  <a:solidFill>
                    <a:schemeClr val="tx1"/>
                  </a:solidFill>
                </a:rPr>
                <a:t>Odlare</a:t>
              </a:r>
            </a:p>
          </p:txBody>
        </p:sp>
        <p:pic>
          <p:nvPicPr>
            <p:cNvPr id="9" name="Kuva 8">
              <a:extLst>
                <a:ext uri="{FF2B5EF4-FFF2-40B4-BE49-F238E27FC236}">
                  <a16:creationId xmlns:a16="http://schemas.microsoft.com/office/drawing/2014/main" id="{6A3F397E-AC06-2791-B5C3-D63EB18F0601}"/>
                </a:ext>
              </a:extLst>
            </p:cNvPr>
            <p:cNvPicPr>
              <a:picLocks noChangeAspect="1"/>
            </p:cNvPicPr>
            <p:nvPr/>
          </p:nvPicPr>
          <p:blipFill>
            <a:blip r:embed="rId3"/>
            <a:stretch>
              <a:fillRect/>
            </a:stretch>
          </p:blipFill>
          <p:spPr>
            <a:xfrm>
              <a:off x="626330" y="2348730"/>
              <a:ext cx="482806" cy="410089"/>
            </a:xfrm>
            <a:prstGeom prst="rect">
              <a:avLst/>
            </a:prstGeom>
          </p:spPr>
        </p:pic>
        <p:pic>
          <p:nvPicPr>
            <p:cNvPr id="11" name="Kuva 10" descr="Kamera ääriviiva">
              <a:extLst>
                <a:ext uri="{FF2B5EF4-FFF2-40B4-BE49-F238E27FC236}">
                  <a16:creationId xmlns:a16="http://schemas.microsoft.com/office/drawing/2014/main" id="{6E8D640E-F4FE-8E29-8FA3-A5935F6C9F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8318" y="2779858"/>
              <a:ext cx="418831" cy="357758"/>
            </a:xfrm>
            <a:prstGeom prst="rect">
              <a:avLst/>
            </a:prstGeom>
          </p:spPr>
        </p:pic>
        <p:sp>
          <p:nvSpPr>
            <p:cNvPr id="13" name="Suorakulmio: Pyöristetyt kulmat 12">
              <a:extLst>
                <a:ext uri="{FF2B5EF4-FFF2-40B4-BE49-F238E27FC236}">
                  <a16:creationId xmlns:a16="http://schemas.microsoft.com/office/drawing/2014/main" id="{F378FF7A-A65D-923C-4B8A-79F721DBFBA1}"/>
                </a:ext>
              </a:extLst>
            </p:cNvPr>
            <p:cNvSpPr/>
            <p:nvPr/>
          </p:nvSpPr>
          <p:spPr>
            <a:xfrm>
              <a:off x="626331" y="1813032"/>
              <a:ext cx="1447914" cy="296973"/>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sz="1200" dirty="0">
                  <a:solidFill>
                    <a:schemeClr val="tx1"/>
                  </a:solidFill>
                </a:rPr>
                <a:t>Satellitanalys</a:t>
              </a:r>
            </a:p>
          </p:txBody>
        </p:sp>
      </p:grpSp>
      <p:sp>
        <p:nvSpPr>
          <p:cNvPr id="15" name="Suorakulmio: Pyöristetyt kulmat 14">
            <a:extLst>
              <a:ext uri="{FF2B5EF4-FFF2-40B4-BE49-F238E27FC236}">
                <a16:creationId xmlns:a16="http://schemas.microsoft.com/office/drawing/2014/main" id="{339D0C39-942B-8471-A44C-041FBB587734}"/>
              </a:ext>
            </a:extLst>
          </p:cNvPr>
          <p:cNvSpPr/>
          <p:nvPr/>
        </p:nvSpPr>
        <p:spPr>
          <a:xfrm>
            <a:off x="7606785" y="3945167"/>
            <a:ext cx="2296206" cy="336721"/>
          </a:xfrm>
          <a:prstGeom prst="roundRect">
            <a:avLst/>
          </a:prstGeom>
          <a:solidFill>
            <a:srgbClr val="FCEBB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FI" sz="1200" dirty="0">
                <a:solidFill>
                  <a:schemeClr val="tx1"/>
                </a:solidFill>
              </a:rPr>
              <a:t>Ändring av ansökan</a:t>
            </a:r>
          </a:p>
        </p:txBody>
      </p:sp>
      <p:sp>
        <p:nvSpPr>
          <p:cNvPr id="17" name="Suorakulmio: Pyöristetyt kulmat 16">
            <a:extLst>
              <a:ext uri="{FF2B5EF4-FFF2-40B4-BE49-F238E27FC236}">
                <a16:creationId xmlns:a16="http://schemas.microsoft.com/office/drawing/2014/main" id="{89D042B0-A5C6-1697-A4FB-6D7D5005D6C0}"/>
              </a:ext>
            </a:extLst>
          </p:cNvPr>
          <p:cNvSpPr/>
          <p:nvPr/>
        </p:nvSpPr>
        <p:spPr>
          <a:xfrm>
            <a:off x="7623004" y="5211636"/>
            <a:ext cx="1277686" cy="276385"/>
          </a:xfrm>
          <a:prstGeom prst="roundRect">
            <a:avLst/>
          </a:prstGeom>
          <a:solidFill>
            <a:srgbClr val="FCEBB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v-FI" sz="1200" dirty="0">
                <a:solidFill>
                  <a:schemeClr val="tx1"/>
                </a:solidFill>
              </a:rPr>
              <a:t>         Bildsvar</a:t>
            </a:r>
          </a:p>
        </p:txBody>
      </p:sp>
      <p:pic>
        <p:nvPicPr>
          <p:cNvPr id="25" name="Kuva 24" descr="Kamera ääriviiva">
            <a:extLst>
              <a:ext uri="{FF2B5EF4-FFF2-40B4-BE49-F238E27FC236}">
                <a16:creationId xmlns:a16="http://schemas.microsoft.com/office/drawing/2014/main" id="{3E127C58-E2DF-4A10-935F-34FE74276D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23004" y="5181796"/>
            <a:ext cx="392368" cy="345869"/>
          </a:xfrm>
          <a:prstGeom prst="rect">
            <a:avLst/>
          </a:prstGeom>
        </p:spPr>
      </p:pic>
      <p:sp>
        <p:nvSpPr>
          <p:cNvPr id="26" name="Vuokaaviosymboli: Liitin 25">
            <a:extLst>
              <a:ext uri="{FF2B5EF4-FFF2-40B4-BE49-F238E27FC236}">
                <a16:creationId xmlns:a16="http://schemas.microsoft.com/office/drawing/2014/main" id="{0F535CEA-C0A7-E6C1-CA24-790EDEDEA52E}"/>
              </a:ext>
            </a:extLst>
          </p:cNvPr>
          <p:cNvSpPr/>
          <p:nvPr/>
        </p:nvSpPr>
        <p:spPr>
          <a:xfrm>
            <a:off x="7623003" y="5605938"/>
            <a:ext cx="160744" cy="16751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FI" dirty="0"/>
          </a:p>
        </p:txBody>
      </p:sp>
      <p:sp>
        <p:nvSpPr>
          <p:cNvPr id="29" name="Suorakulmio: Pyöristetyt kulmat 28">
            <a:extLst>
              <a:ext uri="{FF2B5EF4-FFF2-40B4-BE49-F238E27FC236}">
                <a16:creationId xmlns:a16="http://schemas.microsoft.com/office/drawing/2014/main" id="{72F45575-F637-CF46-A319-0D176BAB270D}"/>
              </a:ext>
            </a:extLst>
          </p:cNvPr>
          <p:cNvSpPr/>
          <p:nvPr/>
        </p:nvSpPr>
        <p:spPr>
          <a:xfrm>
            <a:off x="7617813" y="3608293"/>
            <a:ext cx="1277686" cy="276385"/>
          </a:xfrm>
          <a:prstGeom prst="roundRect">
            <a:avLst/>
          </a:prstGeom>
          <a:solidFill>
            <a:srgbClr val="FCEBB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v-FI" sz="1200" dirty="0">
                <a:solidFill>
                  <a:schemeClr val="tx1"/>
                </a:solidFill>
              </a:rPr>
              <a:t>         Bildsvar</a:t>
            </a:r>
          </a:p>
        </p:txBody>
      </p:sp>
      <p:pic>
        <p:nvPicPr>
          <p:cNvPr id="30" name="Kuva 29" descr="Kamera ääriviiva">
            <a:extLst>
              <a:ext uri="{FF2B5EF4-FFF2-40B4-BE49-F238E27FC236}">
                <a16:creationId xmlns:a16="http://schemas.microsoft.com/office/drawing/2014/main" id="{FA198058-A2BF-1093-582B-D5D3C3994B2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23004" y="3568616"/>
            <a:ext cx="392368" cy="345869"/>
          </a:xfrm>
          <a:prstGeom prst="rect">
            <a:avLst/>
          </a:prstGeom>
        </p:spPr>
      </p:pic>
    </p:spTree>
    <p:extLst>
      <p:ext uri="{BB962C8B-B14F-4D97-AF65-F5344CB8AC3E}">
        <p14:creationId xmlns:p14="http://schemas.microsoft.com/office/powerpoint/2010/main" val="1062707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53CC1BA-2037-4FC3-FB9A-5F42FADCFFDC}"/>
              </a:ext>
            </a:extLst>
          </p:cNvPr>
          <p:cNvSpPr>
            <a:spLocks noGrp="1"/>
          </p:cNvSpPr>
          <p:nvPr>
            <p:ph type="title"/>
          </p:nvPr>
        </p:nvSpPr>
        <p:spPr/>
        <p:txBody>
          <a:bodyPr/>
          <a:lstStyle/>
          <a:p>
            <a:r>
              <a:rPr lang="sv-FI" noProof="0" dirty="0"/>
              <a:t>Krav på vallarnas slåtter eller betning</a:t>
            </a:r>
          </a:p>
        </p:txBody>
      </p:sp>
      <p:sp>
        <p:nvSpPr>
          <p:cNvPr id="4" name="Sisällön paikkamerkki 3">
            <a:extLst>
              <a:ext uri="{FF2B5EF4-FFF2-40B4-BE49-F238E27FC236}">
                <a16:creationId xmlns:a16="http://schemas.microsoft.com/office/drawing/2014/main" id="{D851A65D-2E64-5E02-8635-E74F68185C5C}"/>
              </a:ext>
            </a:extLst>
          </p:cNvPr>
          <p:cNvSpPr>
            <a:spLocks noGrp="1"/>
          </p:cNvSpPr>
          <p:nvPr>
            <p:ph idx="1"/>
          </p:nvPr>
        </p:nvSpPr>
        <p:spPr/>
        <p:txBody>
          <a:bodyPr/>
          <a:lstStyle/>
          <a:p>
            <a:r>
              <a:rPr lang="sv-FI" noProof="0" dirty="0"/>
              <a:t>Slåtter och betning kontrolleras på alla stöd där de krävs</a:t>
            </a:r>
          </a:p>
          <a:p>
            <a:r>
              <a:rPr lang="sv-FI" noProof="0" dirty="0"/>
              <a:t>Utredningsbegäran sänds ut senare än 2023</a:t>
            </a:r>
          </a:p>
          <a:p>
            <a:pPr lvl="1"/>
            <a:r>
              <a:rPr lang="sv-FI" noProof="0" dirty="0"/>
              <a:t>Färre onödiga utredningsbegäran</a:t>
            </a:r>
          </a:p>
          <a:p>
            <a:r>
              <a:rPr lang="sv-FI" noProof="0" dirty="0"/>
              <a:t>Sista datum för slåtter eller bete 15.9. </a:t>
            </a:r>
          </a:p>
          <a:p>
            <a:pPr lvl="1"/>
            <a:r>
              <a:rPr lang="sv-FI" noProof="0" dirty="0"/>
              <a:t>Inget separat datum för bärgande av skörden</a:t>
            </a:r>
          </a:p>
          <a:p>
            <a:pPr lvl="1"/>
            <a:r>
              <a:rPr lang="sv-FI" noProof="0" dirty="0"/>
              <a:t>Bild måste tas senast 15.9.</a:t>
            </a:r>
          </a:p>
          <a:p>
            <a:r>
              <a:rPr lang="sv-FI" noProof="0" dirty="0"/>
              <a:t>Separata utredningsbegäran på slåtter och bete beroende på om skiftet har anmälts som bete</a:t>
            </a:r>
          </a:p>
        </p:txBody>
      </p:sp>
    </p:spTree>
    <p:extLst>
      <p:ext uri="{BB962C8B-B14F-4D97-AF65-F5344CB8AC3E}">
        <p14:creationId xmlns:p14="http://schemas.microsoft.com/office/powerpoint/2010/main" val="203902309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3547EC-D062-59F7-5B1A-827C80542A58}"/>
              </a:ext>
            </a:extLst>
          </p:cNvPr>
          <p:cNvSpPr>
            <a:spLocks noGrp="1"/>
          </p:cNvSpPr>
          <p:nvPr>
            <p:ph type="title"/>
          </p:nvPr>
        </p:nvSpPr>
        <p:spPr>
          <a:xfrm>
            <a:off x="528098" y="568644"/>
            <a:ext cx="9757458" cy="869371"/>
          </a:xfrm>
        </p:spPr>
        <p:txBody>
          <a:bodyPr>
            <a:normAutofit/>
          </a:bodyPr>
          <a:lstStyle/>
          <a:p>
            <a:r>
              <a:rPr lang="sv-FI" noProof="0" dirty="0"/>
              <a:t>Satellituppföljning under växtperioden 2024</a:t>
            </a:r>
          </a:p>
        </p:txBody>
      </p:sp>
      <p:sp>
        <p:nvSpPr>
          <p:cNvPr id="20" name="Suorakulmio: Pyöristetyt kulmat 19">
            <a:extLst>
              <a:ext uri="{FF2B5EF4-FFF2-40B4-BE49-F238E27FC236}">
                <a16:creationId xmlns:a16="http://schemas.microsoft.com/office/drawing/2014/main" id="{B6733BC6-2FA7-455C-BA43-C8F6C3167625}"/>
              </a:ext>
            </a:extLst>
          </p:cNvPr>
          <p:cNvSpPr/>
          <p:nvPr/>
        </p:nvSpPr>
        <p:spPr>
          <a:xfrm>
            <a:off x="371420" y="1928184"/>
            <a:ext cx="9616629" cy="396000"/>
          </a:xfrm>
          <a:prstGeom prst="roundRect">
            <a:avLst/>
          </a:prstGeom>
          <a:solidFill>
            <a:srgbClr val="E6ED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sz="1400" b="1" dirty="0">
                <a:solidFill>
                  <a:schemeClr val="tx1"/>
                </a:solidFill>
              </a:rPr>
              <a:t>Satellituppföljning</a:t>
            </a:r>
          </a:p>
        </p:txBody>
      </p:sp>
      <p:graphicFrame>
        <p:nvGraphicFramePr>
          <p:cNvPr id="14" name="Taulukko 14">
            <a:extLst>
              <a:ext uri="{FF2B5EF4-FFF2-40B4-BE49-F238E27FC236}">
                <a16:creationId xmlns:a16="http://schemas.microsoft.com/office/drawing/2014/main" id="{AD99A1F9-2D74-8F87-C9DB-5D41F3EE47F3}"/>
              </a:ext>
            </a:extLst>
          </p:cNvPr>
          <p:cNvGraphicFramePr>
            <a:graphicFrameLocks noGrp="1"/>
          </p:cNvGraphicFramePr>
          <p:nvPr>
            <p:extLst>
              <p:ext uri="{D42A27DB-BD31-4B8C-83A1-F6EECF244321}">
                <p14:modId xmlns:p14="http://schemas.microsoft.com/office/powerpoint/2010/main" val="2062174436"/>
              </p:ext>
            </p:extLst>
          </p:nvPr>
        </p:nvGraphicFramePr>
        <p:xfrm>
          <a:off x="332592" y="6126449"/>
          <a:ext cx="11595252" cy="370840"/>
        </p:xfrm>
        <a:graphic>
          <a:graphicData uri="http://schemas.openxmlformats.org/drawingml/2006/table">
            <a:tbl>
              <a:tblPr firstRow="1" bandRow="1">
                <a:tableStyleId>{5C22544A-7EE6-4342-B048-85BDC9FD1C3A}</a:tableStyleId>
              </a:tblPr>
              <a:tblGrid>
                <a:gridCol w="1932542">
                  <a:extLst>
                    <a:ext uri="{9D8B030D-6E8A-4147-A177-3AD203B41FA5}">
                      <a16:colId xmlns:a16="http://schemas.microsoft.com/office/drawing/2014/main" val="4267238365"/>
                    </a:ext>
                  </a:extLst>
                </a:gridCol>
                <a:gridCol w="1932542">
                  <a:extLst>
                    <a:ext uri="{9D8B030D-6E8A-4147-A177-3AD203B41FA5}">
                      <a16:colId xmlns:a16="http://schemas.microsoft.com/office/drawing/2014/main" val="1127343776"/>
                    </a:ext>
                  </a:extLst>
                </a:gridCol>
                <a:gridCol w="1932542">
                  <a:extLst>
                    <a:ext uri="{9D8B030D-6E8A-4147-A177-3AD203B41FA5}">
                      <a16:colId xmlns:a16="http://schemas.microsoft.com/office/drawing/2014/main" val="764724144"/>
                    </a:ext>
                  </a:extLst>
                </a:gridCol>
                <a:gridCol w="1932542">
                  <a:extLst>
                    <a:ext uri="{9D8B030D-6E8A-4147-A177-3AD203B41FA5}">
                      <a16:colId xmlns:a16="http://schemas.microsoft.com/office/drawing/2014/main" val="2880583699"/>
                    </a:ext>
                  </a:extLst>
                </a:gridCol>
                <a:gridCol w="1932542">
                  <a:extLst>
                    <a:ext uri="{9D8B030D-6E8A-4147-A177-3AD203B41FA5}">
                      <a16:colId xmlns:a16="http://schemas.microsoft.com/office/drawing/2014/main" val="17303321"/>
                    </a:ext>
                  </a:extLst>
                </a:gridCol>
                <a:gridCol w="1932542">
                  <a:extLst>
                    <a:ext uri="{9D8B030D-6E8A-4147-A177-3AD203B41FA5}">
                      <a16:colId xmlns:a16="http://schemas.microsoft.com/office/drawing/2014/main" val="199305197"/>
                    </a:ext>
                  </a:extLst>
                </a:gridCol>
              </a:tblGrid>
              <a:tr h="370840">
                <a:tc>
                  <a:txBody>
                    <a:bodyPr/>
                    <a:lstStyle/>
                    <a:p>
                      <a:r>
                        <a:rPr kumimoji="0" lang="sv-FI" sz="1400" b="1" i="0" u="none" strike="noStrike" kern="1200" cap="none" spc="0" normalizeH="0" baseline="0" noProof="0" dirty="0">
                          <a:ln>
                            <a:noFill/>
                          </a:ln>
                          <a:solidFill>
                            <a:schemeClr val="bg1"/>
                          </a:solidFill>
                          <a:effectLst/>
                          <a:uLnTx/>
                          <a:uFillTx/>
                          <a:latin typeface="+mn-lt"/>
                          <a:ea typeface="+mn-ea"/>
                          <a:cs typeface="+mn-cs"/>
                        </a:rPr>
                        <a:t>Maj</a:t>
                      </a:r>
                      <a:endParaRPr lang="sv-FI" sz="1400" b="1" noProof="0" dirty="0">
                        <a:solidFill>
                          <a:schemeClr val="bg1"/>
                        </a:solidFill>
                      </a:endParaRPr>
                    </a:p>
                  </a:txBody>
                  <a:tcPr>
                    <a:solidFill>
                      <a:srgbClr val="D0006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400" b="1" i="0" u="none" strike="noStrike" kern="1200" cap="none" spc="0" normalizeH="0" baseline="0" noProof="0" dirty="0">
                          <a:ln>
                            <a:noFill/>
                          </a:ln>
                          <a:solidFill>
                            <a:schemeClr val="bg1"/>
                          </a:solidFill>
                          <a:effectLst/>
                          <a:uLnTx/>
                          <a:uFillTx/>
                          <a:latin typeface="+mn-lt"/>
                          <a:ea typeface="+mn-ea"/>
                          <a:cs typeface="+mn-cs"/>
                        </a:rPr>
                        <a:t>Juni</a:t>
                      </a:r>
                    </a:p>
                  </a:txBody>
                  <a:tcPr>
                    <a:solidFill>
                      <a:srgbClr val="D0006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400" b="1" i="0" u="none" strike="noStrike" kern="1200" cap="none" spc="0" normalizeH="0" baseline="0" noProof="0" dirty="0">
                          <a:ln>
                            <a:noFill/>
                          </a:ln>
                          <a:solidFill>
                            <a:schemeClr val="bg1"/>
                          </a:solidFill>
                          <a:effectLst/>
                          <a:uLnTx/>
                          <a:uFillTx/>
                          <a:latin typeface="+mn-lt"/>
                          <a:ea typeface="+mn-ea"/>
                          <a:cs typeface="+mn-cs"/>
                        </a:rPr>
                        <a:t>Juli</a:t>
                      </a:r>
                    </a:p>
                  </a:txBody>
                  <a:tcPr>
                    <a:solidFill>
                      <a:srgbClr val="D0006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400" b="1" i="0" u="none" strike="noStrike" kern="1200" cap="none" spc="0" normalizeH="0" baseline="0" noProof="0" dirty="0">
                          <a:ln>
                            <a:noFill/>
                          </a:ln>
                          <a:solidFill>
                            <a:schemeClr val="bg1"/>
                          </a:solidFill>
                          <a:effectLst/>
                          <a:uLnTx/>
                          <a:uFillTx/>
                          <a:latin typeface="+mn-lt"/>
                          <a:ea typeface="+mn-ea"/>
                          <a:cs typeface="+mn-cs"/>
                        </a:rPr>
                        <a:t>Augusti</a:t>
                      </a:r>
                    </a:p>
                  </a:txBody>
                  <a:tcPr>
                    <a:solidFill>
                      <a:srgbClr val="D0006F"/>
                    </a:solidFill>
                  </a:tcPr>
                </a:tc>
                <a:tc>
                  <a:txBody>
                    <a:bodyPr/>
                    <a:lstStyle/>
                    <a:p>
                      <a:r>
                        <a:rPr kumimoji="0" lang="sv-FI" sz="1400" b="1" i="0" u="none" strike="noStrike" kern="1200" cap="none" spc="0" normalizeH="0" baseline="0" noProof="0" dirty="0">
                          <a:ln>
                            <a:noFill/>
                          </a:ln>
                          <a:solidFill>
                            <a:schemeClr val="bg1"/>
                          </a:solidFill>
                          <a:effectLst/>
                          <a:uLnTx/>
                          <a:uFillTx/>
                          <a:latin typeface="+mn-lt"/>
                          <a:ea typeface="+mn-ea"/>
                          <a:cs typeface="+mn-cs"/>
                        </a:rPr>
                        <a:t>September</a:t>
                      </a:r>
                      <a:endParaRPr lang="sv-FI" sz="1400" b="1" noProof="0" dirty="0">
                        <a:solidFill>
                          <a:schemeClr val="bg1"/>
                        </a:solidFill>
                      </a:endParaRPr>
                    </a:p>
                  </a:txBody>
                  <a:tcPr>
                    <a:solidFill>
                      <a:srgbClr val="D0006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400" b="1" i="0" u="none" strike="noStrike" kern="1200" cap="none" spc="0" normalizeH="0" baseline="0" noProof="0" dirty="0">
                          <a:ln>
                            <a:noFill/>
                          </a:ln>
                          <a:solidFill>
                            <a:schemeClr val="bg1"/>
                          </a:solidFill>
                          <a:effectLst/>
                          <a:uLnTx/>
                          <a:uFillTx/>
                          <a:latin typeface="+mn-lt"/>
                          <a:ea typeface="+mn-ea"/>
                          <a:cs typeface="+mn-cs"/>
                        </a:rPr>
                        <a:t>Oktober</a:t>
                      </a:r>
                    </a:p>
                  </a:txBody>
                  <a:tcPr>
                    <a:solidFill>
                      <a:srgbClr val="D0006F"/>
                    </a:solidFill>
                  </a:tcPr>
                </a:tc>
                <a:extLst>
                  <a:ext uri="{0D108BD9-81ED-4DB2-BD59-A6C34878D82A}">
                    <a16:rowId xmlns:a16="http://schemas.microsoft.com/office/drawing/2014/main" val="3226067980"/>
                  </a:ext>
                </a:extLst>
              </a:tr>
            </a:tbl>
          </a:graphicData>
        </a:graphic>
      </p:graphicFrame>
      <p:sp>
        <p:nvSpPr>
          <p:cNvPr id="17" name="Suorakulmio: Pyöristetyt kulmat 16">
            <a:extLst>
              <a:ext uri="{FF2B5EF4-FFF2-40B4-BE49-F238E27FC236}">
                <a16:creationId xmlns:a16="http://schemas.microsoft.com/office/drawing/2014/main" id="{89D042B0-A5C6-1697-A4FB-6D7D5005D6C0}"/>
              </a:ext>
            </a:extLst>
          </p:cNvPr>
          <p:cNvSpPr/>
          <p:nvPr/>
        </p:nvSpPr>
        <p:spPr>
          <a:xfrm>
            <a:off x="7582829" y="3269914"/>
            <a:ext cx="2405220" cy="543128"/>
          </a:xfrm>
          <a:prstGeom prst="roundRect">
            <a:avLst/>
          </a:prstGeom>
          <a:solidFill>
            <a:srgbClr val="FCEBB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sz="1400" b="1" dirty="0">
                <a:solidFill>
                  <a:schemeClr val="tx1"/>
                </a:solidFill>
              </a:rPr>
              <a:t>Behandling av </a:t>
            </a:r>
            <a:r>
              <a:rPr lang="sv-FI" sz="1400" b="1" dirty="0" err="1">
                <a:solidFill>
                  <a:schemeClr val="tx1"/>
                </a:solidFill>
              </a:rPr>
              <a:t>geodata</a:t>
            </a:r>
            <a:r>
              <a:rPr lang="sv-FI" sz="1400" b="1" dirty="0">
                <a:solidFill>
                  <a:schemeClr val="tx1"/>
                </a:solidFill>
              </a:rPr>
              <a:t>-fotosvar!</a:t>
            </a:r>
          </a:p>
        </p:txBody>
      </p:sp>
      <p:pic>
        <p:nvPicPr>
          <p:cNvPr id="30" name="Kuva 29" descr="Kamera ääriviiva">
            <a:extLst>
              <a:ext uri="{FF2B5EF4-FFF2-40B4-BE49-F238E27FC236}">
                <a16:creationId xmlns:a16="http://schemas.microsoft.com/office/drawing/2014/main" id="{FA198058-A2BF-1093-582B-D5D3C3994B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90461" y="3303083"/>
            <a:ext cx="392368" cy="345869"/>
          </a:xfrm>
          <a:prstGeom prst="rect">
            <a:avLst/>
          </a:prstGeom>
        </p:spPr>
      </p:pic>
      <p:sp>
        <p:nvSpPr>
          <p:cNvPr id="8" name="Suorakulmio: Pyöristetyt kulmat 7">
            <a:extLst>
              <a:ext uri="{FF2B5EF4-FFF2-40B4-BE49-F238E27FC236}">
                <a16:creationId xmlns:a16="http://schemas.microsoft.com/office/drawing/2014/main" id="{A4212AC4-C936-AFB8-70A4-6B7035329FEC}"/>
              </a:ext>
            </a:extLst>
          </p:cNvPr>
          <p:cNvSpPr/>
          <p:nvPr/>
        </p:nvSpPr>
        <p:spPr>
          <a:xfrm>
            <a:off x="328587" y="4244094"/>
            <a:ext cx="2926339" cy="396000"/>
          </a:xfrm>
          <a:prstGeom prst="roundRect">
            <a:avLst/>
          </a:prstGeom>
          <a:solidFill>
            <a:srgbClr val="CEE3F5"/>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sv-FI" sz="1400" b="1" dirty="0">
                <a:solidFill>
                  <a:schemeClr val="tx1"/>
                </a:solidFill>
              </a:rPr>
              <a:t>Ansökan om stöd</a:t>
            </a:r>
          </a:p>
        </p:txBody>
      </p:sp>
      <p:sp>
        <p:nvSpPr>
          <p:cNvPr id="16" name="Suorakulmio: Pyöristetyt kulmat 15">
            <a:extLst>
              <a:ext uri="{FF2B5EF4-FFF2-40B4-BE49-F238E27FC236}">
                <a16:creationId xmlns:a16="http://schemas.microsoft.com/office/drawing/2014/main" id="{4A3A23E0-A818-BDB5-95A6-F38E39297070}"/>
              </a:ext>
            </a:extLst>
          </p:cNvPr>
          <p:cNvSpPr/>
          <p:nvPr/>
        </p:nvSpPr>
        <p:spPr>
          <a:xfrm>
            <a:off x="328587" y="4739890"/>
            <a:ext cx="8477955" cy="396000"/>
          </a:xfrm>
          <a:prstGeom prst="roundRect">
            <a:avLst/>
          </a:prstGeom>
          <a:solidFill>
            <a:srgbClr val="CEE3F5"/>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sv-SE" sz="1400" b="1" dirty="0">
                <a:solidFill>
                  <a:schemeClr val="tx1"/>
                </a:solidFill>
              </a:rPr>
              <a:t>Marken odlas och åtgärder vidtas</a:t>
            </a:r>
          </a:p>
        </p:txBody>
      </p:sp>
      <p:sp>
        <p:nvSpPr>
          <p:cNvPr id="19" name="Suorakulmio: Pyöristetyt kulmat 18">
            <a:extLst>
              <a:ext uri="{FF2B5EF4-FFF2-40B4-BE49-F238E27FC236}">
                <a16:creationId xmlns:a16="http://schemas.microsoft.com/office/drawing/2014/main" id="{D0EDBBA6-0ECA-5DE9-7F93-BB116BCDBD05}"/>
              </a:ext>
            </a:extLst>
          </p:cNvPr>
          <p:cNvSpPr/>
          <p:nvPr/>
        </p:nvSpPr>
        <p:spPr>
          <a:xfrm>
            <a:off x="3254925" y="4241591"/>
            <a:ext cx="6690291" cy="396000"/>
          </a:xfrm>
          <a:prstGeom prst="roundRect">
            <a:avLst/>
          </a:prstGeom>
          <a:solidFill>
            <a:srgbClr val="CEE3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a:solidFill>
                  <a:schemeClr val="tx1"/>
                </a:solidFill>
              </a:rPr>
              <a:t>Skedet för ändring av anmälda uppgifter</a:t>
            </a:r>
          </a:p>
        </p:txBody>
      </p:sp>
      <p:sp>
        <p:nvSpPr>
          <p:cNvPr id="22" name="Suorakulmio: Pyöristetyt kulmat 21">
            <a:extLst>
              <a:ext uri="{FF2B5EF4-FFF2-40B4-BE49-F238E27FC236}">
                <a16:creationId xmlns:a16="http://schemas.microsoft.com/office/drawing/2014/main" id="{3E692576-294B-11C4-50B4-ED5839E055B2}"/>
              </a:ext>
            </a:extLst>
          </p:cNvPr>
          <p:cNvSpPr/>
          <p:nvPr/>
        </p:nvSpPr>
        <p:spPr>
          <a:xfrm>
            <a:off x="6953580" y="5339193"/>
            <a:ext cx="2943529" cy="396000"/>
          </a:xfrm>
          <a:prstGeom prst="roundRect">
            <a:avLst/>
          </a:prstGeom>
          <a:solidFill>
            <a:srgbClr val="CEE3F5"/>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sv-FI" sz="1400" b="1" dirty="0">
                <a:solidFill>
                  <a:schemeClr val="tx1"/>
                </a:solidFill>
              </a:rPr>
              <a:t>Svar på Utredningsbegäran</a:t>
            </a:r>
          </a:p>
        </p:txBody>
      </p:sp>
      <p:sp>
        <p:nvSpPr>
          <p:cNvPr id="23" name="Suorakulmio: Pyöristetyt kulmat 22">
            <a:extLst>
              <a:ext uri="{FF2B5EF4-FFF2-40B4-BE49-F238E27FC236}">
                <a16:creationId xmlns:a16="http://schemas.microsoft.com/office/drawing/2014/main" id="{79D5CE6F-CD2D-D0F7-30DA-3E759168FE4D}"/>
              </a:ext>
            </a:extLst>
          </p:cNvPr>
          <p:cNvSpPr/>
          <p:nvPr/>
        </p:nvSpPr>
        <p:spPr>
          <a:xfrm>
            <a:off x="3261360" y="2769361"/>
            <a:ext cx="2946653" cy="396000"/>
          </a:xfrm>
          <a:prstGeom prst="roundRect">
            <a:avLst/>
          </a:prstGeom>
          <a:solidFill>
            <a:srgbClr val="ADD2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sz="1400" b="1" dirty="0">
                <a:solidFill>
                  <a:schemeClr val="tx1"/>
                </a:solidFill>
              </a:rPr>
              <a:t>Granskning av stödberättigande</a:t>
            </a:r>
          </a:p>
        </p:txBody>
      </p:sp>
      <p:sp>
        <p:nvSpPr>
          <p:cNvPr id="24" name="Suorakulmio: Pyöristetyt kulmat 23">
            <a:extLst>
              <a:ext uri="{FF2B5EF4-FFF2-40B4-BE49-F238E27FC236}">
                <a16:creationId xmlns:a16="http://schemas.microsoft.com/office/drawing/2014/main" id="{B8AC3D28-0B9E-7198-13F0-50DF3D79A2C2}"/>
              </a:ext>
            </a:extLst>
          </p:cNvPr>
          <p:cNvSpPr/>
          <p:nvPr/>
        </p:nvSpPr>
        <p:spPr>
          <a:xfrm>
            <a:off x="6208014" y="2766860"/>
            <a:ext cx="2834639" cy="396000"/>
          </a:xfrm>
          <a:prstGeom prst="roundRect">
            <a:avLst/>
          </a:prstGeom>
          <a:solidFill>
            <a:srgbClr val="ADD2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sz="1400" b="1" dirty="0">
                <a:solidFill>
                  <a:schemeClr val="tx1"/>
                </a:solidFill>
              </a:rPr>
              <a:t>Utredningsbegäran skickas</a:t>
            </a:r>
          </a:p>
        </p:txBody>
      </p:sp>
      <p:pic>
        <p:nvPicPr>
          <p:cNvPr id="31" name="Kuva 30">
            <a:extLst>
              <a:ext uri="{FF2B5EF4-FFF2-40B4-BE49-F238E27FC236}">
                <a16:creationId xmlns:a16="http://schemas.microsoft.com/office/drawing/2014/main" id="{12E8FCE2-1A7F-CA83-EC5F-BC6AC2D14F9E}"/>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9447399" y="568644"/>
            <a:ext cx="1081299" cy="1081299"/>
          </a:xfrm>
          <a:prstGeom prst="rect">
            <a:avLst/>
          </a:prstGeom>
        </p:spPr>
      </p:pic>
    </p:spTree>
    <p:extLst>
      <p:ext uri="{BB962C8B-B14F-4D97-AF65-F5344CB8AC3E}">
        <p14:creationId xmlns:p14="http://schemas.microsoft.com/office/powerpoint/2010/main" val="274241264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isällön paikkamerkki 4">
            <a:extLst>
              <a:ext uri="{FF2B5EF4-FFF2-40B4-BE49-F238E27FC236}">
                <a16:creationId xmlns:a16="http://schemas.microsoft.com/office/drawing/2014/main" id="{FF502164-1528-DFF5-5DB5-FA31FC56577E}"/>
              </a:ext>
            </a:extLst>
          </p:cNvPr>
          <p:cNvSpPr>
            <a:spLocks noGrp="1"/>
          </p:cNvSpPr>
          <p:nvPr>
            <p:ph idx="17"/>
          </p:nvPr>
        </p:nvSpPr>
        <p:spPr>
          <a:xfrm>
            <a:off x="6362495" y="2773681"/>
            <a:ext cx="5301407" cy="3708084"/>
          </a:xfrm>
        </p:spPr>
        <p:txBody>
          <a:bodyPr/>
          <a:lstStyle/>
          <a:p>
            <a:pPr marL="0" indent="0">
              <a:buNone/>
            </a:pPr>
            <a:r>
              <a:rPr lang="sv-FI" sz="2000" b="1" noProof="0" dirty="0"/>
              <a:t>Utredningsbegäran 2</a:t>
            </a:r>
          </a:p>
          <a:p>
            <a:r>
              <a:rPr lang="sv-FI" sz="2000" noProof="0" dirty="0"/>
              <a:t>Skiften på vilka det konstaterats slåtter 2023</a:t>
            </a:r>
          </a:p>
          <a:p>
            <a:r>
              <a:rPr lang="sv-FI" sz="2000" noProof="0" dirty="0"/>
              <a:t>Dessa skiften behöver inte slås 2024. </a:t>
            </a:r>
          </a:p>
          <a:p>
            <a:r>
              <a:rPr lang="sv-FI" sz="2000" noProof="0" dirty="0"/>
              <a:t>Om skiftet slås och du får en utredningsbegäran lönar det sig att svara.</a:t>
            </a:r>
          </a:p>
          <a:p>
            <a:pPr lvl="1"/>
            <a:r>
              <a:rPr lang="sv-FI" sz="1800" noProof="0" dirty="0"/>
              <a:t>Du säkrar då att skiftet inte har slåtterkrav 2025. </a:t>
            </a:r>
          </a:p>
          <a:p>
            <a:r>
              <a:rPr lang="sv-FI" sz="2000" noProof="0" dirty="0"/>
              <a:t>Om du inte reagerar på denna utredningsbegäran händer ingenting.</a:t>
            </a:r>
          </a:p>
          <a:p>
            <a:pPr lvl="1"/>
            <a:r>
              <a:rPr lang="sv-FI" sz="1800" noProof="0" dirty="0"/>
              <a:t>Om satelliten inte konstaterar slåtter år 2024 kommer skiftet att ha slåtterkrav år 2025.</a:t>
            </a:r>
          </a:p>
          <a:p>
            <a:endParaRPr lang="sv-FI" noProof="0" dirty="0"/>
          </a:p>
        </p:txBody>
      </p:sp>
      <p:sp>
        <p:nvSpPr>
          <p:cNvPr id="2" name="Otsikko 1">
            <a:extLst>
              <a:ext uri="{FF2B5EF4-FFF2-40B4-BE49-F238E27FC236}">
                <a16:creationId xmlns:a16="http://schemas.microsoft.com/office/drawing/2014/main" id="{66AF42E8-D6DD-3F06-9AF7-F9268F7BAAF0}"/>
              </a:ext>
            </a:extLst>
          </p:cNvPr>
          <p:cNvSpPr>
            <a:spLocks noGrp="1"/>
          </p:cNvSpPr>
          <p:nvPr>
            <p:ph type="title"/>
          </p:nvPr>
        </p:nvSpPr>
        <p:spPr>
          <a:xfrm>
            <a:off x="528098" y="365126"/>
            <a:ext cx="9987502" cy="1049756"/>
          </a:xfrm>
        </p:spPr>
        <p:txBody>
          <a:bodyPr>
            <a:normAutofit fontScale="90000"/>
          </a:bodyPr>
          <a:lstStyle/>
          <a:p>
            <a:r>
              <a:rPr lang="sv-FI" noProof="0" dirty="0"/>
              <a:t>Naturvårdsåkrar och miljösystemets gröngödslingsvallar</a:t>
            </a:r>
            <a:endParaRPr lang="sv-FI" noProof="0" dirty="0">
              <a:highlight>
                <a:srgbClr val="FFFF00"/>
              </a:highlight>
            </a:endParaRPr>
          </a:p>
        </p:txBody>
      </p:sp>
      <p:sp>
        <p:nvSpPr>
          <p:cNvPr id="3" name="Sisällön paikkamerkki 2">
            <a:extLst>
              <a:ext uri="{FF2B5EF4-FFF2-40B4-BE49-F238E27FC236}">
                <a16:creationId xmlns:a16="http://schemas.microsoft.com/office/drawing/2014/main" id="{F830C4FB-3315-0AC0-C4D9-B565301D8B48}"/>
              </a:ext>
            </a:extLst>
          </p:cNvPr>
          <p:cNvSpPr>
            <a:spLocks noGrp="1"/>
          </p:cNvSpPr>
          <p:nvPr>
            <p:ph idx="1"/>
          </p:nvPr>
        </p:nvSpPr>
        <p:spPr>
          <a:xfrm>
            <a:off x="497618" y="2773681"/>
            <a:ext cx="5331887" cy="3719193"/>
          </a:xfrm>
        </p:spPr>
        <p:txBody>
          <a:bodyPr/>
          <a:lstStyle/>
          <a:p>
            <a:pPr marL="0" indent="0">
              <a:buNone/>
            </a:pPr>
            <a:r>
              <a:rPr lang="sv-FI" sz="2000" b="1" noProof="0" dirty="0"/>
              <a:t>Utredningsbegäran 1</a:t>
            </a:r>
          </a:p>
          <a:p>
            <a:r>
              <a:rPr lang="sv-FI" sz="2000" noProof="0" dirty="0"/>
              <a:t>Skiften på vilka det inte har konstaterats slåtter 2023.</a:t>
            </a:r>
          </a:p>
          <a:p>
            <a:r>
              <a:rPr lang="sv-FI" sz="2000" noProof="0" dirty="0"/>
              <a:t>Kartskikt i Vipu</a:t>
            </a:r>
          </a:p>
          <a:p>
            <a:pPr lvl="1"/>
            <a:r>
              <a:rPr lang="sv-FI" sz="1800" noProof="0" dirty="0"/>
              <a:t>Slåtterkrav om du anmäler naturvårdsåker eller miljösystemets gröngödslingsvall på området 2024.</a:t>
            </a:r>
          </a:p>
          <a:p>
            <a:r>
              <a:rPr lang="sv-FI" sz="2000" noProof="0" dirty="0"/>
              <a:t>Dessa skiften bör slås 2024.</a:t>
            </a:r>
          </a:p>
          <a:p>
            <a:r>
              <a:rPr lang="sv-FI" sz="2000" noProof="0" dirty="0"/>
              <a:t>Om skiftet inte kommer att slås ska du återta ansökan. </a:t>
            </a:r>
          </a:p>
          <a:p>
            <a:pPr lvl="1"/>
            <a:r>
              <a:rPr lang="sv-FI" sz="1800" noProof="0" dirty="0"/>
              <a:t>Skiftet har slåtterkrav även år 2025.</a:t>
            </a:r>
          </a:p>
        </p:txBody>
      </p:sp>
      <p:sp>
        <p:nvSpPr>
          <p:cNvPr id="6" name="Tekstiruutu 5">
            <a:extLst>
              <a:ext uri="{FF2B5EF4-FFF2-40B4-BE49-F238E27FC236}">
                <a16:creationId xmlns:a16="http://schemas.microsoft.com/office/drawing/2014/main" id="{08DC4C8E-06FF-52CA-BE59-47EFD14B3777}"/>
              </a:ext>
            </a:extLst>
          </p:cNvPr>
          <p:cNvSpPr txBox="1"/>
          <p:nvPr/>
        </p:nvSpPr>
        <p:spPr>
          <a:xfrm>
            <a:off x="660904" y="1590727"/>
            <a:ext cx="8178295" cy="865365"/>
          </a:xfrm>
          <a:prstGeom prst="rect">
            <a:avLst/>
          </a:prstGeom>
          <a:noFill/>
          <a:ln w="38100">
            <a:solidFill>
              <a:srgbClr val="D01278"/>
            </a:solidFill>
          </a:ln>
        </p:spPr>
        <p:txBody>
          <a:bodyPr wrap="square" rtlCol="0">
            <a:spAutoFit/>
          </a:bodyPr>
          <a:lstStyle/>
          <a:p>
            <a:pPr>
              <a:spcBef>
                <a:spcPts val="200"/>
              </a:spcBef>
              <a:spcAft>
                <a:spcPts val="200"/>
              </a:spcAft>
            </a:pPr>
            <a:r>
              <a:rPr lang="sv-FI" sz="2000" dirty="0"/>
              <a:t>Slåtter krävs vartannat år</a:t>
            </a:r>
          </a:p>
          <a:p>
            <a:pPr>
              <a:lnSpc>
                <a:spcPct val="150000"/>
              </a:lnSpc>
              <a:spcBef>
                <a:spcPts val="200"/>
              </a:spcBef>
              <a:spcAft>
                <a:spcPts val="200"/>
              </a:spcAft>
            </a:pPr>
            <a:r>
              <a:rPr lang="sv-FI" sz="2000" dirty="0"/>
              <a:t>Utredningsbegäran sänds till skiften där det inte konstaterats slåtter 2024</a:t>
            </a:r>
          </a:p>
        </p:txBody>
      </p:sp>
    </p:spTree>
    <p:extLst>
      <p:ext uri="{BB962C8B-B14F-4D97-AF65-F5344CB8AC3E}">
        <p14:creationId xmlns:p14="http://schemas.microsoft.com/office/powerpoint/2010/main" val="209490804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5E80C4F-BE72-78A8-C043-2C536BF392DB}"/>
              </a:ext>
            </a:extLst>
          </p:cNvPr>
          <p:cNvSpPr>
            <a:spLocks noGrp="1"/>
          </p:cNvSpPr>
          <p:nvPr>
            <p:ph type="title"/>
          </p:nvPr>
        </p:nvSpPr>
        <p:spPr>
          <a:xfrm>
            <a:off x="528098" y="365126"/>
            <a:ext cx="9757458" cy="871222"/>
          </a:xfrm>
        </p:spPr>
        <p:txBody>
          <a:bodyPr>
            <a:normAutofit/>
          </a:bodyPr>
          <a:lstStyle/>
          <a:p>
            <a:r>
              <a:rPr lang="sv-FI" dirty="0"/>
              <a:t>Växt </a:t>
            </a:r>
            <a:r>
              <a:rPr lang="sv-FI" dirty="0">
                <a:sym typeface="Wingdings" panose="05000000000000000000" pitchFamily="2" charset="2"/>
              </a:rPr>
              <a:t> bildsvar senast 31.8. </a:t>
            </a:r>
            <a:endParaRPr lang="sv-FI" dirty="0"/>
          </a:p>
        </p:txBody>
      </p:sp>
      <p:cxnSp>
        <p:nvCxnSpPr>
          <p:cNvPr id="10" name="Suora yhdysviiva 9">
            <a:extLst>
              <a:ext uri="{FF2B5EF4-FFF2-40B4-BE49-F238E27FC236}">
                <a16:creationId xmlns:a16="http://schemas.microsoft.com/office/drawing/2014/main" id="{0B7854B6-A403-1779-32C4-9BB28685F216}"/>
              </a:ext>
            </a:extLst>
          </p:cNvPr>
          <p:cNvCxnSpPr>
            <a:cxnSpLocks/>
          </p:cNvCxnSpPr>
          <p:nvPr/>
        </p:nvCxnSpPr>
        <p:spPr>
          <a:xfrm>
            <a:off x="199429" y="5848570"/>
            <a:ext cx="1175084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Suorakulmio: Pyöristetyt kulmat 25">
            <a:extLst>
              <a:ext uri="{FF2B5EF4-FFF2-40B4-BE49-F238E27FC236}">
                <a16:creationId xmlns:a16="http://schemas.microsoft.com/office/drawing/2014/main" id="{25471C81-FBFC-83FF-8257-5B4A6041CD82}"/>
              </a:ext>
            </a:extLst>
          </p:cNvPr>
          <p:cNvSpPr/>
          <p:nvPr/>
        </p:nvSpPr>
        <p:spPr>
          <a:xfrm>
            <a:off x="3083495" y="1888742"/>
            <a:ext cx="4860688" cy="510778"/>
          </a:xfrm>
          <a:prstGeom prst="roundRect">
            <a:avLst/>
          </a:prstGeom>
          <a:solidFill>
            <a:srgbClr val="E6EDA3"/>
          </a:solidFill>
          <a:ln>
            <a:solidFill>
              <a:schemeClr val="tx1"/>
            </a:solidFill>
          </a:ln>
        </p:spPr>
        <p:txBody>
          <a:bodyPr wrap="square" rtlCol="0" anchor="ctr" anchorCtr="0">
            <a:spAutoFit/>
          </a:bodyPr>
          <a:lstStyle/>
          <a:p>
            <a:pPr algn="ctr"/>
            <a:r>
              <a:rPr lang="sv-FI" sz="1200" b="1" dirty="0">
                <a:solidFill>
                  <a:schemeClr val="tx1"/>
                </a:solidFill>
                <a:latin typeface="Calibri" panose="020F0502020204030204" pitchFamily="34" charset="0"/>
              </a:rPr>
              <a:t>Villkorlighet: </a:t>
            </a:r>
            <a:r>
              <a:rPr lang="sv-FI" sz="1200" dirty="0">
                <a:solidFill>
                  <a:srgbClr val="343841"/>
                </a:solidFill>
                <a:latin typeface="+mj-lt"/>
              </a:rPr>
              <a:t>Kontroll av permanent </a:t>
            </a:r>
            <a:r>
              <a:rPr lang="sv-FI" sz="1200" dirty="0" err="1">
                <a:solidFill>
                  <a:srgbClr val="343841"/>
                </a:solidFill>
                <a:latin typeface="+mj-lt"/>
              </a:rPr>
              <a:t>vallväxtlighet</a:t>
            </a:r>
            <a:r>
              <a:rPr lang="sv-FI" sz="1200" dirty="0">
                <a:solidFill>
                  <a:srgbClr val="343841"/>
                </a:solidFill>
                <a:latin typeface="+mj-lt"/>
              </a:rPr>
              <a:t> på</a:t>
            </a:r>
            <a:r>
              <a:rPr lang="sv-FI" sz="1200" i="0" dirty="0">
                <a:solidFill>
                  <a:srgbClr val="343841"/>
                </a:solidFill>
                <a:effectLst/>
                <a:latin typeface="+mj-lt"/>
              </a:rPr>
              <a:t> areal som tagits som jordbruksmark efter 2022 och</a:t>
            </a:r>
            <a:r>
              <a:rPr lang="sv-FI" sz="1200" dirty="0">
                <a:solidFill>
                  <a:schemeClr val="tx1"/>
                </a:solidFill>
                <a:latin typeface="+mj-lt"/>
              </a:rPr>
              <a:t> Natura 2000- områdens permanenta vallar  </a:t>
            </a:r>
          </a:p>
        </p:txBody>
      </p:sp>
      <p:sp>
        <p:nvSpPr>
          <p:cNvPr id="30" name="Suorakulmio: Pyöristetyt kulmat 29">
            <a:extLst>
              <a:ext uri="{FF2B5EF4-FFF2-40B4-BE49-F238E27FC236}">
                <a16:creationId xmlns:a16="http://schemas.microsoft.com/office/drawing/2014/main" id="{AF79626E-45BC-DECC-DD86-60044D74B6E9}"/>
              </a:ext>
            </a:extLst>
          </p:cNvPr>
          <p:cNvSpPr/>
          <p:nvPr/>
        </p:nvSpPr>
        <p:spPr>
          <a:xfrm>
            <a:off x="3083494" y="3928391"/>
            <a:ext cx="4856950" cy="510778"/>
          </a:xfrm>
          <a:prstGeom prst="roundRect">
            <a:avLst/>
          </a:prstGeom>
          <a:solidFill>
            <a:srgbClr val="ADD296"/>
          </a:solidFill>
          <a:ln>
            <a:solidFill>
              <a:schemeClr val="tx1"/>
            </a:solidFill>
          </a:ln>
        </p:spPr>
        <p:txBody>
          <a:bodyPr wrap="square" rtlCol="0" anchor="ctr" anchorCtr="0">
            <a:spAutoFit/>
          </a:bodyPr>
          <a:lstStyle/>
          <a:p>
            <a:pPr algn="ctr"/>
            <a:r>
              <a:rPr lang="sv-FI" sz="1200" b="1" dirty="0">
                <a:solidFill>
                  <a:schemeClr val="tx1"/>
                </a:solidFill>
              </a:rPr>
              <a:t>Stödvillkor</a:t>
            </a:r>
            <a:r>
              <a:rPr lang="sv-FI" sz="1200" b="1" dirty="0">
                <a:solidFill>
                  <a:schemeClr val="tx1"/>
                </a:solidFill>
                <a:latin typeface="Calibri" panose="020F0502020204030204" pitchFamily="34" charset="0"/>
              </a:rPr>
              <a:t>: </a:t>
            </a:r>
            <a:r>
              <a:rPr lang="sv-FI" sz="1200" dirty="0">
                <a:solidFill>
                  <a:schemeClr val="tx1"/>
                </a:solidFill>
                <a:latin typeface="Calibri" panose="020F0502020204030204" pitchFamily="34" charset="0"/>
              </a:rPr>
              <a:t>Konstaterad växt skiljer sig från anmälan</a:t>
            </a:r>
          </a:p>
          <a:p>
            <a:pPr algn="ctr"/>
            <a:r>
              <a:rPr lang="sv-FI" sz="1200" dirty="0">
                <a:sym typeface="Wingdings" panose="05000000000000000000" pitchFamily="2" charset="2"/>
              </a:rPr>
              <a:t> Gäller alla växter</a:t>
            </a:r>
            <a:endParaRPr lang="sv-FI" sz="1200" dirty="0">
              <a:solidFill>
                <a:schemeClr val="tx1"/>
              </a:solidFill>
              <a:latin typeface="Calibri" panose="020F0502020204030204" pitchFamily="34" charset="0"/>
            </a:endParaRPr>
          </a:p>
        </p:txBody>
      </p:sp>
      <p:sp>
        <p:nvSpPr>
          <p:cNvPr id="31" name="Suorakulmio: Pyöristetyt kulmat 30">
            <a:extLst>
              <a:ext uri="{FF2B5EF4-FFF2-40B4-BE49-F238E27FC236}">
                <a16:creationId xmlns:a16="http://schemas.microsoft.com/office/drawing/2014/main" id="{1FA1FF6C-AC08-E17A-465E-DEEDF15D16C0}"/>
              </a:ext>
            </a:extLst>
          </p:cNvPr>
          <p:cNvSpPr/>
          <p:nvPr/>
        </p:nvSpPr>
        <p:spPr>
          <a:xfrm>
            <a:off x="3083495" y="2590404"/>
            <a:ext cx="4856949" cy="715089"/>
          </a:xfrm>
          <a:prstGeom prst="roundRect">
            <a:avLst/>
          </a:prstGeom>
          <a:solidFill>
            <a:srgbClr val="ADD296"/>
          </a:solidFill>
          <a:ln>
            <a:solidFill>
              <a:schemeClr val="tx1"/>
            </a:solidFill>
          </a:ln>
        </p:spPr>
        <p:txBody>
          <a:bodyPr wrap="square" rtlCol="0" anchor="ctr" anchorCtr="0">
            <a:spAutoFit/>
          </a:bodyPr>
          <a:lstStyle/>
          <a:p>
            <a:pPr algn="ctr"/>
            <a:r>
              <a:rPr lang="sv-FI" sz="1200" b="1" dirty="0">
                <a:solidFill>
                  <a:schemeClr val="tx1"/>
                </a:solidFill>
              </a:rPr>
              <a:t>Stödvillkor</a:t>
            </a:r>
            <a:r>
              <a:rPr lang="sv-FI" sz="1200" b="1" dirty="0">
                <a:solidFill>
                  <a:schemeClr val="tx1"/>
                </a:solidFill>
                <a:latin typeface="Calibri" panose="020F0502020204030204" pitchFamily="34" charset="0"/>
              </a:rPr>
              <a:t>: </a:t>
            </a:r>
            <a:r>
              <a:rPr lang="sv-FI" sz="1200" dirty="0">
                <a:solidFill>
                  <a:schemeClr val="tx1"/>
                </a:solidFill>
                <a:latin typeface="Calibri" panose="020F0502020204030204" pitchFamily="34" charset="0"/>
              </a:rPr>
              <a:t>Bevarande av </a:t>
            </a:r>
            <a:r>
              <a:rPr lang="sv-FI" sz="1200" dirty="0">
                <a:solidFill>
                  <a:srgbClr val="343841"/>
                </a:solidFill>
                <a:latin typeface="+mj-lt"/>
              </a:rPr>
              <a:t>permanent </a:t>
            </a:r>
            <a:r>
              <a:rPr lang="sv-FI" sz="1200" dirty="0" err="1">
                <a:solidFill>
                  <a:srgbClr val="343841"/>
                </a:solidFill>
                <a:latin typeface="+mj-lt"/>
              </a:rPr>
              <a:t>vallväxtlighet</a:t>
            </a:r>
            <a:r>
              <a:rPr lang="sv-FI" sz="1200" dirty="0">
                <a:solidFill>
                  <a:srgbClr val="343841"/>
                </a:solidFill>
                <a:latin typeface="+mj-lt"/>
              </a:rPr>
              <a:t> på </a:t>
            </a:r>
            <a:r>
              <a:rPr lang="sv-FI" sz="1200" dirty="0"/>
              <a:t>m</a:t>
            </a:r>
            <a:r>
              <a:rPr lang="sv-FI" sz="1200" dirty="0">
                <a:solidFill>
                  <a:schemeClr val="tx1"/>
                </a:solidFill>
                <a:latin typeface="Calibri" panose="020F0502020204030204" pitchFamily="34" charset="0"/>
              </a:rPr>
              <a:t>iljöersättningens torvmarker och skyddszoner </a:t>
            </a:r>
            <a:br>
              <a:rPr lang="sv-FI" sz="1200" dirty="0">
                <a:solidFill>
                  <a:schemeClr val="tx1"/>
                </a:solidFill>
                <a:latin typeface="Calibri" panose="020F0502020204030204" pitchFamily="34" charset="0"/>
              </a:rPr>
            </a:br>
            <a:r>
              <a:rPr lang="sv-FI" sz="1200" dirty="0">
                <a:solidFill>
                  <a:schemeClr val="tx1"/>
                </a:solidFill>
                <a:latin typeface="Calibri" panose="020F0502020204030204" pitchFamily="34" charset="0"/>
                <a:sym typeface="Wingdings" panose="05000000000000000000" pitchFamily="2" charset="2"/>
              </a:rPr>
              <a:t> förbindelseårsvis kontroll</a:t>
            </a:r>
            <a:endParaRPr lang="sv-FI" sz="1200" dirty="0">
              <a:solidFill>
                <a:schemeClr val="tx1"/>
              </a:solidFill>
              <a:latin typeface="Calibri" panose="020F0502020204030204" pitchFamily="34" charset="0"/>
            </a:endParaRPr>
          </a:p>
        </p:txBody>
      </p:sp>
      <p:cxnSp>
        <p:nvCxnSpPr>
          <p:cNvPr id="44" name="Suora yhdysviiva 43">
            <a:extLst>
              <a:ext uri="{FF2B5EF4-FFF2-40B4-BE49-F238E27FC236}">
                <a16:creationId xmlns:a16="http://schemas.microsoft.com/office/drawing/2014/main" id="{700E478D-7B31-8B76-5302-B6640F309079}"/>
              </a:ext>
            </a:extLst>
          </p:cNvPr>
          <p:cNvCxnSpPr>
            <a:cxnSpLocks/>
          </p:cNvCxnSpPr>
          <p:nvPr/>
        </p:nvCxnSpPr>
        <p:spPr>
          <a:xfrm>
            <a:off x="9866664" y="1381647"/>
            <a:ext cx="0" cy="4459264"/>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 name="Tekstiruutu 2">
            <a:extLst>
              <a:ext uri="{FF2B5EF4-FFF2-40B4-BE49-F238E27FC236}">
                <a16:creationId xmlns:a16="http://schemas.microsoft.com/office/drawing/2014/main" id="{6EB3CABB-CE16-57CC-C02A-C686C11663B7}"/>
              </a:ext>
            </a:extLst>
          </p:cNvPr>
          <p:cNvSpPr txBox="1"/>
          <p:nvPr/>
        </p:nvSpPr>
        <p:spPr>
          <a:xfrm>
            <a:off x="2944116" y="6373619"/>
            <a:ext cx="6920264" cy="306467"/>
          </a:xfrm>
          <a:prstGeom prst="roundRect">
            <a:avLst/>
          </a:prstGeom>
          <a:solidFill>
            <a:srgbClr val="FCEBB1"/>
          </a:solidFill>
          <a:ln>
            <a:solidFill>
              <a:schemeClr val="tx1"/>
            </a:solidFill>
          </a:ln>
        </p:spPr>
        <p:txBody>
          <a:bodyPr wrap="square" rtlCol="0">
            <a:noAutofit/>
          </a:bodyPr>
          <a:lstStyle/>
          <a:p>
            <a:pPr algn="ctr"/>
            <a:r>
              <a:rPr lang="sv-FI" sz="1200" dirty="0">
                <a:ea typeface="Trebuchet MS" panose="020B0603020202020204" pitchFamily="34" charset="0"/>
                <a:cs typeface="Trebuchet MS" panose="020B0603020202020204" pitchFamily="34" charset="0"/>
              </a:rPr>
              <a:t>Skedet för ändring av ansökan om åkerstöd  2024</a:t>
            </a:r>
            <a:endParaRPr lang="sv-FI" sz="1200" dirty="0"/>
          </a:p>
        </p:txBody>
      </p:sp>
      <p:grpSp>
        <p:nvGrpSpPr>
          <p:cNvPr id="4" name="Ryhmä 3">
            <a:extLst>
              <a:ext uri="{FF2B5EF4-FFF2-40B4-BE49-F238E27FC236}">
                <a16:creationId xmlns:a16="http://schemas.microsoft.com/office/drawing/2014/main" id="{B745470D-56DE-ABD6-2FDE-DDD53E7B0326}"/>
              </a:ext>
            </a:extLst>
          </p:cNvPr>
          <p:cNvGrpSpPr/>
          <p:nvPr/>
        </p:nvGrpSpPr>
        <p:grpSpPr>
          <a:xfrm>
            <a:off x="341329" y="1388538"/>
            <a:ext cx="1646712" cy="1680604"/>
            <a:chOff x="10405299" y="1236452"/>
            <a:chExt cx="1646712" cy="1734334"/>
          </a:xfrm>
        </p:grpSpPr>
        <p:sp>
          <p:nvSpPr>
            <p:cNvPr id="6" name="Suorakulmio: Pyöristetyt kulmat 5">
              <a:extLst>
                <a:ext uri="{FF2B5EF4-FFF2-40B4-BE49-F238E27FC236}">
                  <a16:creationId xmlns:a16="http://schemas.microsoft.com/office/drawing/2014/main" id="{3843F66A-0375-981C-01EC-A78D993867F8}"/>
                </a:ext>
              </a:extLst>
            </p:cNvPr>
            <p:cNvSpPr/>
            <p:nvPr/>
          </p:nvSpPr>
          <p:spPr>
            <a:xfrm>
              <a:off x="10405299" y="1236452"/>
              <a:ext cx="1646712" cy="1734334"/>
            </a:xfrm>
            <a:prstGeom prst="roundRect">
              <a:avLst/>
            </a:prstGeom>
            <a:solidFill>
              <a:schemeClr val="bg1">
                <a:lumMod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180000" bIns="180000" rtlCol="0" anchor="b" anchorCtr="0"/>
            <a:lstStyle/>
            <a:p>
              <a:endParaRPr lang="sv-FI" sz="2400" dirty="0">
                <a:solidFill>
                  <a:schemeClr val="tx1"/>
                </a:solidFill>
              </a:endParaRPr>
            </a:p>
          </p:txBody>
        </p:sp>
        <p:sp>
          <p:nvSpPr>
            <p:cNvPr id="7" name="Tekstiruutu 6">
              <a:extLst>
                <a:ext uri="{FF2B5EF4-FFF2-40B4-BE49-F238E27FC236}">
                  <a16:creationId xmlns:a16="http://schemas.microsoft.com/office/drawing/2014/main" id="{71F2650E-B2BD-BC13-8AE5-F1F0832C5785}"/>
                </a:ext>
              </a:extLst>
            </p:cNvPr>
            <p:cNvSpPr txBox="1"/>
            <p:nvPr/>
          </p:nvSpPr>
          <p:spPr>
            <a:xfrm>
              <a:off x="11015445" y="2016876"/>
              <a:ext cx="936000" cy="316265"/>
            </a:xfrm>
            <a:prstGeom prst="roundRect">
              <a:avLst/>
            </a:prstGeom>
            <a:solidFill>
              <a:srgbClr val="ADD296"/>
            </a:solidFill>
            <a:ln>
              <a:solidFill>
                <a:schemeClr val="tx1"/>
              </a:solidFill>
            </a:ln>
          </p:spPr>
          <p:txBody>
            <a:bodyPr wrap="square" rtlCol="0" anchor="ctr" anchorCtr="0">
              <a:spAutoFit/>
            </a:bodyPr>
            <a:lstStyle/>
            <a:p>
              <a:pPr algn="ctr"/>
              <a:r>
                <a:rPr lang="sv-FI" sz="1200" dirty="0"/>
                <a:t>Utredning</a:t>
              </a:r>
            </a:p>
          </p:txBody>
        </p:sp>
        <p:sp>
          <p:nvSpPr>
            <p:cNvPr id="8" name="Suorakulmio: Pyöristetyt kulmat 7">
              <a:extLst>
                <a:ext uri="{FF2B5EF4-FFF2-40B4-BE49-F238E27FC236}">
                  <a16:creationId xmlns:a16="http://schemas.microsoft.com/office/drawing/2014/main" id="{F8D8A570-5B34-B559-F9CA-55C1BA720E22}"/>
                </a:ext>
              </a:extLst>
            </p:cNvPr>
            <p:cNvSpPr/>
            <p:nvPr/>
          </p:nvSpPr>
          <p:spPr>
            <a:xfrm>
              <a:off x="11015445" y="2448186"/>
              <a:ext cx="936000" cy="288000"/>
            </a:xfrm>
            <a:prstGeom prst="roundRect">
              <a:avLst/>
            </a:prstGeom>
            <a:solidFill>
              <a:srgbClr val="FCEBB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sv-FI" sz="1200" dirty="0">
                  <a:solidFill>
                    <a:schemeClr val="tx1"/>
                  </a:solidFill>
                </a:rPr>
                <a:t>Odlare</a:t>
              </a:r>
            </a:p>
          </p:txBody>
        </p:sp>
        <p:pic>
          <p:nvPicPr>
            <p:cNvPr id="9" name="Kuva 8">
              <a:extLst>
                <a:ext uri="{FF2B5EF4-FFF2-40B4-BE49-F238E27FC236}">
                  <a16:creationId xmlns:a16="http://schemas.microsoft.com/office/drawing/2014/main" id="{E80E35A0-567E-BED3-1D55-372C73963D84}"/>
                </a:ext>
              </a:extLst>
            </p:cNvPr>
            <p:cNvPicPr>
              <a:picLocks noChangeAspect="1"/>
            </p:cNvPicPr>
            <p:nvPr/>
          </p:nvPicPr>
          <p:blipFill>
            <a:blip r:embed="rId3"/>
            <a:stretch>
              <a:fillRect/>
            </a:stretch>
          </p:blipFill>
          <p:spPr>
            <a:xfrm>
              <a:off x="10503531" y="1948488"/>
              <a:ext cx="482806" cy="423200"/>
            </a:xfrm>
            <a:prstGeom prst="rect">
              <a:avLst/>
            </a:prstGeom>
          </p:spPr>
        </p:pic>
        <p:pic>
          <p:nvPicPr>
            <p:cNvPr id="11" name="Kuva 10" descr="Kamera ääriviiva">
              <a:extLst>
                <a:ext uri="{FF2B5EF4-FFF2-40B4-BE49-F238E27FC236}">
                  <a16:creationId xmlns:a16="http://schemas.microsoft.com/office/drawing/2014/main" id="{173FF107-079E-C5FC-9976-AD76965583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35519" y="2393399"/>
              <a:ext cx="418831" cy="369196"/>
            </a:xfrm>
            <a:prstGeom prst="rect">
              <a:avLst/>
            </a:prstGeom>
          </p:spPr>
        </p:pic>
        <p:sp>
          <p:nvSpPr>
            <p:cNvPr id="17" name="Suorakulmio: Pyöristetyt kulmat 16">
              <a:extLst>
                <a:ext uri="{FF2B5EF4-FFF2-40B4-BE49-F238E27FC236}">
                  <a16:creationId xmlns:a16="http://schemas.microsoft.com/office/drawing/2014/main" id="{138AA3DC-68F5-F8D8-EEE4-BE0E160886F9}"/>
                </a:ext>
              </a:extLst>
            </p:cNvPr>
            <p:cNvSpPr/>
            <p:nvPr/>
          </p:nvSpPr>
          <p:spPr>
            <a:xfrm>
              <a:off x="10503532" y="1395663"/>
              <a:ext cx="1447914" cy="306467"/>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sz="1200" dirty="0">
                  <a:solidFill>
                    <a:schemeClr val="tx1"/>
                  </a:solidFill>
                </a:rPr>
                <a:t>Satellitanalys</a:t>
              </a:r>
            </a:p>
          </p:txBody>
        </p:sp>
      </p:grpSp>
      <p:sp>
        <p:nvSpPr>
          <p:cNvPr id="5" name="Tekstiruutu 4">
            <a:extLst>
              <a:ext uri="{FF2B5EF4-FFF2-40B4-BE49-F238E27FC236}">
                <a16:creationId xmlns:a16="http://schemas.microsoft.com/office/drawing/2014/main" id="{6CADE27C-9920-C0A2-47B5-18A2E609EE3F}"/>
              </a:ext>
            </a:extLst>
          </p:cNvPr>
          <p:cNvSpPr txBox="1"/>
          <p:nvPr/>
        </p:nvSpPr>
        <p:spPr>
          <a:xfrm>
            <a:off x="6056665" y="4519482"/>
            <a:ext cx="1899089" cy="306467"/>
          </a:xfrm>
          <a:prstGeom prst="roundRect">
            <a:avLst/>
          </a:prstGeom>
          <a:solidFill>
            <a:srgbClr val="FCEBB1"/>
          </a:solidFill>
          <a:ln>
            <a:solidFill>
              <a:schemeClr val="tx1"/>
            </a:solidFill>
          </a:ln>
        </p:spPr>
        <p:txBody>
          <a:bodyPr wrap="square" rtlCol="0">
            <a:spAutoFit/>
          </a:bodyPr>
          <a:lstStyle/>
          <a:p>
            <a:pPr algn="r"/>
            <a:r>
              <a:rPr lang="sv-FI" sz="1200" dirty="0"/>
              <a:t>Bildsvar</a:t>
            </a:r>
          </a:p>
        </p:txBody>
      </p:sp>
      <p:pic>
        <p:nvPicPr>
          <p:cNvPr id="16" name="Kuva 15" descr="Kamera ääriviiva">
            <a:extLst>
              <a:ext uri="{FF2B5EF4-FFF2-40B4-BE49-F238E27FC236}">
                <a16:creationId xmlns:a16="http://schemas.microsoft.com/office/drawing/2014/main" id="{3285EBC7-72EE-DE1B-51AE-A9D8B8725F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30694" y="4484060"/>
            <a:ext cx="387854" cy="341889"/>
          </a:xfrm>
          <a:prstGeom prst="rect">
            <a:avLst/>
          </a:prstGeom>
        </p:spPr>
      </p:pic>
      <p:sp>
        <p:nvSpPr>
          <p:cNvPr id="32" name="Tekstiruutu 31">
            <a:extLst>
              <a:ext uri="{FF2B5EF4-FFF2-40B4-BE49-F238E27FC236}">
                <a16:creationId xmlns:a16="http://schemas.microsoft.com/office/drawing/2014/main" id="{50F6EEB7-3930-131C-2AF2-D384A0A314E6}"/>
              </a:ext>
            </a:extLst>
          </p:cNvPr>
          <p:cNvSpPr txBox="1"/>
          <p:nvPr/>
        </p:nvSpPr>
        <p:spPr>
          <a:xfrm>
            <a:off x="6056665" y="2321120"/>
            <a:ext cx="1902828" cy="306467"/>
          </a:xfrm>
          <a:prstGeom prst="roundRect">
            <a:avLst/>
          </a:prstGeom>
          <a:solidFill>
            <a:srgbClr val="FCEBB1"/>
          </a:solidFill>
          <a:ln>
            <a:solidFill>
              <a:schemeClr val="tx1"/>
            </a:solidFill>
          </a:ln>
        </p:spPr>
        <p:txBody>
          <a:bodyPr wrap="square" rtlCol="0">
            <a:spAutoFit/>
          </a:bodyPr>
          <a:lstStyle/>
          <a:p>
            <a:pPr algn="r"/>
            <a:r>
              <a:rPr lang="sv-FI" sz="1200" dirty="0"/>
              <a:t>       </a:t>
            </a:r>
            <a:r>
              <a:rPr lang="sv-FI" sz="1200" dirty="0" err="1"/>
              <a:t>Kuvavastaus</a:t>
            </a:r>
            <a:endParaRPr lang="sv-FI" sz="1200" dirty="0"/>
          </a:p>
        </p:txBody>
      </p:sp>
      <p:pic>
        <p:nvPicPr>
          <p:cNvPr id="29" name="Kuva 28" descr="Kamera ääriviiva">
            <a:extLst>
              <a:ext uri="{FF2B5EF4-FFF2-40B4-BE49-F238E27FC236}">
                <a16:creationId xmlns:a16="http://schemas.microsoft.com/office/drawing/2014/main" id="{56D182A5-5C43-C284-426A-4BE0F72EA4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25967" y="2310098"/>
            <a:ext cx="376504" cy="331885"/>
          </a:xfrm>
          <a:prstGeom prst="rect">
            <a:avLst/>
          </a:prstGeom>
        </p:spPr>
      </p:pic>
      <p:sp>
        <p:nvSpPr>
          <p:cNvPr id="33" name="Tekstiruutu 32">
            <a:extLst>
              <a:ext uri="{FF2B5EF4-FFF2-40B4-BE49-F238E27FC236}">
                <a16:creationId xmlns:a16="http://schemas.microsoft.com/office/drawing/2014/main" id="{512A4F45-9822-572D-7708-50F0B656B000}"/>
              </a:ext>
            </a:extLst>
          </p:cNvPr>
          <p:cNvSpPr txBox="1"/>
          <p:nvPr/>
        </p:nvSpPr>
        <p:spPr>
          <a:xfrm>
            <a:off x="6071975" y="4872481"/>
            <a:ext cx="3794689" cy="306467"/>
          </a:xfrm>
          <a:prstGeom prst="roundRect">
            <a:avLst/>
          </a:prstGeom>
          <a:solidFill>
            <a:srgbClr val="FCEBB1"/>
          </a:solidFill>
          <a:ln>
            <a:solidFill>
              <a:schemeClr val="tx1"/>
            </a:solidFill>
          </a:ln>
        </p:spPr>
        <p:txBody>
          <a:bodyPr wrap="square" rtlCol="0">
            <a:spAutoFit/>
          </a:bodyPr>
          <a:lstStyle/>
          <a:p>
            <a:pPr algn="ctr"/>
            <a:r>
              <a:rPr lang="sv-FI" sz="1200" dirty="0"/>
              <a:t>Ändring av anmälan</a:t>
            </a:r>
          </a:p>
        </p:txBody>
      </p:sp>
      <p:sp>
        <p:nvSpPr>
          <p:cNvPr id="34" name="Vuokaaviosymboli: Liitin 33">
            <a:extLst>
              <a:ext uri="{FF2B5EF4-FFF2-40B4-BE49-F238E27FC236}">
                <a16:creationId xmlns:a16="http://schemas.microsoft.com/office/drawing/2014/main" id="{369C76AB-D518-3872-44DE-F6D2E587E042}"/>
              </a:ext>
            </a:extLst>
          </p:cNvPr>
          <p:cNvSpPr/>
          <p:nvPr/>
        </p:nvSpPr>
        <p:spPr>
          <a:xfrm>
            <a:off x="5911231" y="5740301"/>
            <a:ext cx="160744" cy="16751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FI" dirty="0"/>
          </a:p>
        </p:txBody>
      </p:sp>
      <p:graphicFrame>
        <p:nvGraphicFramePr>
          <p:cNvPr id="35" name="Taulukko 14">
            <a:extLst>
              <a:ext uri="{FF2B5EF4-FFF2-40B4-BE49-F238E27FC236}">
                <a16:creationId xmlns:a16="http://schemas.microsoft.com/office/drawing/2014/main" id="{70F84264-4231-C3E9-4A75-F9949DC47326}"/>
              </a:ext>
            </a:extLst>
          </p:cNvPr>
          <p:cNvGraphicFramePr>
            <a:graphicFrameLocks noGrp="1"/>
          </p:cNvGraphicFramePr>
          <p:nvPr>
            <p:extLst>
              <p:ext uri="{D42A27DB-BD31-4B8C-83A1-F6EECF244321}">
                <p14:modId xmlns:p14="http://schemas.microsoft.com/office/powerpoint/2010/main" val="3090851963"/>
              </p:ext>
            </p:extLst>
          </p:nvPr>
        </p:nvGraphicFramePr>
        <p:xfrm>
          <a:off x="199207" y="5953419"/>
          <a:ext cx="11595252" cy="370840"/>
        </p:xfrm>
        <a:graphic>
          <a:graphicData uri="http://schemas.openxmlformats.org/drawingml/2006/table">
            <a:tbl>
              <a:tblPr firstRow="1" bandRow="1">
                <a:tableStyleId>{5C22544A-7EE6-4342-B048-85BDC9FD1C3A}</a:tableStyleId>
              </a:tblPr>
              <a:tblGrid>
                <a:gridCol w="1932542">
                  <a:extLst>
                    <a:ext uri="{9D8B030D-6E8A-4147-A177-3AD203B41FA5}">
                      <a16:colId xmlns:a16="http://schemas.microsoft.com/office/drawing/2014/main" val="4267238365"/>
                    </a:ext>
                  </a:extLst>
                </a:gridCol>
                <a:gridCol w="1932542">
                  <a:extLst>
                    <a:ext uri="{9D8B030D-6E8A-4147-A177-3AD203B41FA5}">
                      <a16:colId xmlns:a16="http://schemas.microsoft.com/office/drawing/2014/main" val="1127343776"/>
                    </a:ext>
                  </a:extLst>
                </a:gridCol>
                <a:gridCol w="1932542">
                  <a:extLst>
                    <a:ext uri="{9D8B030D-6E8A-4147-A177-3AD203B41FA5}">
                      <a16:colId xmlns:a16="http://schemas.microsoft.com/office/drawing/2014/main" val="764724144"/>
                    </a:ext>
                  </a:extLst>
                </a:gridCol>
                <a:gridCol w="1932542">
                  <a:extLst>
                    <a:ext uri="{9D8B030D-6E8A-4147-A177-3AD203B41FA5}">
                      <a16:colId xmlns:a16="http://schemas.microsoft.com/office/drawing/2014/main" val="2880583699"/>
                    </a:ext>
                  </a:extLst>
                </a:gridCol>
                <a:gridCol w="1932542">
                  <a:extLst>
                    <a:ext uri="{9D8B030D-6E8A-4147-A177-3AD203B41FA5}">
                      <a16:colId xmlns:a16="http://schemas.microsoft.com/office/drawing/2014/main" val="17303321"/>
                    </a:ext>
                  </a:extLst>
                </a:gridCol>
                <a:gridCol w="1932542">
                  <a:extLst>
                    <a:ext uri="{9D8B030D-6E8A-4147-A177-3AD203B41FA5}">
                      <a16:colId xmlns:a16="http://schemas.microsoft.com/office/drawing/2014/main" val="199305197"/>
                    </a:ext>
                  </a:extLst>
                </a:gridCol>
              </a:tblGrid>
              <a:tr h="370840">
                <a:tc>
                  <a:txBody>
                    <a:bodyPr/>
                    <a:lstStyle/>
                    <a:p>
                      <a:r>
                        <a:rPr kumimoji="0" lang="fi-FI" sz="1400" b="1" i="0" u="none" strike="noStrike" kern="1200" cap="none" spc="0" normalizeH="0" baseline="0" noProof="0" dirty="0">
                          <a:ln>
                            <a:noFill/>
                          </a:ln>
                          <a:solidFill>
                            <a:schemeClr val="tx1"/>
                          </a:solidFill>
                          <a:effectLst/>
                          <a:uLnTx/>
                          <a:uFillTx/>
                          <a:latin typeface="+mn-lt"/>
                          <a:ea typeface="+mn-ea"/>
                          <a:cs typeface="+mn-cs"/>
                        </a:rPr>
                        <a:t>Maj</a:t>
                      </a:r>
                      <a:endParaRPr lang="fi-FI" sz="1400" b="1" dirty="0">
                        <a:solidFill>
                          <a:schemeClr val="tx1"/>
                        </a:solidFill>
                      </a:endParaRPr>
                    </a:p>
                  </a:txBody>
                  <a:tcPr>
                    <a:solidFill>
                      <a:srgbClr val="CEB88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schemeClr val="tx1"/>
                          </a:solidFill>
                          <a:effectLst/>
                          <a:uLnTx/>
                          <a:uFillTx/>
                          <a:latin typeface="+mn-lt"/>
                          <a:ea typeface="+mn-ea"/>
                          <a:cs typeface="+mn-cs"/>
                        </a:rPr>
                        <a:t>Juni</a:t>
                      </a:r>
                    </a:p>
                  </a:txBody>
                  <a:tcPr>
                    <a:solidFill>
                      <a:srgbClr val="CEB88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err="1">
                          <a:ln>
                            <a:noFill/>
                          </a:ln>
                          <a:solidFill>
                            <a:schemeClr val="tx1"/>
                          </a:solidFill>
                          <a:effectLst/>
                          <a:uLnTx/>
                          <a:uFillTx/>
                          <a:latin typeface="+mn-lt"/>
                          <a:ea typeface="+mn-ea"/>
                          <a:cs typeface="+mn-cs"/>
                        </a:rPr>
                        <a:t>Juli</a:t>
                      </a:r>
                      <a:endParaRPr kumimoji="0" lang="fi-FI" sz="1400" b="1" i="0" u="none" strike="noStrike" kern="1200" cap="none" spc="0" normalizeH="0" baseline="0" noProof="0" dirty="0">
                        <a:ln>
                          <a:noFill/>
                        </a:ln>
                        <a:solidFill>
                          <a:schemeClr val="tx1"/>
                        </a:solidFill>
                        <a:effectLst/>
                        <a:uLnTx/>
                        <a:uFillTx/>
                        <a:latin typeface="+mn-lt"/>
                        <a:ea typeface="+mn-ea"/>
                        <a:cs typeface="+mn-cs"/>
                      </a:endParaRPr>
                    </a:p>
                  </a:txBody>
                  <a:tcPr>
                    <a:solidFill>
                      <a:srgbClr val="CEB88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err="1">
                          <a:ln>
                            <a:noFill/>
                          </a:ln>
                          <a:solidFill>
                            <a:schemeClr val="tx1"/>
                          </a:solidFill>
                          <a:effectLst/>
                          <a:uLnTx/>
                          <a:uFillTx/>
                          <a:latin typeface="+mn-lt"/>
                          <a:ea typeface="+mn-ea"/>
                          <a:cs typeface="+mn-cs"/>
                        </a:rPr>
                        <a:t>Augusti</a:t>
                      </a:r>
                      <a:endParaRPr kumimoji="0" lang="fi-FI" sz="1400" b="1" i="0" u="none" strike="noStrike" kern="1200" cap="none" spc="0" normalizeH="0" baseline="0" noProof="0" dirty="0">
                        <a:ln>
                          <a:noFill/>
                        </a:ln>
                        <a:solidFill>
                          <a:schemeClr val="tx1"/>
                        </a:solidFill>
                        <a:effectLst/>
                        <a:uLnTx/>
                        <a:uFillTx/>
                        <a:latin typeface="+mn-lt"/>
                        <a:ea typeface="+mn-ea"/>
                        <a:cs typeface="+mn-cs"/>
                      </a:endParaRPr>
                    </a:p>
                  </a:txBody>
                  <a:tcPr>
                    <a:solidFill>
                      <a:srgbClr val="CEB888"/>
                    </a:solidFill>
                  </a:tcPr>
                </a:tc>
                <a:tc>
                  <a:txBody>
                    <a:bodyPr/>
                    <a:lstStyle/>
                    <a:p>
                      <a:r>
                        <a:rPr kumimoji="0" lang="fi-FI" sz="1400" b="1" i="0" u="none" strike="noStrike" kern="1200" cap="none" spc="0" normalizeH="0" baseline="0" noProof="0" dirty="0" err="1">
                          <a:ln>
                            <a:noFill/>
                          </a:ln>
                          <a:solidFill>
                            <a:schemeClr val="tx1"/>
                          </a:solidFill>
                          <a:effectLst/>
                          <a:uLnTx/>
                          <a:uFillTx/>
                          <a:latin typeface="+mn-lt"/>
                          <a:ea typeface="+mn-ea"/>
                          <a:cs typeface="+mn-cs"/>
                        </a:rPr>
                        <a:t>September</a:t>
                      </a:r>
                      <a:endParaRPr lang="fi-FI" sz="1400" b="1" dirty="0">
                        <a:solidFill>
                          <a:schemeClr val="tx1"/>
                        </a:solidFill>
                      </a:endParaRPr>
                    </a:p>
                  </a:txBody>
                  <a:tcPr>
                    <a:solidFill>
                      <a:srgbClr val="CEB88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err="1">
                          <a:ln>
                            <a:noFill/>
                          </a:ln>
                          <a:solidFill>
                            <a:schemeClr val="tx1"/>
                          </a:solidFill>
                          <a:effectLst/>
                          <a:uLnTx/>
                          <a:uFillTx/>
                          <a:latin typeface="+mn-lt"/>
                          <a:ea typeface="+mn-ea"/>
                          <a:cs typeface="+mn-cs"/>
                        </a:rPr>
                        <a:t>Oktober</a:t>
                      </a:r>
                      <a:endParaRPr kumimoji="0" lang="fi-FI" sz="1400" b="1" i="0" u="none" strike="noStrike" kern="1200" cap="none" spc="0" normalizeH="0" baseline="0" noProof="0" dirty="0">
                        <a:ln>
                          <a:noFill/>
                        </a:ln>
                        <a:solidFill>
                          <a:schemeClr val="tx1"/>
                        </a:solidFill>
                        <a:effectLst/>
                        <a:uLnTx/>
                        <a:uFillTx/>
                        <a:latin typeface="+mn-lt"/>
                        <a:ea typeface="+mn-ea"/>
                        <a:cs typeface="+mn-cs"/>
                      </a:endParaRPr>
                    </a:p>
                  </a:txBody>
                  <a:tcPr>
                    <a:solidFill>
                      <a:srgbClr val="CEB888"/>
                    </a:solidFill>
                  </a:tcPr>
                </a:tc>
                <a:extLst>
                  <a:ext uri="{0D108BD9-81ED-4DB2-BD59-A6C34878D82A}">
                    <a16:rowId xmlns:a16="http://schemas.microsoft.com/office/drawing/2014/main" val="3226067980"/>
                  </a:ext>
                </a:extLst>
              </a:tr>
            </a:tbl>
          </a:graphicData>
        </a:graphic>
      </p:graphicFrame>
    </p:spTree>
    <p:extLst>
      <p:ext uri="{BB962C8B-B14F-4D97-AF65-F5344CB8AC3E}">
        <p14:creationId xmlns:p14="http://schemas.microsoft.com/office/powerpoint/2010/main" val="3380892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6A00E8-EBD3-1368-79F3-BDB58F350BCE}"/>
              </a:ext>
            </a:extLst>
          </p:cNvPr>
          <p:cNvSpPr>
            <a:spLocks noGrp="1"/>
          </p:cNvSpPr>
          <p:nvPr>
            <p:ph type="title"/>
          </p:nvPr>
        </p:nvSpPr>
        <p:spPr/>
        <p:txBody>
          <a:bodyPr/>
          <a:lstStyle/>
          <a:p>
            <a:r>
              <a:rPr lang="sv-FI" noProof="0" dirty="0"/>
              <a:t>Växt</a:t>
            </a:r>
          </a:p>
        </p:txBody>
      </p:sp>
      <p:sp>
        <p:nvSpPr>
          <p:cNvPr id="4" name="Sisällön paikkamerkki 3">
            <a:extLst>
              <a:ext uri="{FF2B5EF4-FFF2-40B4-BE49-F238E27FC236}">
                <a16:creationId xmlns:a16="http://schemas.microsoft.com/office/drawing/2014/main" id="{80038190-28FB-665E-9020-3B80C11B75D3}"/>
              </a:ext>
            </a:extLst>
          </p:cNvPr>
          <p:cNvSpPr>
            <a:spLocks noGrp="1"/>
          </p:cNvSpPr>
          <p:nvPr>
            <p:ph idx="1"/>
          </p:nvPr>
        </p:nvSpPr>
        <p:spPr>
          <a:xfrm>
            <a:off x="528098" y="1506843"/>
            <a:ext cx="10515600" cy="4351338"/>
          </a:xfrm>
        </p:spPr>
        <p:txBody>
          <a:bodyPr/>
          <a:lstStyle/>
          <a:p>
            <a:r>
              <a:rPr lang="sv-FI" noProof="0" dirty="0"/>
              <a:t>Utredningsbegäran uppstår om växtgruppen som satellituppföljningen har konstaterat skiljer sig från anmälan</a:t>
            </a:r>
          </a:p>
          <a:p>
            <a:pPr lvl="1"/>
            <a:r>
              <a:rPr lang="sv-FI" noProof="0" dirty="0" err="1"/>
              <a:t>Flere</a:t>
            </a:r>
            <a:r>
              <a:rPr lang="sv-FI" noProof="0" dirty="0"/>
              <a:t> stödkontroller som har olika effekt</a:t>
            </a:r>
          </a:p>
          <a:p>
            <a:r>
              <a:rPr lang="sv-FI" noProof="0" dirty="0"/>
              <a:t>Jordbruksaktivitet</a:t>
            </a:r>
          </a:p>
          <a:p>
            <a:pPr lvl="1"/>
            <a:r>
              <a:rPr lang="sv-FI" noProof="0" dirty="0"/>
              <a:t>I bildsvaret måste kunna konstateras den växt som anmälts på skiftet</a:t>
            </a:r>
          </a:p>
          <a:p>
            <a:pPr lvl="1"/>
            <a:r>
              <a:rPr lang="sv-FI" noProof="0" dirty="0"/>
              <a:t>Bilden bör tas senast 31.8.</a:t>
            </a:r>
          </a:p>
          <a:p>
            <a:r>
              <a:rPr lang="sv-FI" noProof="0" dirty="0">
                <a:solidFill>
                  <a:schemeClr val="tx1"/>
                </a:solidFill>
              </a:rPr>
              <a:t>Permanent </a:t>
            </a:r>
            <a:r>
              <a:rPr lang="sv-FI" noProof="0" dirty="0" err="1"/>
              <a:t>v</a:t>
            </a:r>
            <a:r>
              <a:rPr lang="sv-FI" noProof="0" dirty="0" err="1">
                <a:solidFill>
                  <a:schemeClr val="tx1"/>
                </a:solidFill>
              </a:rPr>
              <a:t>allväxtlighet</a:t>
            </a:r>
            <a:r>
              <a:rPr lang="sv-FI" noProof="0" dirty="0">
                <a:solidFill>
                  <a:schemeClr val="tx1"/>
                </a:solidFill>
              </a:rPr>
              <a:t> på torvmark eller skyddszon </a:t>
            </a:r>
          </a:p>
          <a:p>
            <a:pPr lvl="1"/>
            <a:r>
              <a:rPr lang="sv-FI" noProof="0" dirty="0"/>
              <a:t>Om området inte är vall förkastas åtgärden på skiftet och stöden återtas även på tidigare år</a:t>
            </a:r>
          </a:p>
          <a:p>
            <a:r>
              <a:rPr lang="sv-FI" noProof="0" dirty="0"/>
              <a:t>Villkorlighetens krav på </a:t>
            </a:r>
            <a:r>
              <a:rPr lang="sv-FI" noProof="0" dirty="0" err="1"/>
              <a:t>vallväxtlighet</a:t>
            </a:r>
            <a:endParaRPr lang="sv-FI" noProof="0" dirty="0"/>
          </a:p>
          <a:p>
            <a:pPr lvl="1"/>
            <a:r>
              <a:rPr lang="sv-FI" noProof="0" dirty="0"/>
              <a:t>Om arealen inte är vall ger förseelsen upphov till stödpåföljder</a:t>
            </a:r>
          </a:p>
        </p:txBody>
      </p:sp>
    </p:spTree>
    <p:extLst>
      <p:ext uri="{BB962C8B-B14F-4D97-AF65-F5344CB8AC3E}">
        <p14:creationId xmlns:p14="http://schemas.microsoft.com/office/powerpoint/2010/main" val="349853119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48D1378-D6FA-B735-E73F-DA37825084F8}"/>
              </a:ext>
            </a:extLst>
          </p:cNvPr>
          <p:cNvSpPr>
            <a:spLocks noGrp="1"/>
          </p:cNvSpPr>
          <p:nvPr>
            <p:ph type="title"/>
          </p:nvPr>
        </p:nvSpPr>
        <p:spPr>
          <a:xfrm>
            <a:off x="529703" y="310952"/>
            <a:ext cx="9757458" cy="871852"/>
          </a:xfrm>
        </p:spPr>
        <p:txBody>
          <a:bodyPr>
            <a:normAutofit/>
          </a:bodyPr>
          <a:lstStyle/>
          <a:p>
            <a:r>
              <a:rPr lang="sv-FI" noProof="0" dirty="0"/>
              <a:t>Bevarande / kontroll av bearbetning</a:t>
            </a:r>
          </a:p>
        </p:txBody>
      </p:sp>
      <p:cxnSp>
        <p:nvCxnSpPr>
          <p:cNvPr id="10" name="Suora yhdysviiva 9">
            <a:extLst>
              <a:ext uri="{FF2B5EF4-FFF2-40B4-BE49-F238E27FC236}">
                <a16:creationId xmlns:a16="http://schemas.microsoft.com/office/drawing/2014/main" id="{11F1A057-6CD1-D423-EE81-0A9A31FEBE12}"/>
              </a:ext>
            </a:extLst>
          </p:cNvPr>
          <p:cNvCxnSpPr>
            <a:cxnSpLocks/>
          </p:cNvCxnSpPr>
          <p:nvPr/>
        </p:nvCxnSpPr>
        <p:spPr>
          <a:xfrm>
            <a:off x="312418" y="5858961"/>
            <a:ext cx="1175084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Suorakulmio: Pyöristetyt kulmat 20">
            <a:extLst>
              <a:ext uri="{FF2B5EF4-FFF2-40B4-BE49-F238E27FC236}">
                <a16:creationId xmlns:a16="http://schemas.microsoft.com/office/drawing/2014/main" id="{BF7B7785-8AD6-050D-21B4-C01E80EACFA9}"/>
              </a:ext>
            </a:extLst>
          </p:cNvPr>
          <p:cNvSpPr/>
          <p:nvPr/>
        </p:nvSpPr>
        <p:spPr>
          <a:xfrm>
            <a:off x="1835501" y="4059442"/>
            <a:ext cx="3909276" cy="648000"/>
          </a:xfrm>
          <a:prstGeom prst="roundRect">
            <a:avLst/>
          </a:prstGeom>
          <a:solidFill>
            <a:srgbClr val="ADD2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FI" sz="1200" b="1" dirty="0">
                <a:solidFill>
                  <a:schemeClr val="tx1"/>
                </a:solidFill>
              </a:rPr>
              <a:t>Stödvillkor: </a:t>
            </a:r>
            <a:r>
              <a:rPr lang="sv-FI" sz="1200" dirty="0">
                <a:solidFill>
                  <a:schemeClr val="tx1"/>
                </a:solidFill>
              </a:rPr>
              <a:t>Naturvårdsvall eller gröngödslingsvall som anlagts i år måste bevaras minst till 31.8.</a:t>
            </a:r>
          </a:p>
        </p:txBody>
      </p:sp>
      <p:sp>
        <p:nvSpPr>
          <p:cNvPr id="22" name="Suorakulmio: Pyöristetyt kulmat 21">
            <a:extLst>
              <a:ext uri="{FF2B5EF4-FFF2-40B4-BE49-F238E27FC236}">
                <a16:creationId xmlns:a16="http://schemas.microsoft.com/office/drawing/2014/main" id="{3572699A-E511-7BD3-5606-C58A4287721E}"/>
              </a:ext>
            </a:extLst>
          </p:cNvPr>
          <p:cNvSpPr/>
          <p:nvPr/>
        </p:nvSpPr>
        <p:spPr>
          <a:xfrm>
            <a:off x="1835500" y="4830971"/>
            <a:ext cx="2325071" cy="902529"/>
          </a:xfrm>
          <a:prstGeom prst="roundRect">
            <a:avLst/>
          </a:prstGeom>
          <a:solidFill>
            <a:srgbClr val="ADD2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FI" sz="1200" b="1" dirty="0">
                <a:solidFill>
                  <a:schemeClr val="tx1"/>
                </a:solidFill>
              </a:rPr>
              <a:t>Stödvillkor: </a:t>
            </a:r>
            <a:r>
              <a:rPr lang="sv-FI" sz="1200" dirty="0">
                <a:solidFill>
                  <a:schemeClr val="tx1"/>
                </a:solidFill>
              </a:rPr>
              <a:t>Tidigare anlagd Naturvårdsvall eller gröngödslingsvall måste bevaras minst till 31.7.</a:t>
            </a:r>
          </a:p>
        </p:txBody>
      </p:sp>
      <p:sp>
        <p:nvSpPr>
          <p:cNvPr id="23" name="Suorakulmio: Pyöristetyt kulmat 22">
            <a:extLst>
              <a:ext uri="{FF2B5EF4-FFF2-40B4-BE49-F238E27FC236}">
                <a16:creationId xmlns:a16="http://schemas.microsoft.com/office/drawing/2014/main" id="{A9B5A13B-9867-D41B-0C8E-C72F52FA1FA3}"/>
              </a:ext>
            </a:extLst>
          </p:cNvPr>
          <p:cNvSpPr/>
          <p:nvPr/>
        </p:nvSpPr>
        <p:spPr>
          <a:xfrm>
            <a:off x="1835501" y="3270778"/>
            <a:ext cx="4565065" cy="648000"/>
          </a:xfrm>
          <a:prstGeom prst="roundRect">
            <a:avLst/>
          </a:prstGeom>
          <a:solidFill>
            <a:srgbClr val="ADD2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FI" sz="1200" b="1" dirty="0">
                <a:solidFill>
                  <a:schemeClr val="tx1"/>
                </a:solidFill>
              </a:rPr>
              <a:t>Stödvillkor: </a:t>
            </a:r>
            <a:r>
              <a:rPr lang="sv-FI" sz="1200" dirty="0">
                <a:solidFill>
                  <a:schemeClr val="tx1"/>
                </a:solidFill>
              </a:rPr>
              <a:t>Mångfaldsväxterna måste bevaras minst till  15.9.</a:t>
            </a:r>
          </a:p>
        </p:txBody>
      </p:sp>
      <p:sp>
        <p:nvSpPr>
          <p:cNvPr id="24" name="Suorakulmio: Pyöristetyt kulmat 23">
            <a:extLst>
              <a:ext uri="{FF2B5EF4-FFF2-40B4-BE49-F238E27FC236}">
                <a16:creationId xmlns:a16="http://schemas.microsoft.com/office/drawing/2014/main" id="{3CA48096-2889-F124-FD00-6B48401F46E7}"/>
              </a:ext>
            </a:extLst>
          </p:cNvPr>
          <p:cNvSpPr/>
          <p:nvPr/>
        </p:nvSpPr>
        <p:spPr>
          <a:xfrm>
            <a:off x="1831020" y="2507377"/>
            <a:ext cx="2329557" cy="648000"/>
          </a:xfrm>
          <a:prstGeom prst="roundRect">
            <a:avLst/>
          </a:prstGeom>
          <a:solidFill>
            <a:srgbClr val="ADD2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FI" sz="1200" b="1" dirty="0">
                <a:solidFill>
                  <a:schemeClr val="tx1"/>
                </a:solidFill>
              </a:rPr>
              <a:t>Stödvillkor: </a:t>
            </a:r>
            <a:r>
              <a:rPr lang="sv-FI" sz="1200" dirty="0">
                <a:solidFill>
                  <a:schemeClr val="tx1"/>
                </a:solidFill>
              </a:rPr>
              <a:t>Mångfaldsväxterna får inte slås före 1.8</a:t>
            </a:r>
          </a:p>
        </p:txBody>
      </p:sp>
      <p:cxnSp>
        <p:nvCxnSpPr>
          <p:cNvPr id="45" name="Suora yhdysviiva 44">
            <a:extLst>
              <a:ext uri="{FF2B5EF4-FFF2-40B4-BE49-F238E27FC236}">
                <a16:creationId xmlns:a16="http://schemas.microsoft.com/office/drawing/2014/main" id="{96A0FEF1-5146-467C-C12C-B5CEE943D2F3}"/>
              </a:ext>
            </a:extLst>
          </p:cNvPr>
          <p:cNvCxnSpPr>
            <a:cxnSpLocks/>
          </p:cNvCxnSpPr>
          <p:nvPr/>
        </p:nvCxnSpPr>
        <p:spPr>
          <a:xfrm>
            <a:off x="8083934" y="1062253"/>
            <a:ext cx="0" cy="4869214"/>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4" name="Taulukko 14">
            <a:extLst>
              <a:ext uri="{FF2B5EF4-FFF2-40B4-BE49-F238E27FC236}">
                <a16:creationId xmlns:a16="http://schemas.microsoft.com/office/drawing/2014/main" id="{D66C7EBB-40D9-BF50-D804-0A133581E04D}"/>
              </a:ext>
            </a:extLst>
          </p:cNvPr>
          <p:cNvGraphicFramePr>
            <a:graphicFrameLocks noGrp="1"/>
          </p:cNvGraphicFramePr>
          <p:nvPr>
            <p:extLst>
              <p:ext uri="{D42A27DB-BD31-4B8C-83A1-F6EECF244321}">
                <p14:modId xmlns:p14="http://schemas.microsoft.com/office/powerpoint/2010/main" val="1182858454"/>
              </p:ext>
            </p:extLst>
          </p:nvPr>
        </p:nvGraphicFramePr>
        <p:xfrm>
          <a:off x="264792" y="5956290"/>
          <a:ext cx="11750838" cy="370840"/>
        </p:xfrm>
        <a:graphic>
          <a:graphicData uri="http://schemas.openxmlformats.org/drawingml/2006/table">
            <a:tbl>
              <a:tblPr firstRow="1" bandRow="1">
                <a:tableStyleId>{5C22544A-7EE6-4342-B048-85BDC9FD1C3A}</a:tableStyleId>
              </a:tblPr>
              <a:tblGrid>
                <a:gridCol w="1958473">
                  <a:extLst>
                    <a:ext uri="{9D8B030D-6E8A-4147-A177-3AD203B41FA5}">
                      <a16:colId xmlns:a16="http://schemas.microsoft.com/office/drawing/2014/main" val="1127343776"/>
                    </a:ext>
                  </a:extLst>
                </a:gridCol>
                <a:gridCol w="1958473">
                  <a:extLst>
                    <a:ext uri="{9D8B030D-6E8A-4147-A177-3AD203B41FA5}">
                      <a16:colId xmlns:a16="http://schemas.microsoft.com/office/drawing/2014/main" val="764724144"/>
                    </a:ext>
                  </a:extLst>
                </a:gridCol>
                <a:gridCol w="1958473">
                  <a:extLst>
                    <a:ext uri="{9D8B030D-6E8A-4147-A177-3AD203B41FA5}">
                      <a16:colId xmlns:a16="http://schemas.microsoft.com/office/drawing/2014/main" val="2880583699"/>
                    </a:ext>
                  </a:extLst>
                </a:gridCol>
                <a:gridCol w="1958473">
                  <a:extLst>
                    <a:ext uri="{9D8B030D-6E8A-4147-A177-3AD203B41FA5}">
                      <a16:colId xmlns:a16="http://schemas.microsoft.com/office/drawing/2014/main" val="17303321"/>
                    </a:ext>
                  </a:extLst>
                </a:gridCol>
                <a:gridCol w="1958473">
                  <a:extLst>
                    <a:ext uri="{9D8B030D-6E8A-4147-A177-3AD203B41FA5}">
                      <a16:colId xmlns:a16="http://schemas.microsoft.com/office/drawing/2014/main" val="199305197"/>
                    </a:ext>
                  </a:extLst>
                </a:gridCol>
                <a:gridCol w="1958473">
                  <a:extLst>
                    <a:ext uri="{9D8B030D-6E8A-4147-A177-3AD203B41FA5}">
                      <a16:colId xmlns:a16="http://schemas.microsoft.com/office/drawing/2014/main" val="393509128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schemeClr val="tx1"/>
                          </a:solidFill>
                          <a:effectLst/>
                          <a:uLnTx/>
                          <a:uFillTx/>
                          <a:latin typeface="+mn-lt"/>
                          <a:ea typeface="+mn-ea"/>
                          <a:cs typeface="+mn-cs"/>
                        </a:rPr>
                        <a:t>Juni</a:t>
                      </a:r>
                    </a:p>
                  </a:txBody>
                  <a:tcPr>
                    <a:solidFill>
                      <a:srgbClr val="CEB88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err="1">
                          <a:ln>
                            <a:noFill/>
                          </a:ln>
                          <a:solidFill>
                            <a:schemeClr val="tx1"/>
                          </a:solidFill>
                          <a:effectLst/>
                          <a:uLnTx/>
                          <a:uFillTx/>
                          <a:latin typeface="+mn-lt"/>
                          <a:ea typeface="+mn-ea"/>
                          <a:cs typeface="+mn-cs"/>
                        </a:rPr>
                        <a:t>Juli</a:t>
                      </a:r>
                      <a:endParaRPr kumimoji="0" lang="fi-FI" sz="1400" b="1" i="0" u="none" strike="noStrike" kern="1200" cap="none" spc="0" normalizeH="0" baseline="0" noProof="0" dirty="0">
                        <a:ln>
                          <a:noFill/>
                        </a:ln>
                        <a:solidFill>
                          <a:schemeClr val="tx1"/>
                        </a:solidFill>
                        <a:effectLst/>
                        <a:uLnTx/>
                        <a:uFillTx/>
                        <a:latin typeface="+mn-lt"/>
                        <a:ea typeface="+mn-ea"/>
                        <a:cs typeface="+mn-cs"/>
                      </a:endParaRPr>
                    </a:p>
                  </a:txBody>
                  <a:tcPr>
                    <a:solidFill>
                      <a:srgbClr val="CEB88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err="1">
                          <a:ln>
                            <a:noFill/>
                          </a:ln>
                          <a:solidFill>
                            <a:schemeClr val="tx1"/>
                          </a:solidFill>
                          <a:effectLst/>
                          <a:uLnTx/>
                          <a:uFillTx/>
                          <a:latin typeface="+mn-lt"/>
                          <a:ea typeface="+mn-ea"/>
                          <a:cs typeface="+mn-cs"/>
                        </a:rPr>
                        <a:t>Augusti</a:t>
                      </a:r>
                      <a:endParaRPr kumimoji="0" lang="fi-FI" sz="1400" b="1" i="0" u="none" strike="noStrike" kern="1200" cap="none" spc="0" normalizeH="0" baseline="0" noProof="0" dirty="0">
                        <a:ln>
                          <a:noFill/>
                        </a:ln>
                        <a:solidFill>
                          <a:schemeClr val="tx1"/>
                        </a:solidFill>
                        <a:effectLst/>
                        <a:uLnTx/>
                        <a:uFillTx/>
                        <a:latin typeface="+mn-lt"/>
                        <a:ea typeface="+mn-ea"/>
                        <a:cs typeface="+mn-cs"/>
                      </a:endParaRPr>
                    </a:p>
                  </a:txBody>
                  <a:tcPr>
                    <a:solidFill>
                      <a:srgbClr val="CEB888"/>
                    </a:solidFill>
                  </a:tcPr>
                </a:tc>
                <a:tc>
                  <a:txBody>
                    <a:bodyPr/>
                    <a:lstStyle/>
                    <a:p>
                      <a:r>
                        <a:rPr kumimoji="0" lang="fi-FI" sz="1400" b="1" i="0" u="none" strike="noStrike" kern="1200" cap="none" spc="0" normalizeH="0" baseline="0" noProof="0" dirty="0" err="1">
                          <a:ln>
                            <a:noFill/>
                          </a:ln>
                          <a:solidFill>
                            <a:schemeClr val="tx1"/>
                          </a:solidFill>
                          <a:effectLst/>
                          <a:uLnTx/>
                          <a:uFillTx/>
                          <a:latin typeface="+mn-lt"/>
                          <a:ea typeface="+mn-ea"/>
                          <a:cs typeface="+mn-cs"/>
                        </a:rPr>
                        <a:t>September</a:t>
                      </a:r>
                      <a:endParaRPr lang="fi-FI" sz="1400" b="1" dirty="0">
                        <a:solidFill>
                          <a:schemeClr val="tx1"/>
                        </a:solidFill>
                      </a:endParaRPr>
                    </a:p>
                  </a:txBody>
                  <a:tcPr>
                    <a:solidFill>
                      <a:srgbClr val="CEB88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err="1">
                          <a:ln>
                            <a:noFill/>
                          </a:ln>
                          <a:solidFill>
                            <a:schemeClr val="tx1"/>
                          </a:solidFill>
                          <a:effectLst/>
                          <a:uLnTx/>
                          <a:uFillTx/>
                          <a:latin typeface="+mn-lt"/>
                          <a:ea typeface="+mn-ea"/>
                          <a:cs typeface="+mn-cs"/>
                        </a:rPr>
                        <a:t>Oktober</a:t>
                      </a:r>
                      <a:endParaRPr kumimoji="0" lang="fi-FI" sz="1400" b="1" i="0" u="none" strike="noStrike" kern="1200" cap="none" spc="0" normalizeH="0" baseline="0" noProof="0" dirty="0">
                        <a:ln>
                          <a:noFill/>
                        </a:ln>
                        <a:solidFill>
                          <a:schemeClr val="tx1"/>
                        </a:solidFill>
                        <a:effectLst/>
                        <a:uLnTx/>
                        <a:uFillTx/>
                        <a:latin typeface="+mn-lt"/>
                        <a:ea typeface="+mn-ea"/>
                        <a:cs typeface="+mn-cs"/>
                      </a:endParaRPr>
                    </a:p>
                  </a:txBody>
                  <a:tcPr>
                    <a:solidFill>
                      <a:srgbClr val="CEB88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schemeClr val="tx1"/>
                          </a:solidFill>
                          <a:effectLst/>
                          <a:uLnTx/>
                          <a:uFillTx/>
                          <a:latin typeface="+mn-lt"/>
                          <a:ea typeface="+mn-ea"/>
                          <a:cs typeface="+mn-cs"/>
                        </a:rPr>
                        <a:t>November</a:t>
                      </a:r>
                    </a:p>
                  </a:txBody>
                  <a:tcPr>
                    <a:solidFill>
                      <a:srgbClr val="CEB888"/>
                    </a:solidFill>
                  </a:tcPr>
                </a:tc>
                <a:extLst>
                  <a:ext uri="{0D108BD9-81ED-4DB2-BD59-A6C34878D82A}">
                    <a16:rowId xmlns:a16="http://schemas.microsoft.com/office/drawing/2014/main" val="3226067980"/>
                  </a:ext>
                </a:extLst>
              </a:tr>
            </a:tbl>
          </a:graphicData>
        </a:graphic>
      </p:graphicFrame>
      <p:sp>
        <p:nvSpPr>
          <p:cNvPr id="25" name="Suorakulmio: Pyöristetyt kulmat 24">
            <a:extLst>
              <a:ext uri="{FF2B5EF4-FFF2-40B4-BE49-F238E27FC236}">
                <a16:creationId xmlns:a16="http://schemas.microsoft.com/office/drawing/2014/main" id="{BB4AB52B-B607-BE34-9C5C-DB6105A76C16}"/>
              </a:ext>
            </a:extLst>
          </p:cNvPr>
          <p:cNvSpPr/>
          <p:nvPr/>
        </p:nvSpPr>
        <p:spPr>
          <a:xfrm>
            <a:off x="1835501" y="1514286"/>
            <a:ext cx="8933929" cy="369332"/>
          </a:xfrm>
          <a:prstGeom prst="roundRect">
            <a:avLst/>
          </a:prstGeom>
          <a:solidFill>
            <a:srgbClr val="E6ED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FI" sz="1200" b="1" dirty="0">
                <a:solidFill>
                  <a:schemeClr val="tx1"/>
                </a:solidFill>
              </a:rPr>
              <a:t>Villkorlighet: </a:t>
            </a:r>
            <a:r>
              <a:rPr lang="sv-FI" sz="1200" dirty="0">
                <a:solidFill>
                  <a:srgbClr val="343841"/>
                </a:solidFill>
                <a:latin typeface="+mj-lt"/>
              </a:rPr>
              <a:t>Kontroll av bearbetning på</a:t>
            </a:r>
            <a:r>
              <a:rPr lang="sv-FI" sz="1200" i="0" dirty="0">
                <a:solidFill>
                  <a:srgbClr val="343841"/>
                </a:solidFill>
                <a:effectLst/>
                <a:latin typeface="+mj-lt"/>
              </a:rPr>
              <a:t> areal som tagits som jordbruksmark efter 2022 och</a:t>
            </a:r>
            <a:r>
              <a:rPr lang="sv-FI" sz="1200" dirty="0">
                <a:solidFill>
                  <a:schemeClr val="tx1"/>
                </a:solidFill>
                <a:latin typeface="+mj-lt"/>
              </a:rPr>
              <a:t> Natura 2000- områdens permanenta vallar</a:t>
            </a:r>
            <a:endParaRPr lang="sv-FI" sz="1200" dirty="0">
              <a:solidFill>
                <a:schemeClr val="tx1"/>
              </a:solidFill>
            </a:endParaRPr>
          </a:p>
        </p:txBody>
      </p:sp>
      <p:sp>
        <p:nvSpPr>
          <p:cNvPr id="9" name="Suorakulmio: Pyöristetyt kulmat 8">
            <a:extLst>
              <a:ext uri="{FF2B5EF4-FFF2-40B4-BE49-F238E27FC236}">
                <a16:creationId xmlns:a16="http://schemas.microsoft.com/office/drawing/2014/main" id="{C3DC5D44-0EAE-B57A-32A6-5DC4BC8124D3}"/>
              </a:ext>
            </a:extLst>
          </p:cNvPr>
          <p:cNvSpPr/>
          <p:nvPr/>
        </p:nvSpPr>
        <p:spPr>
          <a:xfrm>
            <a:off x="4214737" y="2537019"/>
            <a:ext cx="3816688" cy="252000"/>
          </a:xfrm>
          <a:prstGeom prst="roundRect">
            <a:avLst/>
          </a:prstGeom>
          <a:solidFill>
            <a:srgbClr val="FCEBB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sv-FI" sz="1200" dirty="0">
                <a:solidFill>
                  <a:schemeClr val="tx1"/>
                </a:solidFill>
              </a:rPr>
              <a:t>Bildsvar eller ändring av ansökan</a:t>
            </a:r>
          </a:p>
        </p:txBody>
      </p:sp>
      <p:sp>
        <p:nvSpPr>
          <p:cNvPr id="12" name="Suorakulmio: Pyöristetyt kulmat 11">
            <a:extLst>
              <a:ext uri="{FF2B5EF4-FFF2-40B4-BE49-F238E27FC236}">
                <a16:creationId xmlns:a16="http://schemas.microsoft.com/office/drawing/2014/main" id="{993F7E8A-F6F6-127B-D6C5-411B0AE37D5E}"/>
              </a:ext>
            </a:extLst>
          </p:cNvPr>
          <p:cNvSpPr/>
          <p:nvPr/>
        </p:nvSpPr>
        <p:spPr>
          <a:xfrm>
            <a:off x="6450214" y="3289120"/>
            <a:ext cx="1584071" cy="631519"/>
          </a:xfrm>
          <a:prstGeom prst="roundRect">
            <a:avLst/>
          </a:prstGeom>
          <a:solidFill>
            <a:srgbClr val="FCEBB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sv-FI" sz="1200" dirty="0">
                <a:solidFill>
                  <a:schemeClr val="tx1"/>
                </a:solidFill>
              </a:rPr>
              <a:t>Bildsvar eller ändring av ansökan</a:t>
            </a:r>
          </a:p>
        </p:txBody>
      </p:sp>
      <p:sp>
        <p:nvSpPr>
          <p:cNvPr id="13" name="Suorakulmio: Pyöristetyt kulmat 12">
            <a:extLst>
              <a:ext uri="{FF2B5EF4-FFF2-40B4-BE49-F238E27FC236}">
                <a16:creationId xmlns:a16="http://schemas.microsoft.com/office/drawing/2014/main" id="{67841AE0-E0FD-ED46-ECE4-0F4B6911AD93}"/>
              </a:ext>
            </a:extLst>
          </p:cNvPr>
          <p:cNvSpPr/>
          <p:nvPr/>
        </p:nvSpPr>
        <p:spPr>
          <a:xfrm>
            <a:off x="5845344" y="4054292"/>
            <a:ext cx="2186081" cy="648000"/>
          </a:xfrm>
          <a:prstGeom prst="roundRect">
            <a:avLst/>
          </a:prstGeom>
          <a:solidFill>
            <a:srgbClr val="FCEBB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sv-FI" sz="1200" dirty="0">
                <a:solidFill>
                  <a:schemeClr val="tx1"/>
                </a:solidFill>
              </a:rPr>
              <a:t>Bildsvar eller ändring av ansökan</a:t>
            </a:r>
          </a:p>
        </p:txBody>
      </p:sp>
      <p:sp>
        <p:nvSpPr>
          <p:cNvPr id="15" name="Suorakulmio: Pyöristetyt kulmat 14">
            <a:extLst>
              <a:ext uri="{FF2B5EF4-FFF2-40B4-BE49-F238E27FC236}">
                <a16:creationId xmlns:a16="http://schemas.microsoft.com/office/drawing/2014/main" id="{5399F79C-04DD-19E2-CBAE-527C99A07E02}"/>
              </a:ext>
            </a:extLst>
          </p:cNvPr>
          <p:cNvSpPr/>
          <p:nvPr/>
        </p:nvSpPr>
        <p:spPr>
          <a:xfrm>
            <a:off x="4281873" y="4852727"/>
            <a:ext cx="3749551" cy="252000"/>
          </a:xfrm>
          <a:prstGeom prst="roundRect">
            <a:avLst/>
          </a:prstGeom>
          <a:solidFill>
            <a:srgbClr val="FCEBB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sv-FI" sz="1200" dirty="0">
                <a:solidFill>
                  <a:schemeClr val="tx1"/>
                </a:solidFill>
              </a:rPr>
              <a:t>Bildsvar eller ändring av ansökan</a:t>
            </a:r>
          </a:p>
        </p:txBody>
      </p:sp>
      <p:sp>
        <p:nvSpPr>
          <p:cNvPr id="19" name="Tekstiruutu 18">
            <a:extLst>
              <a:ext uri="{FF2B5EF4-FFF2-40B4-BE49-F238E27FC236}">
                <a16:creationId xmlns:a16="http://schemas.microsoft.com/office/drawing/2014/main" id="{7D5FE4FF-8E55-E5D0-5E63-18EDCB4AF899}"/>
              </a:ext>
            </a:extLst>
          </p:cNvPr>
          <p:cNvSpPr txBox="1"/>
          <p:nvPr/>
        </p:nvSpPr>
        <p:spPr>
          <a:xfrm>
            <a:off x="1296996" y="6415476"/>
            <a:ext cx="6875570" cy="306467"/>
          </a:xfrm>
          <a:prstGeom prst="roundRect">
            <a:avLst/>
          </a:prstGeom>
          <a:solidFill>
            <a:srgbClr val="FCEBB1"/>
          </a:solidFill>
          <a:ln>
            <a:solidFill>
              <a:schemeClr val="tx1"/>
            </a:solidFill>
          </a:ln>
        </p:spPr>
        <p:txBody>
          <a:bodyPr wrap="square" rtlCol="0">
            <a:noAutofit/>
          </a:bodyPr>
          <a:lstStyle/>
          <a:p>
            <a:pPr algn="ctr"/>
            <a:r>
              <a:rPr lang="sv-FI" sz="1200" dirty="0">
                <a:ea typeface="Trebuchet MS" panose="020B0603020202020204" pitchFamily="34" charset="0"/>
                <a:cs typeface="Trebuchet MS" panose="020B0603020202020204" pitchFamily="34" charset="0"/>
              </a:rPr>
              <a:t>Skedet för ändring av ansökan om åkerstöd  2024</a:t>
            </a:r>
            <a:endParaRPr lang="sv-FI" sz="1200" dirty="0"/>
          </a:p>
        </p:txBody>
      </p:sp>
      <p:sp>
        <p:nvSpPr>
          <p:cNvPr id="3" name="Suorakulmio: Pyöristetyt kulmat 2">
            <a:extLst>
              <a:ext uri="{FF2B5EF4-FFF2-40B4-BE49-F238E27FC236}">
                <a16:creationId xmlns:a16="http://schemas.microsoft.com/office/drawing/2014/main" id="{0044E550-CB04-EAF0-857C-0D63A778F9FC}"/>
              </a:ext>
            </a:extLst>
          </p:cNvPr>
          <p:cNvSpPr/>
          <p:nvPr/>
        </p:nvSpPr>
        <p:spPr>
          <a:xfrm>
            <a:off x="1835501" y="1983971"/>
            <a:ext cx="8933929" cy="369332"/>
          </a:xfrm>
          <a:prstGeom prst="roundRect">
            <a:avLst/>
          </a:prstGeom>
          <a:solidFill>
            <a:srgbClr val="ADD2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FI" sz="1200" b="1" dirty="0">
                <a:solidFill>
                  <a:schemeClr val="tx1"/>
                </a:solidFill>
              </a:rPr>
              <a:t>Stödvillkor: </a:t>
            </a:r>
            <a:r>
              <a:rPr lang="sv-FI" sz="1200" dirty="0">
                <a:solidFill>
                  <a:schemeClr val="tx1"/>
                </a:solidFill>
              </a:rPr>
              <a:t>Vallväxtlighet på skyddszoner och vall på torvmark har bevarats</a:t>
            </a:r>
          </a:p>
        </p:txBody>
      </p:sp>
      <p:sp>
        <p:nvSpPr>
          <p:cNvPr id="4" name="Suorakulmio: Pyöristetyt kulmat 3">
            <a:extLst>
              <a:ext uri="{FF2B5EF4-FFF2-40B4-BE49-F238E27FC236}">
                <a16:creationId xmlns:a16="http://schemas.microsoft.com/office/drawing/2014/main" id="{392D268D-B673-5330-6D25-147C3BA9715B}"/>
              </a:ext>
            </a:extLst>
          </p:cNvPr>
          <p:cNvSpPr/>
          <p:nvPr/>
        </p:nvSpPr>
        <p:spPr>
          <a:xfrm>
            <a:off x="9375509" y="1781776"/>
            <a:ext cx="1561816" cy="286009"/>
          </a:xfrm>
          <a:prstGeom prst="roundRect">
            <a:avLst/>
          </a:prstGeom>
          <a:solidFill>
            <a:srgbClr val="FCEBB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sv-FI" sz="1200" dirty="0">
                <a:solidFill>
                  <a:schemeClr val="tx1"/>
                </a:solidFill>
              </a:rPr>
              <a:t>             Bildsvar</a:t>
            </a:r>
          </a:p>
        </p:txBody>
      </p:sp>
      <p:grpSp>
        <p:nvGrpSpPr>
          <p:cNvPr id="6" name="Ryhmä 5">
            <a:extLst>
              <a:ext uri="{FF2B5EF4-FFF2-40B4-BE49-F238E27FC236}">
                <a16:creationId xmlns:a16="http://schemas.microsoft.com/office/drawing/2014/main" id="{0B461EA2-752C-5837-0B4C-2A7E4A370F4B}"/>
              </a:ext>
            </a:extLst>
          </p:cNvPr>
          <p:cNvGrpSpPr/>
          <p:nvPr/>
        </p:nvGrpSpPr>
        <p:grpSpPr>
          <a:xfrm>
            <a:off x="86076" y="1457012"/>
            <a:ext cx="1646712" cy="1680604"/>
            <a:chOff x="10405299" y="1236452"/>
            <a:chExt cx="1646712" cy="1734334"/>
          </a:xfrm>
        </p:grpSpPr>
        <p:sp>
          <p:nvSpPr>
            <p:cNvPr id="7" name="Suorakulmio: Pyöristetyt kulmat 6">
              <a:extLst>
                <a:ext uri="{FF2B5EF4-FFF2-40B4-BE49-F238E27FC236}">
                  <a16:creationId xmlns:a16="http://schemas.microsoft.com/office/drawing/2014/main" id="{7CCDD003-ABC9-73C6-7B66-FA5496B88887}"/>
                </a:ext>
              </a:extLst>
            </p:cNvPr>
            <p:cNvSpPr/>
            <p:nvPr/>
          </p:nvSpPr>
          <p:spPr>
            <a:xfrm>
              <a:off x="10405299" y="1236452"/>
              <a:ext cx="1646712" cy="1734334"/>
            </a:xfrm>
            <a:prstGeom prst="roundRect">
              <a:avLst/>
            </a:prstGeom>
            <a:solidFill>
              <a:schemeClr val="bg1">
                <a:lumMod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180000" bIns="180000" rtlCol="0" anchor="b" anchorCtr="0"/>
            <a:lstStyle/>
            <a:p>
              <a:endParaRPr lang="sv-FI" sz="2400" dirty="0">
                <a:solidFill>
                  <a:schemeClr val="tx1"/>
                </a:solidFill>
              </a:endParaRPr>
            </a:p>
          </p:txBody>
        </p:sp>
        <p:sp>
          <p:nvSpPr>
            <p:cNvPr id="8" name="Tekstiruutu 7">
              <a:extLst>
                <a:ext uri="{FF2B5EF4-FFF2-40B4-BE49-F238E27FC236}">
                  <a16:creationId xmlns:a16="http://schemas.microsoft.com/office/drawing/2014/main" id="{2DA1D8EB-4853-BAB4-A8C0-69033266A39A}"/>
                </a:ext>
              </a:extLst>
            </p:cNvPr>
            <p:cNvSpPr txBox="1"/>
            <p:nvPr/>
          </p:nvSpPr>
          <p:spPr>
            <a:xfrm>
              <a:off x="11015445" y="2016876"/>
              <a:ext cx="936000" cy="316265"/>
            </a:xfrm>
            <a:prstGeom prst="roundRect">
              <a:avLst/>
            </a:prstGeom>
            <a:solidFill>
              <a:srgbClr val="ADD296"/>
            </a:solidFill>
            <a:ln>
              <a:solidFill>
                <a:schemeClr val="tx1"/>
              </a:solidFill>
            </a:ln>
          </p:spPr>
          <p:txBody>
            <a:bodyPr wrap="square" rtlCol="0" anchor="ctr" anchorCtr="0">
              <a:spAutoFit/>
            </a:bodyPr>
            <a:lstStyle/>
            <a:p>
              <a:pPr algn="ctr"/>
              <a:r>
                <a:rPr lang="sv-FI" sz="1200" dirty="0"/>
                <a:t>Utredning</a:t>
              </a:r>
            </a:p>
          </p:txBody>
        </p:sp>
        <p:sp>
          <p:nvSpPr>
            <p:cNvPr id="11" name="Suorakulmio: Pyöristetyt kulmat 10">
              <a:extLst>
                <a:ext uri="{FF2B5EF4-FFF2-40B4-BE49-F238E27FC236}">
                  <a16:creationId xmlns:a16="http://schemas.microsoft.com/office/drawing/2014/main" id="{088A012D-27D1-61D1-9308-BEB3ABA676AA}"/>
                </a:ext>
              </a:extLst>
            </p:cNvPr>
            <p:cNvSpPr/>
            <p:nvPr/>
          </p:nvSpPr>
          <p:spPr>
            <a:xfrm>
              <a:off x="11015445" y="2448186"/>
              <a:ext cx="936000" cy="288000"/>
            </a:xfrm>
            <a:prstGeom prst="roundRect">
              <a:avLst/>
            </a:prstGeom>
            <a:solidFill>
              <a:srgbClr val="FCEBB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sv-FI" sz="1200" dirty="0">
                  <a:solidFill>
                    <a:schemeClr val="tx1"/>
                  </a:solidFill>
                </a:rPr>
                <a:t>Odlare</a:t>
              </a:r>
            </a:p>
          </p:txBody>
        </p:sp>
        <p:pic>
          <p:nvPicPr>
            <p:cNvPr id="20" name="Kuva 19">
              <a:extLst>
                <a:ext uri="{FF2B5EF4-FFF2-40B4-BE49-F238E27FC236}">
                  <a16:creationId xmlns:a16="http://schemas.microsoft.com/office/drawing/2014/main" id="{5BA08641-F5D9-785B-5615-A4563CAE6ABA}"/>
                </a:ext>
              </a:extLst>
            </p:cNvPr>
            <p:cNvPicPr>
              <a:picLocks noChangeAspect="1"/>
            </p:cNvPicPr>
            <p:nvPr/>
          </p:nvPicPr>
          <p:blipFill>
            <a:blip r:embed="rId3"/>
            <a:stretch>
              <a:fillRect/>
            </a:stretch>
          </p:blipFill>
          <p:spPr>
            <a:xfrm>
              <a:off x="10503531" y="1948488"/>
              <a:ext cx="482806" cy="423200"/>
            </a:xfrm>
            <a:prstGeom prst="rect">
              <a:avLst/>
            </a:prstGeom>
          </p:spPr>
        </p:pic>
        <p:pic>
          <p:nvPicPr>
            <p:cNvPr id="35" name="Kuva 34" descr="Kamera ääriviiva">
              <a:extLst>
                <a:ext uri="{FF2B5EF4-FFF2-40B4-BE49-F238E27FC236}">
                  <a16:creationId xmlns:a16="http://schemas.microsoft.com/office/drawing/2014/main" id="{2A426F66-0174-66CF-C7B8-E33BCE0D98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35519" y="2393399"/>
              <a:ext cx="418831" cy="369196"/>
            </a:xfrm>
            <a:prstGeom prst="rect">
              <a:avLst/>
            </a:prstGeom>
          </p:spPr>
        </p:pic>
        <p:sp>
          <p:nvSpPr>
            <p:cNvPr id="37" name="Suorakulmio: Pyöristetyt kulmat 36">
              <a:extLst>
                <a:ext uri="{FF2B5EF4-FFF2-40B4-BE49-F238E27FC236}">
                  <a16:creationId xmlns:a16="http://schemas.microsoft.com/office/drawing/2014/main" id="{432E5D86-590B-D276-B05F-9EE53D9FBBBE}"/>
                </a:ext>
              </a:extLst>
            </p:cNvPr>
            <p:cNvSpPr/>
            <p:nvPr/>
          </p:nvSpPr>
          <p:spPr>
            <a:xfrm>
              <a:off x="10503532" y="1395663"/>
              <a:ext cx="1447914" cy="306467"/>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sz="1200" dirty="0">
                  <a:solidFill>
                    <a:schemeClr val="tx1"/>
                  </a:solidFill>
                </a:rPr>
                <a:t>Satellitanalys</a:t>
              </a:r>
            </a:p>
          </p:txBody>
        </p:sp>
      </p:grpSp>
      <p:pic>
        <p:nvPicPr>
          <p:cNvPr id="38" name="Kuva 37" descr="Kamera ääriviiva">
            <a:extLst>
              <a:ext uri="{FF2B5EF4-FFF2-40B4-BE49-F238E27FC236}">
                <a16:creationId xmlns:a16="http://schemas.microsoft.com/office/drawing/2014/main" id="{A4630AC1-A1B0-829D-6216-F34132AAB31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36759" y="1738223"/>
            <a:ext cx="418831" cy="357758"/>
          </a:xfrm>
          <a:prstGeom prst="rect">
            <a:avLst/>
          </a:prstGeom>
        </p:spPr>
      </p:pic>
      <p:sp>
        <p:nvSpPr>
          <p:cNvPr id="39" name="Vuokaaviosymboli: Liitin 38">
            <a:extLst>
              <a:ext uri="{FF2B5EF4-FFF2-40B4-BE49-F238E27FC236}">
                <a16:creationId xmlns:a16="http://schemas.microsoft.com/office/drawing/2014/main" id="{9D3D5ECD-B89B-51A7-7DD9-B8F4C8130242}"/>
              </a:ext>
            </a:extLst>
          </p:cNvPr>
          <p:cNvSpPr/>
          <p:nvPr/>
        </p:nvSpPr>
        <p:spPr>
          <a:xfrm>
            <a:off x="1937466" y="5763957"/>
            <a:ext cx="160744" cy="16751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FI" dirty="0"/>
          </a:p>
        </p:txBody>
      </p:sp>
      <p:pic>
        <p:nvPicPr>
          <p:cNvPr id="40" name="Kuva 39" descr="Kamera ääriviiva">
            <a:extLst>
              <a:ext uri="{FF2B5EF4-FFF2-40B4-BE49-F238E27FC236}">
                <a16:creationId xmlns:a16="http://schemas.microsoft.com/office/drawing/2014/main" id="{629C9B0A-090F-70FF-324B-DB8D788AC7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47869" y="2488755"/>
            <a:ext cx="418831" cy="357758"/>
          </a:xfrm>
          <a:prstGeom prst="rect">
            <a:avLst/>
          </a:prstGeom>
        </p:spPr>
      </p:pic>
      <p:pic>
        <p:nvPicPr>
          <p:cNvPr id="41" name="Kuva 40" descr="Kamera ääriviiva">
            <a:extLst>
              <a:ext uri="{FF2B5EF4-FFF2-40B4-BE49-F238E27FC236}">
                <a16:creationId xmlns:a16="http://schemas.microsoft.com/office/drawing/2014/main" id="{36153E34-1A9F-355E-2DC6-E267F923CB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73588" y="3538370"/>
            <a:ext cx="418831" cy="357758"/>
          </a:xfrm>
          <a:prstGeom prst="rect">
            <a:avLst/>
          </a:prstGeom>
        </p:spPr>
      </p:pic>
      <p:pic>
        <p:nvPicPr>
          <p:cNvPr id="42" name="Kuva 41" descr="Kamera ääriviiva">
            <a:extLst>
              <a:ext uri="{FF2B5EF4-FFF2-40B4-BE49-F238E27FC236}">
                <a16:creationId xmlns:a16="http://schemas.microsoft.com/office/drawing/2014/main" id="{38173C08-510C-255E-7BEC-6BBF8C8FEC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54757" y="4369583"/>
            <a:ext cx="418831" cy="357758"/>
          </a:xfrm>
          <a:prstGeom prst="rect">
            <a:avLst/>
          </a:prstGeom>
        </p:spPr>
      </p:pic>
      <p:pic>
        <p:nvPicPr>
          <p:cNvPr id="44" name="Kuva 43" descr="Kamera ääriviiva">
            <a:extLst>
              <a:ext uri="{FF2B5EF4-FFF2-40B4-BE49-F238E27FC236}">
                <a16:creationId xmlns:a16="http://schemas.microsoft.com/office/drawing/2014/main" id="{6B64B396-18DE-C083-DAC7-41D4DD73802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25365" y="4787706"/>
            <a:ext cx="418831" cy="357758"/>
          </a:xfrm>
          <a:prstGeom prst="rect">
            <a:avLst/>
          </a:prstGeom>
        </p:spPr>
      </p:pic>
    </p:spTree>
    <p:extLst>
      <p:ext uri="{BB962C8B-B14F-4D97-AF65-F5344CB8AC3E}">
        <p14:creationId xmlns:p14="http://schemas.microsoft.com/office/powerpoint/2010/main" val="25290221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B05CD1-C499-F8DE-E694-2BCCD87CFABE}"/>
              </a:ext>
            </a:extLst>
          </p:cNvPr>
          <p:cNvSpPr>
            <a:spLocks noGrp="1"/>
          </p:cNvSpPr>
          <p:nvPr>
            <p:ph type="title"/>
          </p:nvPr>
        </p:nvSpPr>
        <p:spPr/>
        <p:txBody>
          <a:bodyPr/>
          <a:lstStyle/>
          <a:p>
            <a:r>
              <a:rPr lang="sv-FI" noProof="0" dirty="0"/>
              <a:t>Bevarande / kontroll av bearbetning</a:t>
            </a:r>
          </a:p>
        </p:txBody>
      </p:sp>
      <p:sp>
        <p:nvSpPr>
          <p:cNvPr id="3" name="Sisällön paikkamerkki 2">
            <a:extLst>
              <a:ext uri="{FF2B5EF4-FFF2-40B4-BE49-F238E27FC236}">
                <a16:creationId xmlns:a16="http://schemas.microsoft.com/office/drawing/2014/main" id="{F0011C09-CB81-5AC6-3A34-640E69100B28}"/>
              </a:ext>
            </a:extLst>
          </p:cNvPr>
          <p:cNvSpPr>
            <a:spLocks noGrp="1"/>
          </p:cNvSpPr>
          <p:nvPr>
            <p:ph idx="1"/>
          </p:nvPr>
        </p:nvSpPr>
        <p:spPr/>
        <p:txBody>
          <a:bodyPr/>
          <a:lstStyle/>
          <a:p>
            <a:r>
              <a:rPr lang="sv-FI" noProof="0" dirty="0"/>
              <a:t>Förväntas marginell mängd utredningsbegäran</a:t>
            </a:r>
          </a:p>
          <a:p>
            <a:r>
              <a:rPr lang="sv-FI" noProof="0" dirty="0"/>
              <a:t>Utredningsbegäran sänds ut direkt om icke tillåten aktivitet konstateras</a:t>
            </a:r>
          </a:p>
          <a:p>
            <a:r>
              <a:rPr lang="sv-FI" noProof="0" dirty="0"/>
              <a:t>Ansökande kan ändra sin ansökan eller svara på utredningsbegäran med bild efter utgången av villkorets sista datum.</a:t>
            </a:r>
          </a:p>
          <a:p>
            <a:pPr lvl="1"/>
            <a:r>
              <a:rPr lang="sv-FI" noProof="0" dirty="0"/>
              <a:t>Villkorlighetens krav kan inte kringgås med ändring av ansökan men med bild kan satellituppföljningens analysresultat omkullkastas </a:t>
            </a:r>
          </a:p>
          <a:p>
            <a:pPr marL="0" indent="0">
              <a:buNone/>
            </a:pPr>
            <a:endParaRPr lang="sv-FI" noProof="0" dirty="0"/>
          </a:p>
        </p:txBody>
      </p:sp>
    </p:spTree>
    <p:extLst>
      <p:ext uri="{BB962C8B-B14F-4D97-AF65-F5344CB8AC3E}">
        <p14:creationId xmlns:p14="http://schemas.microsoft.com/office/powerpoint/2010/main" val="23862877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5AEF5D86-5EAB-0A02-CA27-EAD9BB75E3F7}"/>
              </a:ext>
            </a:extLst>
          </p:cNvPr>
          <p:cNvSpPr/>
          <p:nvPr/>
        </p:nvSpPr>
        <p:spPr>
          <a:xfrm>
            <a:off x="8373424" y="4348480"/>
            <a:ext cx="2558736" cy="2255520"/>
          </a:xfrm>
          <a:prstGeom prst="rect">
            <a:avLst/>
          </a:prstGeom>
          <a:solidFill>
            <a:srgbClr val="FAB2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4CAD7A36-E2FF-8CE7-7C96-DB61E0CE15B1}"/>
              </a:ext>
            </a:extLst>
          </p:cNvPr>
          <p:cNvSpPr>
            <a:spLocks noGrp="1"/>
          </p:cNvSpPr>
          <p:nvPr>
            <p:ph type="ctrTitle"/>
          </p:nvPr>
        </p:nvSpPr>
        <p:spPr>
          <a:xfrm>
            <a:off x="3113235" y="961694"/>
            <a:ext cx="5500474" cy="1102323"/>
          </a:xfrm>
        </p:spPr>
        <p:txBody>
          <a:bodyPr>
            <a:normAutofit fontScale="90000"/>
          </a:bodyPr>
          <a:lstStyle/>
          <a:p>
            <a:r>
              <a:rPr lang="sv-FI" noProof="0" dirty="0"/>
              <a:t>Förutse och slappna av. Fotografera dina fält när det passar dig, även för skojs skull. Ta en bild av dina åkrar med Vipu-mobilen. </a:t>
            </a:r>
            <a:br>
              <a:rPr lang="sv-FI" noProof="0" dirty="0"/>
            </a:br>
            <a:br>
              <a:rPr lang="sv-FI" noProof="0" dirty="0"/>
            </a:br>
            <a:r>
              <a:rPr lang="sv-FI" noProof="0" dirty="0"/>
              <a:t>Du ligger steget före om du får en begäran om utredning. Du kan svara med en färdig bild och spara tid</a:t>
            </a:r>
          </a:p>
        </p:txBody>
      </p:sp>
      <p:pic>
        <p:nvPicPr>
          <p:cNvPr id="4" name="Kuva 3">
            <a:extLst>
              <a:ext uri="{FF2B5EF4-FFF2-40B4-BE49-F238E27FC236}">
                <a16:creationId xmlns:a16="http://schemas.microsoft.com/office/drawing/2014/main" id="{A6AF65B9-D015-B5F3-9CB7-0034F6A81F74}"/>
              </a:ext>
            </a:extLst>
          </p:cNvPr>
          <p:cNvPicPr>
            <a:picLocks noChangeAspect="1"/>
          </p:cNvPicPr>
          <p:nvPr/>
        </p:nvPicPr>
        <p:blipFill>
          <a:blip r:embed="rId2"/>
          <a:stretch>
            <a:fillRect/>
          </a:stretch>
        </p:blipFill>
        <p:spPr>
          <a:xfrm>
            <a:off x="8853994" y="549072"/>
            <a:ext cx="2809685" cy="5759855"/>
          </a:xfrm>
          <a:prstGeom prst="rect">
            <a:avLst/>
          </a:prstGeom>
        </p:spPr>
      </p:pic>
    </p:spTree>
    <p:extLst>
      <p:ext uri="{BB962C8B-B14F-4D97-AF65-F5344CB8AC3E}">
        <p14:creationId xmlns:p14="http://schemas.microsoft.com/office/powerpoint/2010/main" val="756177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5E80C4F-BE72-78A8-C043-2C536BF392DB}"/>
              </a:ext>
            </a:extLst>
          </p:cNvPr>
          <p:cNvSpPr>
            <a:spLocks noGrp="1"/>
          </p:cNvSpPr>
          <p:nvPr>
            <p:ph type="title"/>
          </p:nvPr>
        </p:nvSpPr>
        <p:spPr>
          <a:xfrm>
            <a:off x="528098" y="404750"/>
            <a:ext cx="9757458" cy="839050"/>
          </a:xfrm>
        </p:spPr>
        <p:txBody>
          <a:bodyPr/>
          <a:lstStyle/>
          <a:p>
            <a:r>
              <a:rPr lang="sv-FI" dirty="0"/>
              <a:t>        Ta bilder</a:t>
            </a:r>
          </a:p>
        </p:txBody>
      </p:sp>
      <p:cxnSp>
        <p:nvCxnSpPr>
          <p:cNvPr id="10" name="Suora yhdysviiva 9">
            <a:extLst>
              <a:ext uri="{FF2B5EF4-FFF2-40B4-BE49-F238E27FC236}">
                <a16:creationId xmlns:a16="http://schemas.microsoft.com/office/drawing/2014/main" id="{0B7854B6-A403-1779-32C4-9BB28685F216}"/>
              </a:ext>
            </a:extLst>
          </p:cNvPr>
          <p:cNvCxnSpPr>
            <a:cxnSpLocks/>
          </p:cNvCxnSpPr>
          <p:nvPr/>
        </p:nvCxnSpPr>
        <p:spPr>
          <a:xfrm>
            <a:off x="98537" y="6130746"/>
            <a:ext cx="118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0" name="Suorakulmio: Pyöristetyt kulmat 29">
            <a:extLst>
              <a:ext uri="{FF2B5EF4-FFF2-40B4-BE49-F238E27FC236}">
                <a16:creationId xmlns:a16="http://schemas.microsoft.com/office/drawing/2014/main" id="{AF79626E-45BC-DECC-DD86-60044D74B6E9}"/>
              </a:ext>
            </a:extLst>
          </p:cNvPr>
          <p:cNvSpPr/>
          <p:nvPr/>
        </p:nvSpPr>
        <p:spPr>
          <a:xfrm>
            <a:off x="3639987" y="1525579"/>
            <a:ext cx="2336972" cy="2735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sv-FI" sz="1300" dirty="0">
                <a:solidFill>
                  <a:schemeClr val="tx1"/>
                </a:solidFill>
              </a:rPr>
              <a:t>När växten kan kännas igen </a:t>
            </a:r>
          </a:p>
        </p:txBody>
      </p:sp>
      <p:cxnSp>
        <p:nvCxnSpPr>
          <p:cNvPr id="44" name="Suora yhdysviiva 43">
            <a:extLst>
              <a:ext uri="{FF2B5EF4-FFF2-40B4-BE49-F238E27FC236}">
                <a16:creationId xmlns:a16="http://schemas.microsoft.com/office/drawing/2014/main" id="{700E478D-7B31-8B76-5302-B6640F309079}"/>
              </a:ext>
            </a:extLst>
          </p:cNvPr>
          <p:cNvCxnSpPr>
            <a:cxnSpLocks/>
          </p:cNvCxnSpPr>
          <p:nvPr/>
        </p:nvCxnSpPr>
        <p:spPr>
          <a:xfrm>
            <a:off x="10270101" y="1195161"/>
            <a:ext cx="0" cy="4869214"/>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5" name="Taulukko 14">
            <a:extLst>
              <a:ext uri="{FF2B5EF4-FFF2-40B4-BE49-F238E27FC236}">
                <a16:creationId xmlns:a16="http://schemas.microsoft.com/office/drawing/2014/main" id="{9DF6F708-2ADB-722A-FAF9-146DE6F888E6}"/>
              </a:ext>
            </a:extLst>
          </p:cNvPr>
          <p:cNvGraphicFramePr>
            <a:graphicFrameLocks noGrp="1"/>
          </p:cNvGraphicFramePr>
          <p:nvPr>
            <p:extLst>
              <p:ext uri="{D42A27DB-BD31-4B8C-83A1-F6EECF244321}">
                <p14:modId xmlns:p14="http://schemas.microsoft.com/office/powerpoint/2010/main" val="975332692"/>
              </p:ext>
            </p:extLst>
          </p:nvPr>
        </p:nvGraphicFramePr>
        <p:xfrm>
          <a:off x="98537" y="6211345"/>
          <a:ext cx="11844000" cy="370840"/>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86482156"/>
                    </a:ext>
                  </a:extLst>
                </a:gridCol>
                <a:gridCol w="1692000">
                  <a:extLst>
                    <a:ext uri="{9D8B030D-6E8A-4147-A177-3AD203B41FA5}">
                      <a16:colId xmlns:a16="http://schemas.microsoft.com/office/drawing/2014/main" val="4267238365"/>
                    </a:ext>
                  </a:extLst>
                </a:gridCol>
                <a:gridCol w="1692000">
                  <a:extLst>
                    <a:ext uri="{9D8B030D-6E8A-4147-A177-3AD203B41FA5}">
                      <a16:colId xmlns:a16="http://schemas.microsoft.com/office/drawing/2014/main" val="1127343776"/>
                    </a:ext>
                  </a:extLst>
                </a:gridCol>
                <a:gridCol w="1692000">
                  <a:extLst>
                    <a:ext uri="{9D8B030D-6E8A-4147-A177-3AD203B41FA5}">
                      <a16:colId xmlns:a16="http://schemas.microsoft.com/office/drawing/2014/main" val="764724144"/>
                    </a:ext>
                  </a:extLst>
                </a:gridCol>
                <a:gridCol w="1692000">
                  <a:extLst>
                    <a:ext uri="{9D8B030D-6E8A-4147-A177-3AD203B41FA5}">
                      <a16:colId xmlns:a16="http://schemas.microsoft.com/office/drawing/2014/main" val="2880583699"/>
                    </a:ext>
                  </a:extLst>
                </a:gridCol>
                <a:gridCol w="1692000">
                  <a:extLst>
                    <a:ext uri="{9D8B030D-6E8A-4147-A177-3AD203B41FA5}">
                      <a16:colId xmlns:a16="http://schemas.microsoft.com/office/drawing/2014/main" val="17303321"/>
                    </a:ext>
                  </a:extLst>
                </a:gridCol>
                <a:gridCol w="1692000">
                  <a:extLst>
                    <a:ext uri="{9D8B030D-6E8A-4147-A177-3AD203B41FA5}">
                      <a16:colId xmlns:a16="http://schemas.microsoft.com/office/drawing/2014/main" val="199305197"/>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400" b="1" i="0" u="none" strike="noStrike" kern="1200" cap="none" spc="0" normalizeH="0" baseline="0" noProof="0" dirty="0">
                          <a:ln>
                            <a:noFill/>
                          </a:ln>
                          <a:solidFill>
                            <a:schemeClr val="tx1"/>
                          </a:solidFill>
                          <a:effectLst/>
                          <a:uLnTx/>
                          <a:uFillTx/>
                          <a:latin typeface="+mn-lt"/>
                          <a:ea typeface="+mn-ea"/>
                          <a:cs typeface="+mn-cs"/>
                        </a:rPr>
                        <a:t>April</a:t>
                      </a:r>
                    </a:p>
                  </a:txBody>
                  <a:tcPr>
                    <a:solidFill>
                      <a:srgbClr val="CEB888"/>
                    </a:solidFill>
                  </a:tcPr>
                </a:tc>
                <a:tc>
                  <a:txBody>
                    <a:bodyPr/>
                    <a:lstStyle/>
                    <a:p>
                      <a:r>
                        <a:rPr kumimoji="0" lang="sv-FI" sz="1400" b="1" i="0" u="none" strike="noStrike" kern="1200" cap="none" spc="0" normalizeH="0" baseline="0" noProof="0" dirty="0">
                          <a:ln>
                            <a:noFill/>
                          </a:ln>
                          <a:solidFill>
                            <a:schemeClr val="tx1"/>
                          </a:solidFill>
                          <a:effectLst/>
                          <a:uLnTx/>
                          <a:uFillTx/>
                          <a:latin typeface="+mn-lt"/>
                          <a:ea typeface="+mn-ea"/>
                          <a:cs typeface="+mn-cs"/>
                        </a:rPr>
                        <a:t>Maj</a:t>
                      </a:r>
                      <a:endParaRPr lang="sv-FI" sz="1400" b="1" noProof="0" dirty="0">
                        <a:solidFill>
                          <a:schemeClr val="tx1"/>
                        </a:solidFill>
                      </a:endParaRPr>
                    </a:p>
                  </a:txBody>
                  <a:tcPr>
                    <a:solidFill>
                      <a:srgbClr val="CEB88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400" b="1" i="0" u="none" strike="noStrike" kern="1200" cap="none" spc="0" normalizeH="0" baseline="0" noProof="0" dirty="0">
                          <a:ln>
                            <a:noFill/>
                          </a:ln>
                          <a:solidFill>
                            <a:schemeClr val="tx1"/>
                          </a:solidFill>
                          <a:effectLst/>
                          <a:uLnTx/>
                          <a:uFillTx/>
                          <a:latin typeface="+mn-lt"/>
                          <a:ea typeface="+mn-ea"/>
                          <a:cs typeface="+mn-cs"/>
                        </a:rPr>
                        <a:t>Juni</a:t>
                      </a:r>
                    </a:p>
                  </a:txBody>
                  <a:tcPr>
                    <a:solidFill>
                      <a:srgbClr val="CEB88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400" b="1" i="0" u="none" strike="noStrike" kern="1200" cap="none" spc="0" normalizeH="0" baseline="0" noProof="0" dirty="0">
                          <a:ln>
                            <a:noFill/>
                          </a:ln>
                          <a:solidFill>
                            <a:schemeClr val="tx1"/>
                          </a:solidFill>
                          <a:effectLst/>
                          <a:uLnTx/>
                          <a:uFillTx/>
                          <a:latin typeface="+mn-lt"/>
                          <a:ea typeface="+mn-ea"/>
                          <a:cs typeface="+mn-cs"/>
                        </a:rPr>
                        <a:t>Juli</a:t>
                      </a:r>
                    </a:p>
                  </a:txBody>
                  <a:tcPr>
                    <a:solidFill>
                      <a:srgbClr val="CEB88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400" b="1" i="0" u="none" strike="noStrike" kern="1200" cap="none" spc="0" normalizeH="0" baseline="0" noProof="0" dirty="0">
                          <a:ln>
                            <a:noFill/>
                          </a:ln>
                          <a:solidFill>
                            <a:schemeClr val="tx1"/>
                          </a:solidFill>
                          <a:effectLst/>
                          <a:uLnTx/>
                          <a:uFillTx/>
                          <a:latin typeface="+mn-lt"/>
                          <a:ea typeface="+mn-ea"/>
                          <a:cs typeface="+mn-cs"/>
                        </a:rPr>
                        <a:t>Augusti</a:t>
                      </a:r>
                    </a:p>
                  </a:txBody>
                  <a:tcPr>
                    <a:solidFill>
                      <a:srgbClr val="CEB888"/>
                    </a:solidFill>
                  </a:tcPr>
                </a:tc>
                <a:tc>
                  <a:txBody>
                    <a:bodyPr/>
                    <a:lstStyle/>
                    <a:p>
                      <a:r>
                        <a:rPr kumimoji="0" lang="sv-FI" sz="1400" b="1" i="0" u="none" strike="noStrike" kern="1200" cap="none" spc="0" normalizeH="0" baseline="0" noProof="0" dirty="0">
                          <a:ln>
                            <a:noFill/>
                          </a:ln>
                          <a:solidFill>
                            <a:schemeClr val="tx1"/>
                          </a:solidFill>
                          <a:effectLst/>
                          <a:uLnTx/>
                          <a:uFillTx/>
                          <a:latin typeface="+mn-lt"/>
                          <a:ea typeface="+mn-ea"/>
                          <a:cs typeface="+mn-cs"/>
                        </a:rPr>
                        <a:t>September</a:t>
                      </a:r>
                      <a:endParaRPr lang="sv-FI" sz="1400" b="1" noProof="0" dirty="0">
                        <a:solidFill>
                          <a:schemeClr val="tx1"/>
                        </a:solidFill>
                      </a:endParaRPr>
                    </a:p>
                  </a:txBody>
                  <a:tcPr>
                    <a:solidFill>
                      <a:srgbClr val="CEB88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err="1">
                          <a:ln>
                            <a:noFill/>
                          </a:ln>
                          <a:solidFill>
                            <a:schemeClr val="tx1"/>
                          </a:solidFill>
                          <a:effectLst/>
                          <a:uLnTx/>
                          <a:uFillTx/>
                          <a:latin typeface="+mn-lt"/>
                          <a:ea typeface="+mn-ea"/>
                          <a:cs typeface="+mn-cs"/>
                        </a:rPr>
                        <a:t>Oktober</a:t>
                      </a:r>
                      <a:endParaRPr kumimoji="0" lang="fi-FI" sz="1400" b="1" i="0" u="none" strike="noStrike" kern="1200" cap="none" spc="0" normalizeH="0" baseline="0" noProof="0" dirty="0">
                        <a:ln>
                          <a:noFill/>
                        </a:ln>
                        <a:solidFill>
                          <a:schemeClr val="tx1"/>
                        </a:solidFill>
                        <a:effectLst/>
                        <a:uLnTx/>
                        <a:uFillTx/>
                        <a:latin typeface="+mn-lt"/>
                        <a:ea typeface="+mn-ea"/>
                        <a:cs typeface="+mn-cs"/>
                      </a:endParaRPr>
                    </a:p>
                  </a:txBody>
                  <a:tcPr>
                    <a:solidFill>
                      <a:srgbClr val="CEB888"/>
                    </a:solidFill>
                  </a:tcPr>
                </a:tc>
                <a:extLst>
                  <a:ext uri="{0D108BD9-81ED-4DB2-BD59-A6C34878D82A}">
                    <a16:rowId xmlns:a16="http://schemas.microsoft.com/office/drawing/2014/main" val="3226067980"/>
                  </a:ext>
                </a:extLst>
              </a:tr>
            </a:tbl>
          </a:graphicData>
        </a:graphic>
      </p:graphicFrame>
      <p:sp>
        <p:nvSpPr>
          <p:cNvPr id="3" name="Suorakulmio: Pyöristetyt kulmat 2">
            <a:extLst>
              <a:ext uri="{FF2B5EF4-FFF2-40B4-BE49-F238E27FC236}">
                <a16:creationId xmlns:a16="http://schemas.microsoft.com/office/drawing/2014/main" id="{0979DE9C-B91C-2147-1C05-DF5B0FD28FA8}"/>
              </a:ext>
            </a:extLst>
          </p:cNvPr>
          <p:cNvSpPr/>
          <p:nvPr/>
        </p:nvSpPr>
        <p:spPr>
          <a:xfrm>
            <a:off x="3421685" y="2248993"/>
            <a:ext cx="5037526" cy="323493"/>
          </a:xfrm>
          <a:prstGeom prst="roundRect">
            <a:avLst/>
          </a:prstGeom>
          <a:noFill/>
          <a:ln>
            <a:noFill/>
          </a:ln>
        </p:spPr>
        <p:txBody>
          <a:bodyPr wrap="square" rtlCol="0" anchor="ctr" anchorCtr="0">
            <a:spAutoFit/>
          </a:bodyPr>
          <a:lstStyle/>
          <a:p>
            <a:r>
              <a:rPr lang="sv-FI" sz="1300" dirty="0">
                <a:solidFill>
                  <a:schemeClr val="tx1"/>
                </a:solidFill>
                <a:latin typeface="+mn-lt"/>
              </a:rPr>
              <a:t>När du utfört slåtter</a:t>
            </a:r>
            <a:r>
              <a:rPr lang="sv-FI" sz="1300" dirty="0">
                <a:latin typeface="+mn-lt"/>
              </a:rPr>
              <a:t>/</a:t>
            </a:r>
            <a:r>
              <a:rPr lang="sv-FI" sz="1300" dirty="0">
                <a:solidFill>
                  <a:schemeClr val="tx1"/>
                </a:solidFill>
                <a:latin typeface="+mn-lt"/>
              </a:rPr>
              <a:t>bärgat skörden eller ser till betesgången.</a:t>
            </a:r>
          </a:p>
        </p:txBody>
      </p:sp>
      <p:sp>
        <p:nvSpPr>
          <p:cNvPr id="8" name="Suorakulmio: Pyöristetyt kulmat 7">
            <a:extLst>
              <a:ext uri="{FF2B5EF4-FFF2-40B4-BE49-F238E27FC236}">
                <a16:creationId xmlns:a16="http://schemas.microsoft.com/office/drawing/2014/main" id="{C21A3956-2674-30BF-48B9-4F1478D14CC0}"/>
              </a:ext>
            </a:extLst>
          </p:cNvPr>
          <p:cNvSpPr/>
          <p:nvPr/>
        </p:nvSpPr>
        <p:spPr>
          <a:xfrm>
            <a:off x="4918707" y="3186190"/>
            <a:ext cx="3388694" cy="323493"/>
          </a:xfrm>
          <a:prstGeom prst="roundRect">
            <a:avLst/>
          </a:prstGeom>
          <a:noFill/>
          <a:ln>
            <a:noFill/>
          </a:ln>
        </p:spPr>
        <p:txBody>
          <a:bodyPr wrap="square" rtlCol="0" anchor="ctr" anchorCtr="0">
            <a:spAutoFit/>
          </a:bodyPr>
          <a:lstStyle/>
          <a:p>
            <a:pPr algn="ctr"/>
            <a:r>
              <a:rPr lang="sv-FI" sz="1300" dirty="0">
                <a:solidFill>
                  <a:schemeClr val="tx1"/>
                </a:solidFill>
                <a:latin typeface="+mn-lt"/>
              </a:rPr>
              <a:t>När du bärgar skörden (bör synas på bilden)</a:t>
            </a:r>
          </a:p>
        </p:txBody>
      </p:sp>
      <p:sp>
        <p:nvSpPr>
          <p:cNvPr id="5" name="Tekstiruutu 4">
            <a:extLst>
              <a:ext uri="{FF2B5EF4-FFF2-40B4-BE49-F238E27FC236}">
                <a16:creationId xmlns:a16="http://schemas.microsoft.com/office/drawing/2014/main" id="{4358D0F8-7059-08E2-99B0-D2D65655E1AE}"/>
              </a:ext>
            </a:extLst>
          </p:cNvPr>
          <p:cNvSpPr txBox="1"/>
          <p:nvPr/>
        </p:nvSpPr>
        <p:spPr>
          <a:xfrm>
            <a:off x="494624" y="2244590"/>
            <a:ext cx="2272225" cy="369332"/>
          </a:xfrm>
          <a:prstGeom prst="rect">
            <a:avLst/>
          </a:prstGeom>
          <a:noFill/>
        </p:spPr>
        <p:txBody>
          <a:bodyPr wrap="none" rtlCol="0">
            <a:spAutoFit/>
          </a:bodyPr>
          <a:lstStyle/>
          <a:p>
            <a:r>
              <a:rPr lang="sv-FI" b="1" dirty="0"/>
              <a:t>Slåtter eller beteskrav</a:t>
            </a:r>
          </a:p>
        </p:txBody>
      </p:sp>
      <p:sp>
        <p:nvSpPr>
          <p:cNvPr id="6" name="Tekstiruutu 5">
            <a:extLst>
              <a:ext uri="{FF2B5EF4-FFF2-40B4-BE49-F238E27FC236}">
                <a16:creationId xmlns:a16="http://schemas.microsoft.com/office/drawing/2014/main" id="{B284CC66-C65E-6714-4240-B857C6BD4C55}"/>
              </a:ext>
            </a:extLst>
          </p:cNvPr>
          <p:cNvSpPr txBox="1"/>
          <p:nvPr/>
        </p:nvSpPr>
        <p:spPr>
          <a:xfrm>
            <a:off x="494624" y="3094646"/>
            <a:ext cx="4879922" cy="646331"/>
          </a:xfrm>
          <a:prstGeom prst="rect">
            <a:avLst/>
          </a:prstGeom>
          <a:noFill/>
        </p:spPr>
        <p:txBody>
          <a:bodyPr wrap="square" rtlCol="0">
            <a:spAutoFit/>
          </a:bodyPr>
          <a:lstStyle/>
          <a:p>
            <a:r>
              <a:rPr lang="sv-FI" b="1" dirty="0"/>
              <a:t>Skördekrav av vall på torvmarker samt skyddszoner</a:t>
            </a:r>
          </a:p>
        </p:txBody>
      </p:sp>
      <p:sp>
        <p:nvSpPr>
          <p:cNvPr id="9" name="Tekstiruutu 8">
            <a:extLst>
              <a:ext uri="{FF2B5EF4-FFF2-40B4-BE49-F238E27FC236}">
                <a16:creationId xmlns:a16="http://schemas.microsoft.com/office/drawing/2014/main" id="{C5775A34-2C74-3644-254A-0884B52978BC}"/>
              </a:ext>
            </a:extLst>
          </p:cNvPr>
          <p:cNvSpPr txBox="1"/>
          <p:nvPr/>
        </p:nvSpPr>
        <p:spPr>
          <a:xfrm>
            <a:off x="528098" y="1609456"/>
            <a:ext cx="1299715" cy="369332"/>
          </a:xfrm>
          <a:prstGeom prst="rect">
            <a:avLst/>
          </a:prstGeom>
          <a:noFill/>
        </p:spPr>
        <p:txBody>
          <a:bodyPr wrap="none" rtlCol="0">
            <a:spAutoFit/>
          </a:bodyPr>
          <a:lstStyle/>
          <a:p>
            <a:r>
              <a:rPr lang="sv-FI" b="1" dirty="0"/>
              <a:t>Odlingsväxt</a:t>
            </a:r>
          </a:p>
        </p:txBody>
      </p:sp>
      <p:sp>
        <p:nvSpPr>
          <p:cNvPr id="12" name="Tekstiruutu 11">
            <a:extLst>
              <a:ext uri="{FF2B5EF4-FFF2-40B4-BE49-F238E27FC236}">
                <a16:creationId xmlns:a16="http://schemas.microsoft.com/office/drawing/2014/main" id="{C01EC3F1-6B3C-0EBF-00E4-D89A2E29F1BF}"/>
              </a:ext>
            </a:extLst>
          </p:cNvPr>
          <p:cNvSpPr txBox="1"/>
          <p:nvPr/>
        </p:nvSpPr>
        <p:spPr>
          <a:xfrm>
            <a:off x="500277" y="4007334"/>
            <a:ext cx="4796795" cy="1877437"/>
          </a:xfrm>
          <a:prstGeom prst="rect">
            <a:avLst/>
          </a:prstGeom>
          <a:noFill/>
        </p:spPr>
        <p:txBody>
          <a:bodyPr wrap="square" rtlCol="0">
            <a:spAutoFit/>
          </a:bodyPr>
          <a:lstStyle/>
          <a:p>
            <a:r>
              <a:rPr lang="sv-FI" b="1" dirty="0"/>
              <a:t>Bevarande av växtlighet samt begränsningar på slåtter</a:t>
            </a:r>
          </a:p>
          <a:p>
            <a:pPr marL="285750" indent="-285750">
              <a:buFont typeface="Arial" panose="020B0604020202020204" pitchFamily="34" charset="0"/>
              <a:buChar char="•"/>
            </a:pPr>
            <a:r>
              <a:rPr lang="sv-FI" sz="1600" dirty="0"/>
              <a:t>Ta bild om du utför åtgärden inom 2 veckor efter att begränsningstiden gått ut. </a:t>
            </a:r>
          </a:p>
          <a:p>
            <a:pPr marL="285750" indent="-285750">
              <a:buFont typeface="Arial" panose="020B0604020202020204" pitchFamily="34" charset="0"/>
              <a:buChar char="•"/>
            </a:pPr>
            <a:r>
              <a:rPr lang="sv-FI" sz="1600" dirty="0"/>
              <a:t>Ta bild om du bearbetar eller förstör växtligheten kemiskt inom 2 veckor efter att begränsningstiden gått ut. </a:t>
            </a:r>
          </a:p>
        </p:txBody>
      </p:sp>
      <p:sp>
        <p:nvSpPr>
          <p:cNvPr id="13" name="Suorakulmio: Pyöristetyt kulmat 12">
            <a:extLst>
              <a:ext uri="{FF2B5EF4-FFF2-40B4-BE49-F238E27FC236}">
                <a16:creationId xmlns:a16="http://schemas.microsoft.com/office/drawing/2014/main" id="{9404191A-979A-044E-4F61-26C7F30B7F2E}"/>
              </a:ext>
            </a:extLst>
          </p:cNvPr>
          <p:cNvSpPr/>
          <p:nvPr/>
        </p:nvSpPr>
        <p:spPr>
          <a:xfrm>
            <a:off x="5335429" y="4070351"/>
            <a:ext cx="4055221" cy="323493"/>
          </a:xfrm>
          <a:prstGeom prst="roundRect">
            <a:avLst/>
          </a:prstGeom>
          <a:noFill/>
          <a:ln>
            <a:noFill/>
          </a:ln>
        </p:spPr>
        <p:txBody>
          <a:bodyPr wrap="square" rtlCol="0" anchor="ctr" anchorCtr="0">
            <a:spAutoFit/>
          </a:bodyPr>
          <a:lstStyle/>
          <a:p>
            <a:r>
              <a:rPr lang="sv-FI" sz="1300" dirty="0">
                <a:solidFill>
                  <a:schemeClr val="tx1"/>
                </a:solidFill>
                <a:latin typeface="+mn-lt"/>
              </a:rPr>
              <a:t>Om du slår en mångfaldsåker </a:t>
            </a:r>
          </a:p>
        </p:txBody>
      </p:sp>
      <p:sp>
        <p:nvSpPr>
          <p:cNvPr id="7" name="Suorakulmio: Pyöristetyt kulmat 6">
            <a:extLst>
              <a:ext uri="{FF2B5EF4-FFF2-40B4-BE49-F238E27FC236}">
                <a16:creationId xmlns:a16="http://schemas.microsoft.com/office/drawing/2014/main" id="{DA32540E-5669-C5CD-9B72-926B31E16CF3}"/>
              </a:ext>
            </a:extLst>
          </p:cNvPr>
          <p:cNvSpPr/>
          <p:nvPr/>
        </p:nvSpPr>
        <p:spPr>
          <a:xfrm>
            <a:off x="353905" y="1447457"/>
            <a:ext cx="9757453" cy="2337890"/>
          </a:xfrm>
          <a:prstGeom prst="roundRect">
            <a:avLst/>
          </a:prstGeom>
          <a:noFill/>
          <a:ln>
            <a:solidFill>
              <a:srgbClr val="0F2C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FI" dirty="0"/>
          </a:p>
        </p:txBody>
      </p:sp>
      <p:sp>
        <p:nvSpPr>
          <p:cNvPr id="11" name="Suorakulmio: Pyöristetyt kulmat 10">
            <a:extLst>
              <a:ext uri="{FF2B5EF4-FFF2-40B4-BE49-F238E27FC236}">
                <a16:creationId xmlns:a16="http://schemas.microsoft.com/office/drawing/2014/main" id="{B7D0DF1F-4F43-AD22-9633-D5E31C07AFB1}"/>
              </a:ext>
            </a:extLst>
          </p:cNvPr>
          <p:cNvSpPr/>
          <p:nvPr/>
        </p:nvSpPr>
        <p:spPr>
          <a:xfrm>
            <a:off x="361109" y="3947346"/>
            <a:ext cx="9757449" cy="2072669"/>
          </a:xfrm>
          <a:prstGeom prst="roundRect">
            <a:avLst/>
          </a:prstGeom>
          <a:noFill/>
          <a:ln>
            <a:solidFill>
              <a:srgbClr val="0F2C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FI" dirty="0"/>
          </a:p>
        </p:txBody>
      </p:sp>
      <p:pic>
        <p:nvPicPr>
          <p:cNvPr id="18" name="Kuva 17">
            <a:extLst>
              <a:ext uri="{FF2B5EF4-FFF2-40B4-BE49-F238E27FC236}">
                <a16:creationId xmlns:a16="http://schemas.microsoft.com/office/drawing/2014/main" id="{FA91D193-588F-3BC0-3869-37F18C8D2437}"/>
              </a:ext>
            </a:extLst>
          </p:cNvPr>
          <p:cNvPicPr>
            <a:picLocks noChangeAspect="1"/>
          </p:cNvPicPr>
          <p:nvPr/>
        </p:nvPicPr>
        <p:blipFill>
          <a:blip r:embed="rId3"/>
          <a:stretch>
            <a:fillRect/>
          </a:stretch>
        </p:blipFill>
        <p:spPr>
          <a:xfrm>
            <a:off x="381984" y="245596"/>
            <a:ext cx="1086746" cy="1065747"/>
          </a:xfrm>
          <a:prstGeom prst="rect">
            <a:avLst/>
          </a:prstGeom>
        </p:spPr>
      </p:pic>
      <p:pic>
        <p:nvPicPr>
          <p:cNvPr id="21" name="Kuva 20" descr="Huutomerkki tasaisella täytöllä">
            <a:extLst>
              <a:ext uri="{FF2B5EF4-FFF2-40B4-BE49-F238E27FC236}">
                <a16:creationId xmlns:a16="http://schemas.microsoft.com/office/drawing/2014/main" id="{BD0994E6-2DB4-E689-FA3A-B31B4CCA1E3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38280" y="2652507"/>
            <a:ext cx="434877" cy="434877"/>
          </a:xfrm>
          <a:prstGeom prst="rect">
            <a:avLst/>
          </a:prstGeom>
        </p:spPr>
      </p:pic>
      <p:sp>
        <p:nvSpPr>
          <p:cNvPr id="32" name="Suorakulmio: Pyöristetyt kulmat 31">
            <a:extLst>
              <a:ext uri="{FF2B5EF4-FFF2-40B4-BE49-F238E27FC236}">
                <a16:creationId xmlns:a16="http://schemas.microsoft.com/office/drawing/2014/main" id="{97DB4E1B-889E-896C-DB41-DF681D4A79A8}"/>
              </a:ext>
            </a:extLst>
          </p:cNvPr>
          <p:cNvSpPr/>
          <p:nvPr/>
        </p:nvSpPr>
        <p:spPr>
          <a:xfrm>
            <a:off x="6796383" y="4591665"/>
            <a:ext cx="762509" cy="143563"/>
          </a:xfrm>
          <a:prstGeom prst="roundRect">
            <a:avLst/>
          </a:prstGeom>
          <a:solidFill>
            <a:srgbClr val="CEB8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FI" dirty="0"/>
          </a:p>
        </p:txBody>
      </p:sp>
      <p:sp>
        <p:nvSpPr>
          <p:cNvPr id="33" name="Suorakulmio: Pyöristetyt kulmat 32">
            <a:extLst>
              <a:ext uri="{FF2B5EF4-FFF2-40B4-BE49-F238E27FC236}">
                <a16:creationId xmlns:a16="http://schemas.microsoft.com/office/drawing/2014/main" id="{3B07434A-E32D-D028-F49B-7CB49DA5C3E5}"/>
              </a:ext>
            </a:extLst>
          </p:cNvPr>
          <p:cNvSpPr/>
          <p:nvPr/>
        </p:nvSpPr>
        <p:spPr>
          <a:xfrm>
            <a:off x="5335429" y="4285480"/>
            <a:ext cx="5460776" cy="323493"/>
          </a:xfrm>
          <a:prstGeom prst="roundRect">
            <a:avLst/>
          </a:prstGeom>
          <a:noFill/>
          <a:ln>
            <a:noFill/>
          </a:ln>
        </p:spPr>
        <p:txBody>
          <a:bodyPr wrap="square" rtlCol="0" anchor="ctr" anchorCtr="0">
            <a:spAutoFit/>
          </a:bodyPr>
          <a:lstStyle/>
          <a:p>
            <a:r>
              <a:rPr lang="sv-FI" sz="1300" dirty="0">
                <a:solidFill>
                  <a:schemeClr val="tx1"/>
                </a:solidFill>
                <a:latin typeface="+mn-lt"/>
              </a:rPr>
              <a:t>Om du avslutar en tidigare anlagd naturvårds- eller </a:t>
            </a:r>
            <a:r>
              <a:rPr lang="sv-FI" sz="1300" dirty="0">
                <a:latin typeface="+mn-lt"/>
              </a:rPr>
              <a:t>gröngödslingsvall</a:t>
            </a:r>
            <a:endParaRPr lang="sv-FI" sz="1300" dirty="0">
              <a:solidFill>
                <a:schemeClr val="tx1"/>
              </a:solidFill>
              <a:latin typeface="+mn-lt"/>
            </a:endParaRPr>
          </a:p>
        </p:txBody>
      </p:sp>
      <p:sp>
        <p:nvSpPr>
          <p:cNvPr id="34" name="Suorakulmio: Pyöristetyt kulmat 33">
            <a:extLst>
              <a:ext uri="{FF2B5EF4-FFF2-40B4-BE49-F238E27FC236}">
                <a16:creationId xmlns:a16="http://schemas.microsoft.com/office/drawing/2014/main" id="{AAB60EEA-F6CE-D98C-B5A3-2FF62362B656}"/>
              </a:ext>
            </a:extLst>
          </p:cNvPr>
          <p:cNvSpPr/>
          <p:nvPr/>
        </p:nvSpPr>
        <p:spPr>
          <a:xfrm>
            <a:off x="7350118" y="5211320"/>
            <a:ext cx="2935438" cy="323493"/>
          </a:xfrm>
          <a:prstGeom prst="roundRect">
            <a:avLst/>
          </a:prstGeom>
          <a:noFill/>
          <a:ln>
            <a:noFill/>
          </a:ln>
        </p:spPr>
        <p:txBody>
          <a:bodyPr wrap="square" rtlCol="0" anchor="ctr" anchorCtr="0">
            <a:spAutoFit/>
          </a:bodyPr>
          <a:lstStyle/>
          <a:p>
            <a:pPr algn="ctr"/>
            <a:r>
              <a:rPr lang="sv-FI" sz="1300" dirty="0">
                <a:solidFill>
                  <a:schemeClr val="tx1"/>
                </a:solidFill>
                <a:latin typeface="+mn-lt"/>
              </a:rPr>
              <a:t>Om du avslutar en mångfaldsåker</a:t>
            </a:r>
          </a:p>
        </p:txBody>
      </p:sp>
      <p:sp>
        <p:nvSpPr>
          <p:cNvPr id="36" name="Suorakulmio: Pyöristetyt kulmat 35">
            <a:extLst>
              <a:ext uri="{FF2B5EF4-FFF2-40B4-BE49-F238E27FC236}">
                <a16:creationId xmlns:a16="http://schemas.microsoft.com/office/drawing/2014/main" id="{F6E8B35A-9F79-F100-A685-768645B26104}"/>
              </a:ext>
            </a:extLst>
          </p:cNvPr>
          <p:cNvSpPr/>
          <p:nvPr/>
        </p:nvSpPr>
        <p:spPr>
          <a:xfrm>
            <a:off x="5045477" y="4743298"/>
            <a:ext cx="5159297" cy="323493"/>
          </a:xfrm>
          <a:prstGeom prst="roundRect">
            <a:avLst/>
          </a:prstGeom>
          <a:noFill/>
          <a:ln>
            <a:noFill/>
          </a:ln>
        </p:spPr>
        <p:txBody>
          <a:bodyPr wrap="square" rtlCol="0" anchor="ctr" anchorCtr="0">
            <a:spAutoFit/>
          </a:bodyPr>
          <a:lstStyle/>
          <a:p>
            <a:pPr algn="ctr"/>
            <a:r>
              <a:rPr lang="sv-FI" sz="1300" dirty="0">
                <a:solidFill>
                  <a:schemeClr val="tx1"/>
                </a:solidFill>
                <a:latin typeface="+mn-lt"/>
              </a:rPr>
              <a:t>Om du avslutar en i år anlagd naturvårds- eller </a:t>
            </a:r>
            <a:r>
              <a:rPr lang="sv-FI" sz="1300" dirty="0">
                <a:latin typeface="+mn-lt"/>
              </a:rPr>
              <a:t>gröngödslingsvall</a:t>
            </a:r>
            <a:endParaRPr lang="sv-FI" sz="1300" dirty="0">
              <a:solidFill>
                <a:schemeClr val="tx1"/>
              </a:solidFill>
              <a:latin typeface="+mn-lt"/>
            </a:endParaRPr>
          </a:p>
        </p:txBody>
      </p:sp>
      <p:sp>
        <p:nvSpPr>
          <p:cNvPr id="37" name="Suorakulmio: Pyöristetyt kulmat 36">
            <a:extLst>
              <a:ext uri="{FF2B5EF4-FFF2-40B4-BE49-F238E27FC236}">
                <a16:creationId xmlns:a16="http://schemas.microsoft.com/office/drawing/2014/main" id="{12368E5D-54EC-C6D5-382A-9F7713F00FE2}"/>
              </a:ext>
            </a:extLst>
          </p:cNvPr>
          <p:cNvSpPr/>
          <p:nvPr/>
        </p:nvSpPr>
        <p:spPr>
          <a:xfrm>
            <a:off x="8557121" y="5030377"/>
            <a:ext cx="762509" cy="143563"/>
          </a:xfrm>
          <a:prstGeom prst="roundRect">
            <a:avLst/>
          </a:prstGeom>
          <a:solidFill>
            <a:srgbClr val="CEB8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FI" dirty="0"/>
          </a:p>
        </p:txBody>
      </p:sp>
      <p:sp>
        <p:nvSpPr>
          <p:cNvPr id="38" name="Suorakulmio: Pyöristetyt kulmat 37">
            <a:extLst>
              <a:ext uri="{FF2B5EF4-FFF2-40B4-BE49-F238E27FC236}">
                <a16:creationId xmlns:a16="http://schemas.microsoft.com/office/drawing/2014/main" id="{AB3A3E7A-A1FF-2B42-4F18-A1E8A9DE6555}"/>
              </a:ext>
            </a:extLst>
          </p:cNvPr>
          <p:cNvSpPr/>
          <p:nvPr/>
        </p:nvSpPr>
        <p:spPr>
          <a:xfrm>
            <a:off x="9319630" y="5571894"/>
            <a:ext cx="762509" cy="143563"/>
          </a:xfrm>
          <a:prstGeom prst="roundRect">
            <a:avLst/>
          </a:prstGeom>
          <a:solidFill>
            <a:srgbClr val="CEB8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FI" dirty="0"/>
          </a:p>
        </p:txBody>
      </p:sp>
      <p:sp>
        <p:nvSpPr>
          <p:cNvPr id="39" name="Suorakulmio: Pyöristetyt kulmat 38">
            <a:extLst>
              <a:ext uri="{FF2B5EF4-FFF2-40B4-BE49-F238E27FC236}">
                <a16:creationId xmlns:a16="http://schemas.microsoft.com/office/drawing/2014/main" id="{BD7C0979-82E6-4320-9B84-693DD5F3F4C4}"/>
              </a:ext>
            </a:extLst>
          </p:cNvPr>
          <p:cNvSpPr/>
          <p:nvPr/>
        </p:nvSpPr>
        <p:spPr>
          <a:xfrm>
            <a:off x="5045477" y="3488150"/>
            <a:ext cx="3428315" cy="140732"/>
          </a:xfrm>
          <a:prstGeom prst="roundRect">
            <a:avLst/>
          </a:prstGeom>
          <a:solidFill>
            <a:srgbClr val="CEB8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FI" dirty="0"/>
          </a:p>
        </p:txBody>
      </p:sp>
      <p:sp>
        <p:nvSpPr>
          <p:cNvPr id="40" name="Suorakulmio: Pyöristetyt kulmat 39">
            <a:extLst>
              <a:ext uri="{FF2B5EF4-FFF2-40B4-BE49-F238E27FC236}">
                <a16:creationId xmlns:a16="http://schemas.microsoft.com/office/drawing/2014/main" id="{63CF0BED-DE87-0413-FAFB-D3831D3A867C}"/>
              </a:ext>
            </a:extLst>
          </p:cNvPr>
          <p:cNvSpPr/>
          <p:nvPr/>
        </p:nvSpPr>
        <p:spPr>
          <a:xfrm>
            <a:off x="3480125" y="2536055"/>
            <a:ext cx="4993668" cy="155676"/>
          </a:xfrm>
          <a:prstGeom prst="roundRect">
            <a:avLst/>
          </a:prstGeom>
          <a:solidFill>
            <a:srgbClr val="CEB8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FI" dirty="0"/>
          </a:p>
        </p:txBody>
      </p:sp>
      <p:sp>
        <p:nvSpPr>
          <p:cNvPr id="41" name="Suorakulmio: Pyöristetyt kulmat 40">
            <a:extLst>
              <a:ext uri="{FF2B5EF4-FFF2-40B4-BE49-F238E27FC236}">
                <a16:creationId xmlns:a16="http://schemas.microsoft.com/office/drawing/2014/main" id="{DFF20474-535B-D358-A682-29C4E7250627}"/>
              </a:ext>
            </a:extLst>
          </p:cNvPr>
          <p:cNvSpPr/>
          <p:nvPr/>
        </p:nvSpPr>
        <p:spPr>
          <a:xfrm>
            <a:off x="3820864" y="1792196"/>
            <a:ext cx="3179376" cy="143563"/>
          </a:xfrm>
          <a:prstGeom prst="roundRect">
            <a:avLst/>
          </a:prstGeom>
          <a:solidFill>
            <a:srgbClr val="CEB8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FI" dirty="0"/>
          </a:p>
        </p:txBody>
      </p:sp>
      <p:sp>
        <p:nvSpPr>
          <p:cNvPr id="42" name="Suorakulmio: Pyöristetyt kulmat 41">
            <a:extLst>
              <a:ext uri="{FF2B5EF4-FFF2-40B4-BE49-F238E27FC236}">
                <a16:creationId xmlns:a16="http://schemas.microsoft.com/office/drawing/2014/main" id="{92D2E488-43E4-8256-7ED2-221DA9EE5D46}"/>
              </a:ext>
            </a:extLst>
          </p:cNvPr>
          <p:cNvSpPr/>
          <p:nvPr/>
        </p:nvSpPr>
        <p:spPr>
          <a:xfrm>
            <a:off x="1675361" y="2602037"/>
            <a:ext cx="1312236" cy="323493"/>
          </a:xfrm>
          <a:prstGeom prst="roundRect">
            <a:avLst/>
          </a:prstGeom>
          <a:noFill/>
          <a:ln>
            <a:noFill/>
          </a:ln>
        </p:spPr>
        <p:txBody>
          <a:bodyPr wrap="square" rtlCol="0" anchor="ctr" anchorCtr="0">
            <a:spAutoFit/>
          </a:bodyPr>
          <a:lstStyle/>
          <a:p>
            <a:r>
              <a:rPr lang="sv-FI" sz="1300" dirty="0">
                <a:solidFill>
                  <a:schemeClr val="tx1"/>
                </a:solidFill>
                <a:latin typeface="+mn-lt"/>
              </a:rPr>
              <a:t>Rörflen</a:t>
            </a:r>
          </a:p>
        </p:txBody>
      </p:sp>
      <p:sp>
        <p:nvSpPr>
          <p:cNvPr id="43" name="Suorakulmio: Pyöristetyt kulmat 42">
            <a:extLst>
              <a:ext uri="{FF2B5EF4-FFF2-40B4-BE49-F238E27FC236}">
                <a16:creationId xmlns:a16="http://schemas.microsoft.com/office/drawing/2014/main" id="{76BFA867-30F9-C6D9-5F4B-FC37F62A7713}"/>
              </a:ext>
            </a:extLst>
          </p:cNvPr>
          <p:cNvSpPr/>
          <p:nvPr/>
        </p:nvSpPr>
        <p:spPr>
          <a:xfrm>
            <a:off x="1735765" y="2892874"/>
            <a:ext cx="1312235" cy="155676"/>
          </a:xfrm>
          <a:prstGeom prst="roundRect">
            <a:avLst/>
          </a:prstGeom>
          <a:solidFill>
            <a:srgbClr val="CEB8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FI" dirty="0"/>
          </a:p>
        </p:txBody>
      </p:sp>
    </p:spTree>
    <p:extLst>
      <p:ext uri="{BB962C8B-B14F-4D97-AF65-F5344CB8AC3E}">
        <p14:creationId xmlns:p14="http://schemas.microsoft.com/office/powerpoint/2010/main" val="38519586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3ABB4D17-777A-F373-107F-6C893AB8F1AF}"/>
              </a:ext>
            </a:extLst>
          </p:cNvPr>
          <p:cNvSpPr>
            <a:spLocks noGrp="1"/>
          </p:cNvSpPr>
          <p:nvPr>
            <p:ph type="title"/>
          </p:nvPr>
        </p:nvSpPr>
        <p:spPr/>
        <p:txBody>
          <a:bodyPr/>
          <a:lstStyle/>
          <a:p>
            <a:r>
              <a:rPr lang="sv-FI" noProof="0" dirty="0"/>
              <a:t>Kvalitetskontroll och analys av jordbruksmark</a:t>
            </a:r>
          </a:p>
        </p:txBody>
      </p:sp>
      <p:sp>
        <p:nvSpPr>
          <p:cNvPr id="4" name="Sisällön paikkamerkki 3">
            <a:extLst>
              <a:ext uri="{FF2B5EF4-FFF2-40B4-BE49-F238E27FC236}">
                <a16:creationId xmlns:a16="http://schemas.microsoft.com/office/drawing/2014/main" id="{A13F2D3B-7150-0704-75E1-7D5F2AA42B2B}"/>
              </a:ext>
            </a:extLst>
          </p:cNvPr>
          <p:cNvSpPr>
            <a:spLocks noGrp="1"/>
          </p:cNvSpPr>
          <p:nvPr>
            <p:ph idx="1"/>
          </p:nvPr>
        </p:nvSpPr>
        <p:spPr>
          <a:xfrm>
            <a:off x="528097" y="1825625"/>
            <a:ext cx="10577867" cy="4202642"/>
          </a:xfrm>
        </p:spPr>
        <p:txBody>
          <a:bodyPr/>
          <a:lstStyle/>
          <a:p>
            <a:r>
              <a:rPr lang="sv-FI" noProof="0" dirty="0"/>
              <a:t>Huvudsakligen som 2023.</a:t>
            </a:r>
          </a:p>
          <a:p>
            <a:r>
              <a:rPr lang="sv-FI" noProof="0" dirty="0"/>
              <a:t>Ändring av ansökan behöver inte längre göras i kommunen.</a:t>
            </a:r>
          </a:p>
          <a:p>
            <a:r>
              <a:rPr lang="sv-FI" noProof="0" dirty="0"/>
              <a:t>ELY-centralens övervakare sänder ändringsuppmaning till odlaren.</a:t>
            </a:r>
          </a:p>
          <a:p>
            <a:pPr lvl="1"/>
            <a:r>
              <a:rPr lang="sv-FI" noProof="0" dirty="0"/>
              <a:t>Anmälan kommer till Vipumobilen.</a:t>
            </a:r>
          </a:p>
          <a:p>
            <a:pPr lvl="1"/>
            <a:r>
              <a:rPr lang="sv-FI" noProof="0" dirty="0"/>
              <a:t>Ändring av anmälan görs i Viputjänsten.</a:t>
            </a:r>
          </a:p>
          <a:p>
            <a:pPr lvl="2"/>
            <a:r>
              <a:rPr lang="sv-FI" noProof="0" dirty="0"/>
              <a:t>Ändringsuppmaningen angår skiftets geometri, jordbruksskiftets växt samt åtgärder som anmälts på jordbruksskiftet.</a:t>
            </a:r>
          </a:p>
          <a:p>
            <a:pPr lvl="2"/>
            <a:r>
              <a:rPr lang="sv-FI" noProof="0" dirty="0"/>
              <a:t>Godkänn geometrin och konstaterad växt och spara saknad information på jordbruksskiftet.</a:t>
            </a:r>
          </a:p>
          <a:p>
            <a:pPr lvl="2"/>
            <a:r>
              <a:rPr lang="sv-FI" noProof="0" dirty="0"/>
              <a:t>OBS! Geometrin eller växten kan inte ändras utan kan endast godkännas som sådana.</a:t>
            </a:r>
          </a:p>
          <a:p>
            <a:r>
              <a:rPr lang="sv-FI" noProof="0" dirty="0"/>
              <a:t>Ändringsmöjligheten stängs när ändringsuppmaningens tidsfrist går ut.</a:t>
            </a:r>
          </a:p>
          <a:p>
            <a:pPr marL="0" indent="0">
              <a:buNone/>
            </a:pPr>
            <a:endParaRPr lang="sv-FI" noProof="0" dirty="0"/>
          </a:p>
        </p:txBody>
      </p:sp>
    </p:spTree>
    <p:extLst>
      <p:ext uri="{BB962C8B-B14F-4D97-AF65-F5344CB8AC3E}">
        <p14:creationId xmlns:p14="http://schemas.microsoft.com/office/powerpoint/2010/main" val="351795651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Otsikko 1">
            <a:extLst>
              <a:ext uri="{FF2B5EF4-FFF2-40B4-BE49-F238E27FC236}">
                <a16:creationId xmlns:a16="http://schemas.microsoft.com/office/drawing/2014/main" id="{518E4723-7C9F-4DD3-8AB4-2302753C3153}"/>
              </a:ext>
            </a:extLst>
          </p:cNvPr>
          <p:cNvSpPr>
            <a:spLocks noGrp="1" noChangeArrowheads="1"/>
          </p:cNvSpPr>
          <p:nvPr>
            <p:ph type="title"/>
          </p:nvPr>
        </p:nvSpPr>
        <p:spPr bwMode="auto">
          <a:xfrm>
            <a:off x="528638" y="365125"/>
            <a:ext cx="9756775"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0" compatLnSpc="1">
            <a:prstTxWarp prst="textNoShape">
              <a:avLst/>
            </a:prstTxWarp>
          </a:bodyPr>
          <a:lstStyle/>
          <a:p>
            <a:pPr rtl="0"/>
            <a:r>
              <a:rPr lang="sv-FI" noProof="0" dirty="0">
                <a:latin typeface="Calibri" panose="020F0502020204030204" pitchFamily="34" charset="0"/>
                <a:ea typeface="Trebuchet MS" panose="020B0603020202020204" pitchFamily="34" charset="0"/>
                <a:cs typeface="Trebuchet MS" panose="020B0603020202020204" pitchFamily="34" charset="0"/>
              </a:rPr>
              <a:t>Skedet för ändring av ansökan om åkerstöd </a:t>
            </a:r>
          </a:p>
        </p:txBody>
      </p:sp>
      <p:sp>
        <p:nvSpPr>
          <p:cNvPr id="3" name="Sisällön paikkamerkki 2">
            <a:extLst>
              <a:ext uri="{FF2B5EF4-FFF2-40B4-BE49-F238E27FC236}">
                <a16:creationId xmlns:a16="http://schemas.microsoft.com/office/drawing/2014/main" id="{40D964BC-3CE8-43C9-ACD3-93307461F5AF}"/>
              </a:ext>
            </a:extLst>
          </p:cNvPr>
          <p:cNvSpPr>
            <a:spLocks noGrp="1"/>
          </p:cNvSpPr>
          <p:nvPr>
            <p:ph idx="1"/>
          </p:nvPr>
        </p:nvSpPr>
        <p:spPr>
          <a:xfrm>
            <a:off x="528638" y="1825625"/>
            <a:ext cx="10515600" cy="4667250"/>
          </a:xfrm>
        </p:spPr>
        <p:txBody>
          <a:bodyPr rtlCol="0"/>
          <a:lstStyle/>
          <a:p>
            <a:pPr rtl="0">
              <a:spcAft>
                <a:spcPts val="1200"/>
              </a:spcAft>
              <a:defRPr/>
            </a:pPr>
            <a:r>
              <a:rPr lang="sv-FI" noProof="0" dirty="0"/>
              <a:t>Den sökande kan ändra sin ansökan efter det att ansökan om stöd slutförts ända till </a:t>
            </a:r>
            <a:r>
              <a:rPr lang="sv-FI" b="1" noProof="0" dirty="0"/>
              <a:t>2.10</a:t>
            </a:r>
            <a:r>
              <a:rPr lang="sv-FI" noProof="0" dirty="0"/>
              <a:t>.</a:t>
            </a:r>
          </a:p>
          <a:p>
            <a:pPr rtl="0">
              <a:defRPr/>
            </a:pPr>
            <a:r>
              <a:rPr lang="sv-FI" noProof="0" dirty="0" err="1"/>
              <a:t>Anullering</a:t>
            </a:r>
            <a:r>
              <a:rPr lang="sv-FI" noProof="0" dirty="0"/>
              <a:t> av stöd har samma tidtabell, dvs ända till 2.10.</a:t>
            </a:r>
          </a:p>
          <a:p>
            <a:pPr lvl="1">
              <a:defRPr/>
            </a:pPr>
            <a:r>
              <a:rPr lang="sv-FI" noProof="0" dirty="0"/>
              <a:t>Hela ansökan kan annulleras.</a:t>
            </a:r>
          </a:p>
          <a:p>
            <a:pPr lvl="1">
              <a:spcAft>
                <a:spcPts val="1200"/>
              </a:spcAft>
              <a:defRPr/>
            </a:pPr>
            <a:r>
              <a:rPr lang="sv-FI" noProof="0" dirty="0"/>
              <a:t>Annullera ansökan på hela eller delar av ett jordbruksskifte.</a:t>
            </a:r>
          </a:p>
          <a:p>
            <a:pPr>
              <a:defRPr/>
            </a:pPr>
            <a:r>
              <a:rPr lang="sv-FI" noProof="0" dirty="0"/>
              <a:t>Ändringar och annulleringar kan göras på eget initiativ eller när sökanden får utredningsbegäran i Vipumobilen.</a:t>
            </a:r>
          </a:p>
          <a:p>
            <a:pPr rtl="0">
              <a:defRPr/>
            </a:pPr>
            <a:endParaRPr lang="sv-FI" noProof="0" dirty="0"/>
          </a:p>
          <a:p>
            <a:pPr rtl="0">
              <a:defRPr/>
            </a:pPr>
            <a:endParaRPr lang="sv-FI" noProof="0" dirty="0"/>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Otsikko 1">
            <a:extLst>
              <a:ext uri="{FF2B5EF4-FFF2-40B4-BE49-F238E27FC236}">
                <a16:creationId xmlns:a16="http://schemas.microsoft.com/office/drawing/2014/main" id="{DBECEAD6-0E42-404C-8497-1D2849E684B4}"/>
              </a:ext>
            </a:extLst>
          </p:cNvPr>
          <p:cNvSpPr>
            <a:spLocks noGrp="1" noChangeArrowheads="1"/>
          </p:cNvSpPr>
          <p:nvPr>
            <p:ph type="title"/>
          </p:nvPr>
        </p:nvSpPr>
        <p:spPr bwMode="auto">
          <a:xfrm>
            <a:off x="528638" y="365125"/>
            <a:ext cx="9756775"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0" compatLnSpc="1">
            <a:prstTxWarp prst="textNoShape">
              <a:avLst/>
            </a:prstTxWarp>
          </a:bodyPr>
          <a:lstStyle/>
          <a:p>
            <a:pPr rtl="0"/>
            <a:r>
              <a:rPr lang="sv-FI" noProof="0" dirty="0">
                <a:latin typeface="Calibri" panose="020F0502020204030204" pitchFamily="34" charset="0"/>
                <a:ea typeface="Trebuchet MS" panose="020B0603020202020204" pitchFamily="34" charset="0"/>
                <a:cs typeface="Trebuchet MS" panose="020B0603020202020204" pitchFamily="34" charset="0"/>
              </a:rPr>
              <a:t>Skedet för ändring av ansökan om åkerstöd </a:t>
            </a:r>
          </a:p>
        </p:txBody>
      </p:sp>
      <p:sp>
        <p:nvSpPr>
          <p:cNvPr id="3" name="Sisällön paikkamerkki 2">
            <a:extLst>
              <a:ext uri="{FF2B5EF4-FFF2-40B4-BE49-F238E27FC236}">
                <a16:creationId xmlns:a16="http://schemas.microsoft.com/office/drawing/2014/main" id="{AF1BE62E-6D2C-4893-B2AB-2AA2B85DEC51}"/>
              </a:ext>
            </a:extLst>
          </p:cNvPr>
          <p:cNvSpPr>
            <a:spLocks noGrp="1"/>
          </p:cNvSpPr>
          <p:nvPr>
            <p:ph idx="1"/>
          </p:nvPr>
        </p:nvSpPr>
        <p:spPr>
          <a:xfrm>
            <a:off x="528638" y="1825625"/>
            <a:ext cx="10515600" cy="4351338"/>
          </a:xfrm>
        </p:spPr>
        <p:txBody>
          <a:bodyPr rtlCol="0"/>
          <a:lstStyle/>
          <a:p>
            <a:pPr rtl="0">
              <a:spcAft>
                <a:spcPts val="1200"/>
              </a:spcAft>
              <a:defRPr/>
            </a:pPr>
            <a:r>
              <a:rPr lang="sv-FI" noProof="0" dirty="0"/>
              <a:t>Åkerstödansökan lönar sig alltid att göra noggrant och möjligast rätt</a:t>
            </a:r>
            <a:br>
              <a:rPr lang="sv-FI" noProof="0" dirty="0"/>
            </a:br>
            <a:br>
              <a:rPr lang="sv-FI" noProof="0" dirty="0"/>
            </a:br>
            <a:r>
              <a:rPr lang="sv-FI" noProof="0" dirty="0"/>
              <a:t>EFTERSOM</a:t>
            </a:r>
          </a:p>
          <a:p>
            <a:pPr rtl="0">
              <a:defRPr/>
            </a:pPr>
            <a:r>
              <a:rPr lang="sv-FI" noProof="0" dirty="0"/>
              <a:t>Övervakning fortfarande utförs på plats, och denna övervakning avbryter möjligheten att göra ändringar i ansökan eller annullera stöd.</a:t>
            </a:r>
          </a:p>
          <a:p>
            <a:pPr marL="457200" lvl="1" indent="0" rtl="0">
              <a:buFont typeface="Arial" panose="020B0604020202020204" pitchFamily="34" charset="0"/>
              <a:buNone/>
              <a:defRPr/>
            </a:pPr>
            <a:r>
              <a:rPr lang="sv-FI" noProof="0" dirty="0"/>
              <a:t> </a:t>
            </a:r>
          </a:p>
          <a:p>
            <a:pPr lvl="3" rtl="0">
              <a:defRPr/>
            </a:pPr>
            <a:endParaRPr lang="sv-FI" noProof="0" dirty="0"/>
          </a:p>
          <a:p>
            <a:pPr lvl="2" rtl="0">
              <a:defRPr/>
            </a:pPr>
            <a:endParaRPr lang="sv-FI" noProof="0" dirty="0"/>
          </a:p>
          <a:p>
            <a:pPr rtl="0">
              <a:defRPr/>
            </a:pPr>
            <a:endParaRPr lang="sv-FI" noProof="0" dirty="0"/>
          </a:p>
          <a:p>
            <a:pPr rtl="0">
              <a:defRPr/>
            </a:pPr>
            <a:endParaRPr lang="sv-FI" noProof="0"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5E21C0-DC6D-2344-7602-7CF822C65105}"/>
              </a:ext>
            </a:extLst>
          </p:cNvPr>
          <p:cNvSpPr>
            <a:spLocks noGrp="1"/>
          </p:cNvSpPr>
          <p:nvPr>
            <p:ph type="title"/>
          </p:nvPr>
        </p:nvSpPr>
        <p:spPr/>
        <p:txBody>
          <a:bodyPr>
            <a:normAutofit/>
          </a:bodyPr>
          <a:lstStyle/>
          <a:p>
            <a:r>
              <a:rPr lang="sv-FI" noProof="0" dirty="0"/>
              <a:t>Vad ändras i satellituppföljningen 2024</a:t>
            </a:r>
          </a:p>
        </p:txBody>
      </p:sp>
      <p:sp>
        <p:nvSpPr>
          <p:cNvPr id="3" name="Sisällön paikkamerkki 2">
            <a:extLst>
              <a:ext uri="{FF2B5EF4-FFF2-40B4-BE49-F238E27FC236}">
                <a16:creationId xmlns:a16="http://schemas.microsoft.com/office/drawing/2014/main" id="{B48CDE96-C43B-C431-AA1E-60E9A12C06B4}"/>
              </a:ext>
            </a:extLst>
          </p:cNvPr>
          <p:cNvSpPr>
            <a:spLocks noGrp="1"/>
          </p:cNvSpPr>
          <p:nvPr>
            <p:ph idx="1"/>
          </p:nvPr>
        </p:nvSpPr>
        <p:spPr/>
        <p:txBody>
          <a:bodyPr/>
          <a:lstStyle/>
          <a:p>
            <a:r>
              <a:rPr lang="sv-FI" sz="2200" noProof="0" dirty="0"/>
              <a:t>Satellituppföljningens funktion och analyser har förbättrats på basen av erfarenheterna 2023.  </a:t>
            </a:r>
          </a:p>
          <a:p>
            <a:r>
              <a:rPr lang="sv-FI" sz="2200" noProof="0" dirty="0"/>
              <a:t>Tekniska förbättringar och </a:t>
            </a:r>
            <a:r>
              <a:rPr lang="sv-FI" sz="2200" noProof="0" dirty="0" err="1"/>
              <a:t>pålitligre</a:t>
            </a:r>
            <a:r>
              <a:rPr lang="sv-FI" sz="2200" noProof="0" dirty="0"/>
              <a:t> uppföljning.</a:t>
            </a:r>
          </a:p>
          <a:p>
            <a:r>
              <a:rPr lang="sv-FI" sz="2200" noProof="0" dirty="0"/>
              <a:t>Satellituppföljning av växttäcke på de </a:t>
            </a:r>
            <a:r>
              <a:rPr lang="sv-FI" sz="2200" noProof="0" dirty="0" err="1"/>
              <a:t>åtgärdsskiften</a:t>
            </a:r>
            <a:r>
              <a:rPr lang="sv-FI" sz="2200" noProof="0" dirty="0"/>
              <a:t> som anmälts i höstanmälan:</a:t>
            </a:r>
          </a:p>
          <a:p>
            <a:pPr lvl="1"/>
            <a:r>
              <a:rPr lang="sv-FI" sz="2200" noProof="0" dirty="0"/>
              <a:t>Kontrolleras att villkorlighetens krav på växttäcke uppfylls fram till 15.3. </a:t>
            </a:r>
          </a:p>
          <a:p>
            <a:pPr lvl="1"/>
            <a:r>
              <a:rPr lang="sv-FI" sz="2200" noProof="0" dirty="0"/>
              <a:t>I stödet för miljösystem följs villkoren upp fram till 15.4 eller 1.5. </a:t>
            </a:r>
          </a:p>
          <a:p>
            <a:pPr lvl="1"/>
            <a:r>
              <a:rPr lang="sv-FI" sz="2200" noProof="0" dirty="0"/>
              <a:t>Uppföljningstiden är från hösten -23 fram till våren-24. Även tjäle och höstsådda växter beaktas.</a:t>
            </a:r>
          </a:p>
          <a:p>
            <a:pPr lvl="1"/>
            <a:r>
              <a:rPr lang="sv-FI" sz="2200" noProof="0" dirty="0"/>
              <a:t>Uppföljningen baserar sig på kontinuerlig </a:t>
            </a:r>
            <a:r>
              <a:rPr lang="sv-FI" sz="2200" noProof="0" dirty="0" err="1"/>
              <a:t>observering</a:t>
            </a:r>
            <a:r>
              <a:rPr lang="sv-FI" sz="2200" noProof="0" dirty="0"/>
              <a:t> av markbearbetning  och anmäld växttäckestyp.</a:t>
            </a:r>
          </a:p>
        </p:txBody>
      </p:sp>
    </p:spTree>
    <p:extLst>
      <p:ext uri="{BB962C8B-B14F-4D97-AF65-F5344CB8AC3E}">
        <p14:creationId xmlns:p14="http://schemas.microsoft.com/office/powerpoint/2010/main" val="373676382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Otsikko 1">
            <a:extLst>
              <a:ext uri="{FF2B5EF4-FFF2-40B4-BE49-F238E27FC236}">
                <a16:creationId xmlns:a16="http://schemas.microsoft.com/office/drawing/2014/main" id="{DBECEAD6-0E42-404C-8497-1D2849E684B4}"/>
              </a:ext>
            </a:extLst>
          </p:cNvPr>
          <p:cNvSpPr>
            <a:spLocks noGrp="1" noChangeArrowheads="1"/>
          </p:cNvSpPr>
          <p:nvPr>
            <p:ph type="title"/>
          </p:nvPr>
        </p:nvSpPr>
        <p:spPr bwMode="auto">
          <a:xfrm>
            <a:off x="528638" y="365125"/>
            <a:ext cx="9756775"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0" compatLnSpc="1">
            <a:prstTxWarp prst="textNoShape">
              <a:avLst/>
            </a:prstTxWarp>
          </a:bodyPr>
          <a:lstStyle/>
          <a:p>
            <a:pPr rtl="0"/>
            <a:r>
              <a:rPr lang="sv-FI" noProof="0" dirty="0">
                <a:latin typeface="Calibri" panose="020F0502020204030204" pitchFamily="34" charset="0"/>
                <a:ea typeface="Trebuchet MS" panose="020B0603020202020204" pitchFamily="34" charset="0"/>
                <a:cs typeface="Trebuchet MS" panose="020B0603020202020204" pitchFamily="34" charset="0"/>
              </a:rPr>
              <a:t>Skedet för ändring av ansökan om åkerstöd </a:t>
            </a:r>
          </a:p>
        </p:txBody>
      </p:sp>
      <p:sp>
        <p:nvSpPr>
          <p:cNvPr id="3" name="Sisällön paikkamerkki 2">
            <a:extLst>
              <a:ext uri="{FF2B5EF4-FFF2-40B4-BE49-F238E27FC236}">
                <a16:creationId xmlns:a16="http://schemas.microsoft.com/office/drawing/2014/main" id="{AF1BE62E-6D2C-4893-B2AB-2AA2B85DEC51}"/>
              </a:ext>
            </a:extLst>
          </p:cNvPr>
          <p:cNvSpPr>
            <a:spLocks noGrp="1"/>
          </p:cNvSpPr>
          <p:nvPr>
            <p:ph idx="1"/>
          </p:nvPr>
        </p:nvSpPr>
        <p:spPr>
          <a:xfrm>
            <a:off x="528638" y="1825625"/>
            <a:ext cx="10515600" cy="4351338"/>
          </a:xfrm>
        </p:spPr>
        <p:txBody>
          <a:bodyPr rtlCol="0"/>
          <a:lstStyle/>
          <a:p>
            <a:pPr>
              <a:defRPr/>
            </a:pPr>
            <a:r>
              <a:rPr lang="sv-FI" noProof="0" dirty="0"/>
              <a:t>I ändringsskedet </a:t>
            </a:r>
            <a:r>
              <a:rPr lang="sv-FI" b="1" noProof="0" dirty="0"/>
              <a:t>kan</a:t>
            </a:r>
            <a:r>
              <a:rPr lang="sv-FI" noProof="0" dirty="0"/>
              <a:t> sökanden </a:t>
            </a:r>
            <a:r>
              <a:rPr lang="sv-FI" noProof="0" dirty="0" err="1"/>
              <a:t>t.ex</a:t>
            </a:r>
            <a:endParaRPr lang="sv-FI" noProof="0" dirty="0"/>
          </a:p>
          <a:p>
            <a:pPr lvl="1">
              <a:defRPr/>
            </a:pPr>
            <a:r>
              <a:rPr lang="sv-FI" noProof="0" dirty="0"/>
              <a:t>ändra gröda på skiften</a:t>
            </a:r>
          </a:p>
          <a:p>
            <a:pPr lvl="1">
              <a:defRPr/>
            </a:pPr>
            <a:r>
              <a:rPr lang="sv-FI" noProof="0" dirty="0"/>
              <a:t>ändra jordbruksskiftenas gränser</a:t>
            </a:r>
          </a:p>
          <a:p>
            <a:pPr lvl="1" rtl="0">
              <a:defRPr/>
            </a:pPr>
            <a:r>
              <a:rPr lang="sv-FI" noProof="0" dirty="0"/>
              <a:t>anmäla valbara skiftesspecifika åtgärder som anknyter till miljöersättningen</a:t>
            </a:r>
          </a:p>
          <a:p>
            <a:pPr lvl="1" rtl="0">
              <a:defRPr/>
            </a:pPr>
            <a:r>
              <a:rPr lang="sv-FI" noProof="0" dirty="0"/>
              <a:t>Lägga till eller ta bort miljösystemets valbara åtaganden</a:t>
            </a:r>
          </a:p>
          <a:p>
            <a:pPr marL="457200" lvl="1" indent="0" rtl="0">
              <a:buFont typeface="Arial" panose="020B0604020202020204" pitchFamily="34" charset="0"/>
              <a:buNone/>
              <a:defRPr/>
            </a:pPr>
            <a:endParaRPr lang="sv-FI" noProof="0" dirty="0"/>
          </a:p>
          <a:p>
            <a:pPr marL="457200" lvl="1" indent="0" rtl="0">
              <a:buFont typeface="Arial" panose="020B0604020202020204" pitchFamily="34" charset="0"/>
              <a:buNone/>
              <a:defRPr/>
            </a:pPr>
            <a:r>
              <a:rPr lang="sv-FI" noProof="0" dirty="0"/>
              <a:t> </a:t>
            </a:r>
          </a:p>
          <a:p>
            <a:pPr lvl="3" rtl="0">
              <a:defRPr/>
            </a:pPr>
            <a:endParaRPr lang="sv-FI" noProof="0" dirty="0"/>
          </a:p>
          <a:p>
            <a:pPr lvl="2" rtl="0">
              <a:defRPr/>
            </a:pPr>
            <a:endParaRPr lang="sv-FI" noProof="0" dirty="0"/>
          </a:p>
          <a:p>
            <a:pPr rtl="0">
              <a:defRPr/>
            </a:pPr>
            <a:endParaRPr lang="sv-FI" noProof="0" dirty="0"/>
          </a:p>
          <a:p>
            <a:pPr rtl="0">
              <a:defRPr/>
            </a:pPr>
            <a:endParaRPr lang="sv-FI" noProof="0" dirty="0"/>
          </a:p>
        </p:txBody>
      </p:sp>
    </p:spTree>
    <p:extLst>
      <p:ext uri="{BB962C8B-B14F-4D97-AF65-F5344CB8AC3E}">
        <p14:creationId xmlns:p14="http://schemas.microsoft.com/office/powerpoint/2010/main" val="2582013554"/>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Otsikko 1">
            <a:extLst>
              <a:ext uri="{FF2B5EF4-FFF2-40B4-BE49-F238E27FC236}">
                <a16:creationId xmlns:a16="http://schemas.microsoft.com/office/drawing/2014/main" id="{DBECEAD6-0E42-404C-8497-1D2849E684B4}"/>
              </a:ext>
            </a:extLst>
          </p:cNvPr>
          <p:cNvSpPr>
            <a:spLocks noGrp="1" noChangeArrowheads="1"/>
          </p:cNvSpPr>
          <p:nvPr>
            <p:ph type="title"/>
          </p:nvPr>
        </p:nvSpPr>
        <p:spPr bwMode="auto">
          <a:xfrm>
            <a:off x="528638" y="365125"/>
            <a:ext cx="9756775"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0" compatLnSpc="1">
            <a:prstTxWarp prst="textNoShape">
              <a:avLst/>
            </a:prstTxWarp>
          </a:bodyPr>
          <a:lstStyle/>
          <a:p>
            <a:pPr rtl="0"/>
            <a:r>
              <a:rPr lang="sv-FI" noProof="0" dirty="0">
                <a:latin typeface="Calibri" panose="020F0502020204030204" pitchFamily="34" charset="0"/>
                <a:ea typeface="Trebuchet MS" panose="020B0603020202020204" pitchFamily="34" charset="0"/>
                <a:cs typeface="Trebuchet MS" panose="020B0603020202020204" pitchFamily="34" charset="0"/>
              </a:rPr>
              <a:t>Skedet för ändring av ansökan om åkerstöd </a:t>
            </a:r>
          </a:p>
        </p:txBody>
      </p:sp>
      <p:sp>
        <p:nvSpPr>
          <p:cNvPr id="3" name="Sisällön paikkamerkki 2">
            <a:extLst>
              <a:ext uri="{FF2B5EF4-FFF2-40B4-BE49-F238E27FC236}">
                <a16:creationId xmlns:a16="http://schemas.microsoft.com/office/drawing/2014/main" id="{AF1BE62E-6D2C-4893-B2AB-2AA2B85DEC51}"/>
              </a:ext>
            </a:extLst>
          </p:cNvPr>
          <p:cNvSpPr>
            <a:spLocks noGrp="1"/>
          </p:cNvSpPr>
          <p:nvPr>
            <p:ph idx="1"/>
          </p:nvPr>
        </p:nvSpPr>
        <p:spPr>
          <a:xfrm>
            <a:off x="528638" y="1825625"/>
            <a:ext cx="10515600" cy="4667250"/>
          </a:xfrm>
        </p:spPr>
        <p:txBody>
          <a:bodyPr rtlCol="0"/>
          <a:lstStyle/>
          <a:p>
            <a:pPr>
              <a:defRPr/>
            </a:pPr>
            <a:r>
              <a:rPr lang="sv-FI" noProof="0" dirty="0"/>
              <a:t>I ändringsskedet kan sökanden </a:t>
            </a:r>
            <a:r>
              <a:rPr lang="sv-FI" b="1" noProof="0" dirty="0"/>
              <a:t>inte</a:t>
            </a:r>
          </a:p>
          <a:p>
            <a:pPr lvl="1">
              <a:defRPr/>
            </a:pPr>
            <a:r>
              <a:rPr lang="sv-FI" noProof="0" dirty="0"/>
              <a:t>Bifoga nya skiften till åkerstödansökan</a:t>
            </a:r>
          </a:p>
          <a:p>
            <a:pPr lvl="1">
              <a:defRPr/>
            </a:pPr>
            <a:r>
              <a:rPr lang="sv-FI" noProof="0" dirty="0"/>
              <a:t>Ändra basskiftets gränser eller dela/sammanslå basskiften</a:t>
            </a:r>
          </a:p>
          <a:p>
            <a:pPr lvl="1">
              <a:defRPr/>
            </a:pPr>
            <a:r>
              <a:rPr lang="sv-FI" noProof="0" dirty="0"/>
              <a:t>Anmäla sambruk, ändra eller radera geometrier på skiften i sambruk (jordbruksskiftets information kan ändras, gröda </a:t>
            </a:r>
            <a:r>
              <a:rPr lang="sv-FI" noProof="0" dirty="0" err="1"/>
              <a:t>etc</a:t>
            </a:r>
            <a:r>
              <a:rPr lang="sv-FI" noProof="0" dirty="0"/>
              <a:t>)</a:t>
            </a:r>
          </a:p>
          <a:p>
            <a:pPr lvl="1">
              <a:defRPr/>
            </a:pPr>
            <a:r>
              <a:rPr lang="sv-FI" noProof="0" dirty="0"/>
              <a:t>Ändra ansökan om skiftet eller lägenheten har valts till övervakning</a:t>
            </a:r>
          </a:p>
          <a:p>
            <a:pPr lvl="2">
              <a:defRPr/>
            </a:pPr>
            <a:r>
              <a:rPr lang="sv-FI" noProof="0" dirty="0"/>
              <a:t>Om övervakningen bara gäller ett skifte kan detta skifte inte längre ändras</a:t>
            </a:r>
          </a:p>
          <a:p>
            <a:pPr lvl="2">
              <a:defRPr/>
            </a:pPr>
            <a:r>
              <a:rPr lang="sv-FI" noProof="0" dirty="0"/>
              <a:t>Om övervakningen gäller hela lägenheten kan inget ändras</a:t>
            </a:r>
          </a:p>
          <a:p>
            <a:pPr lvl="2">
              <a:defRPr/>
            </a:pPr>
            <a:endParaRPr lang="sv-FI" noProof="0" dirty="0"/>
          </a:p>
          <a:p>
            <a:pPr marL="457200" lvl="1" indent="0" rtl="0">
              <a:buFont typeface="Arial" panose="020B0604020202020204" pitchFamily="34" charset="0"/>
              <a:buNone/>
              <a:defRPr/>
            </a:pPr>
            <a:endParaRPr lang="sv-FI" noProof="0" dirty="0"/>
          </a:p>
          <a:p>
            <a:pPr marL="457200" lvl="1" indent="0" rtl="0">
              <a:buFont typeface="Arial" panose="020B0604020202020204" pitchFamily="34" charset="0"/>
              <a:buNone/>
              <a:defRPr/>
            </a:pPr>
            <a:r>
              <a:rPr lang="sv-FI" noProof="0" dirty="0"/>
              <a:t> </a:t>
            </a:r>
          </a:p>
          <a:p>
            <a:pPr lvl="3" rtl="0">
              <a:defRPr/>
            </a:pPr>
            <a:endParaRPr lang="sv-FI" noProof="0" dirty="0"/>
          </a:p>
          <a:p>
            <a:pPr lvl="2" rtl="0">
              <a:defRPr/>
            </a:pPr>
            <a:endParaRPr lang="sv-FI" noProof="0" dirty="0"/>
          </a:p>
          <a:p>
            <a:pPr rtl="0">
              <a:defRPr/>
            </a:pPr>
            <a:endParaRPr lang="sv-FI" noProof="0" dirty="0"/>
          </a:p>
          <a:p>
            <a:pPr rtl="0">
              <a:defRPr/>
            </a:pPr>
            <a:endParaRPr lang="sv-FI" noProof="0" dirty="0"/>
          </a:p>
        </p:txBody>
      </p:sp>
    </p:spTree>
    <p:extLst>
      <p:ext uri="{BB962C8B-B14F-4D97-AF65-F5344CB8AC3E}">
        <p14:creationId xmlns:p14="http://schemas.microsoft.com/office/powerpoint/2010/main" val="1713066656"/>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7755A4-A2E9-4CCF-8F7B-21FB0D6FD8D3}"/>
              </a:ext>
            </a:extLst>
          </p:cNvPr>
          <p:cNvSpPr>
            <a:spLocks noGrp="1"/>
          </p:cNvSpPr>
          <p:nvPr>
            <p:ph type="title"/>
          </p:nvPr>
        </p:nvSpPr>
        <p:spPr>
          <a:xfrm>
            <a:off x="528098" y="365125"/>
            <a:ext cx="9757458" cy="931895"/>
          </a:xfrm>
        </p:spPr>
        <p:txBody>
          <a:bodyPr/>
          <a:lstStyle/>
          <a:p>
            <a:r>
              <a:rPr lang="sv-SE" dirty="0"/>
              <a:t>Alternativa åtgärder vid begäran om utredning</a:t>
            </a:r>
            <a:endParaRPr lang="fi-FI" dirty="0">
              <a:solidFill>
                <a:srgbClr val="FF0000"/>
              </a:solidFill>
            </a:endParaRPr>
          </a:p>
        </p:txBody>
      </p:sp>
      <p:sp>
        <p:nvSpPr>
          <p:cNvPr id="8" name="Tekstiruutu 7">
            <a:extLst>
              <a:ext uri="{FF2B5EF4-FFF2-40B4-BE49-F238E27FC236}">
                <a16:creationId xmlns:a16="http://schemas.microsoft.com/office/drawing/2014/main" id="{8319B35D-78DE-4881-972B-30B418032EA8}"/>
              </a:ext>
            </a:extLst>
          </p:cNvPr>
          <p:cNvSpPr txBox="1"/>
          <p:nvPr/>
        </p:nvSpPr>
        <p:spPr>
          <a:xfrm>
            <a:off x="528097" y="1297020"/>
            <a:ext cx="9757457" cy="1077218"/>
          </a:xfrm>
          <a:prstGeom prst="rect">
            <a:avLst/>
          </a:prstGeom>
          <a:noFill/>
        </p:spPr>
        <p:txBody>
          <a:bodyPr wrap="square">
            <a:spAutoFit/>
          </a:bodyPr>
          <a:lstStyle/>
          <a:p>
            <a:pPr>
              <a:spcAft>
                <a:spcPts val="1200"/>
              </a:spcAft>
            </a:pPr>
            <a:r>
              <a:rPr lang="sv-SE" b="1" dirty="0"/>
              <a:t>Exempel: </a:t>
            </a:r>
            <a:r>
              <a:rPr lang="sv-SE" dirty="0"/>
              <a:t>Ett jordbruksskifte som anmälts som fodervall har enligt satellituppföljningen inte slagits.</a:t>
            </a:r>
          </a:p>
          <a:p>
            <a:r>
              <a:rPr lang="sv-SE" b="1" dirty="0"/>
              <a:t>Sökanden får utredningsbegäran: </a:t>
            </a:r>
            <a:r>
              <a:rPr lang="sv-SE" dirty="0"/>
              <a:t>Baserat på satellituppföljning har slåtter, betesgång eller bearbetning inte observerats på ett </a:t>
            </a:r>
            <a:r>
              <a:rPr lang="sv-SE" dirty="0" err="1"/>
              <a:t>vallskifte</a:t>
            </a:r>
            <a:r>
              <a:rPr lang="sv-SE" dirty="0"/>
              <a:t>.</a:t>
            </a:r>
          </a:p>
        </p:txBody>
      </p:sp>
      <p:sp>
        <p:nvSpPr>
          <p:cNvPr id="15" name="Tekstiruutu 14">
            <a:extLst>
              <a:ext uri="{FF2B5EF4-FFF2-40B4-BE49-F238E27FC236}">
                <a16:creationId xmlns:a16="http://schemas.microsoft.com/office/drawing/2014/main" id="{8478FA46-1F6B-7048-9AD2-4AD335E93CC1}"/>
              </a:ext>
            </a:extLst>
          </p:cNvPr>
          <p:cNvSpPr txBox="1"/>
          <p:nvPr/>
        </p:nvSpPr>
        <p:spPr>
          <a:xfrm>
            <a:off x="968773" y="2416530"/>
            <a:ext cx="10254454" cy="4134465"/>
          </a:xfrm>
          <a:prstGeom prst="rect">
            <a:avLst/>
          </a:prstGeom>
          <a:noFill/>
        </p:spPr>
        <p:txBody>
          <a:bodyPr wrap="square">
            <a:spAutoFit/>
          </a:bodyPr>
          <a:lstStyle/>
          <a:p>
            <a:pPr>
              <a:spcBef>
                <a:spcPts val="200"/>
              </a:spcBef>
              <a:spcAft>
                <a:spcPts val="600"/>
              </a:spcAft>
            </a:pPr>
            <a:r>
              <a:rPr lang="fi-FI" b="1" dirty="0" err="1"/>
              <a:t>Alternativ</a:t>
            </a:r>
            <a:endParaRPr lang="fi-FI" b="1" dirty="0"/>
          </a:p>
          <a:p>
            <a:pPr marL="342900" indent="-342900">
              <a:spcBef>
                <a:spcPts val="200"/>
              </a:spcBef>
              <a:spcAft>
                <a:spcPts val="600"/>
              </a:spcAft>
              <a:buFont typeface="+mj-lt"/>
              <a:buAutoNum type="arabicParenR"/>
            </a:pPr>
            <a:r>
              <a:rPr lang="sv-SE" sz="1800" dirty="0"/>
              <a:t>Den sökande konstaterar att satellituppföljningens resultat inte är korrekt och har tagit ett foto på den slagna åkern senast 15.9 och skickar den med Vipumobilen </a:t>
            </a:r>
          </a:p>
          <a:p>
            <a:pPr marL="342900" indent="-342900">
              <a:spcBef>
                <a:spcPts val="200"/>
              </a:spcBef>
              <a:spcAft>
                <a:spcPts val="600"/>
              </a:spcAft>
              <a:buFont typeface="+mj-lt"/>
              <a:buAutoNum type="arabicParenR"/>
            </a:pPr>
            <a:r>
              <a:rPr lang="sv-SE" sz="1800" dirty="0"/>
              <a:t>Den sökande slår åkern senast 15.9. och skickar ett fotografi med Vipumobilen</a:t>
            </a:r>
          </a:p>
          <a:p>
            <a:pPr marL="342900" indent="-342900">
              <a:spcBef>
                <a:spcPts val="200"/>
              </a:spcBef>
              <a:spcAft>
                <a:spcPts val="600"/>
              </a:spcAft>
              <a:buFont typeface="+mj-lt"/>
              <a:buAutoNum type="arabicParenR"/>
            </a:pPr>
            <a:r>
              <a:rPr lang="sv-SE" sz="1800" dirty="0"/>
              <a:t>Den sökande konstaterar att fel gröda har anmälts för skiftet och ändrar den i Viputjänsten till exempel till en spannmålsväxt som faktiskt växer på fältet</a:t>
            </a:r>
            <a:br>
              <a:rPr lang="fi-FI" sz="1800" dirty="0"/>
            </a:br>
            <a:r>
              <a:rPr lang="fi-FI" dirty="0">
                <a:sym typeface="Wingdings" panose="05000000000000000000" pitchFamily="2" charset="2"/>
              </a:rPr>
              <a:t> </a:t>
            </a:r>
            <a:r>
              <a:rPr lang="sv-SE" dirty="0"/>
              <a:t>Nya resultat för satellituppföljningen bildas </a:t>
            </a:r>
          </a:p>
          <a:p>
            <a:pPr marL="342900" indent="-342900">
              <a:spcBef>
                <a:spcPts val="200"/>
              </a:spcBef>
              <a:spcAft>
                <a:spcPts val="600"/>
              </a:spcAft>
              <a:buFont typeface="+mj-lt"/>
              <a:buAutoNum type="arabicParenR" startAt="4"/>
            </a:pPr>
            <a:r>
              <a:rPr lang="sv-SE" sz="1800" dirty="0"/>
              <a:t>Den sökande konstaterar att hen inte vidtagit några jordbruksåtgärder alls på åkern och meddelar med ett fritt formulerat skriftligt meddelande till kommunen att </a:t>
            </a:r>
            <a:r>
              <a:rPr lang="sv-SE" sz="1800" dirty="0">
                <a:solidFill>
                  <a:srgbClr val="FE0076"/>
                </a:solidFill>
              </a:rPr>
              <a:t>han annullerar stöden för jordbruksskiftet.</a:t>
            </a:r>
            <a:endParaRPr lang="fi-FI" sz="1800" dirty="0">
              <a:solidFill>
                <a:srgbClr val="FE0076"/>
              </a:solidFill>
            </a:endParaRPr>
          </a:p>
          <a:p>
            <a:pPr marL="342900" indent="-342900">
              <a:spcBef>
                <a:spcPts val="200"/>
              </a:spcBef>
              <a:spcAft>
                <a:spcPts val="600"/>
              </a:spcAft>
              <a:buFont typeface="+mj-lt"/>
              <a:buAutoNum type="arabicParenR" startAt="4"/>
            </a:pPr>
            <a:r>
              <a:rPr lang="sv-SE" sz="1800" dirty="0"/>
              <a:t>Den sökande reagerar inte på begäran om utredning med något av alternativen 1–4 </a:t>
            </a:r>
            <a:endParaRPr lang="fi-FI" sz="1800" dirty="0"/>
          </a:p>
          <a:p>
            <a:pPr marL="742950" lvl="1" indent="-285750">
              <a:spcBef>
                <a:spcPts val="200"/>
              </a:spcBef>
              <a:spcAft>
                <a:spcPts val="600"/>
              </a:spcAft>
              <a:buFont typeface="Wingdings" panose="05000000000000000000" pitchFamily="2" charset="2"/>
              <a:buChar char="à"/>
            </a:pPr>
            <a:r>
              <a:rPr lang="sv-SE" dirty="0">
                <a:sym typeface="Wingdings" panose="05000000000000000000" pitchFamily="2" charset="2"/>
              </a:rPr>
              <a:t>Satellituppföljningens resultat förblir i kraft.</a:t>
            </a:r>
          </a:p>
          <a:p>
            <a:pPr marL="742950" lvl="1" indent="-285750">
              <a:spcBef>
                <a:spcPts val="200"/>
              </a:spcBef>
              <a:spcAft>
                <a:spcPts val="600"/>
              </a:spcAft>
              <a:buFont typeface="Wingdings" panose="05000000000000000000" pitchFamily="2" charset="2"/>
              <a:buChar char="à"/>
            </a:pPr>
            <a:r>
              <a:rPr lang="sv-SE" dirty="0">
                <a:sym typeface="Wingdings" panose="05000000000000000000" pitchFamily="2" charset="2"/>
              </a:rPr>
              <a:t>Stöd betalas inte ut och räknas med i arealfelet.</a:t>
            </a:r>
          </a:p>
        </p:txBody>
      </p:sp>
    </p:spTree>
    <p:extLst>
      <p:ext uri="{BB962C8B-B14F-4D97-AF65-F5344CB8AC3E}">
        <p14:creationId xmlns:p14="http://schemas.microsoft.com/office/powerpoint/2010/main" val="57538952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1">
            <a:extLst>
              <a:ext uri="{FF2B5EF4-FFF2-40B4-BE49-F238E27FC236}">
                <a16:creationId xmlns:a16="http://schemas.microsoft.com/office/drawing/2014/main" id="{76019D69-FE63-479A-84B9-9F80244F5E44}"/>
              </a:ext>
            </a:extLst>
          </p:cNvPr>
          <p:cNvSpPr>
            <a:spLocks noGrp="1" noChangeArrowheads="1"/>
          </p:cNvSpPr>
          <p:nvPr>
            <p:ph idx="17"/>
          </p:nvPr>
        </p:nvSpPr>
        <p:spPr bwMode="auto">
          <a:xfrm>
            <a:off x="8126413" y="1887537"/>
            <a:ext cx="3857593" cy="39050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r>
              <a:rPr lang="sv-FI" sz="2800" noProof="0" dirty="0">
                <a:latin typeface="Calibri" panose="020F0502020204030204" pitchFamily="34" charset="0"/>
                <a:ea typeface="Georgia" panose="02040502050405020303" pitchFamily="18" charset="0"/>
                <a:cs typeface="Georgia" panose="02040502050405020303" pitchFamily="18" charset="0"/>
              </a:rPr>
              <a:t>Grön pil</a:t>
            </a:r>
          </a:p>
          <a:p>
            <a:pPr lvl="1"/>
            <a:r>
              <a:rPr lang="sv-FI" sz="2600" noProof="0" dirty="0">
                <a:latin typeface="Calibri" panose="020F0502020204030204" pitchFamily="34" charset="0"/>
                <a:ea typeface="Georgia" panose="02040502050405020303" pitchFamily="18" charset="0"/>
                <a:cs typeface="Georgia" panose="02040502050405020303" pitchFamily="18" charset="0"/>
              </a:rPr>
              <a:t>Allt ok</a:t>
            </a:r>
          </a:p>
          <a:p>
            <a:pPr rtl="0"/>
            <a:r>
              <a:rPr lang="sv-FI" sz="2800" noProof="0" dirty="0">
                <a:latin typeface="Calibri" panose="020F0502020204030204" pitchFamily="34" charset="0"/>
                <a:ea typeface="Georgia" panose="02040502050405020303" pitchFamily="18" charset="0"/>
                <a:cs typeface="Georgia" panose="02040502050405020303" pitchFamily="18" charset="0"/>
              </a:rPr>
              <a:t>Röd pil</a:t>
            </a:r>
          </a:p>
          <a:p>
            <a:pPr lvl="1"/>
            <a:r>
              <a:rPr lang="sv-FI" sz="2600" noProof="0" dirty="0">
                <a:latin typeface="Calibri" panose="020F0502020204030204" pitchFamily="34" charset="0"/>
                <a:ea typeface="Georgia" panose="02040502050405020303" pitchFamily="18" charset="0"/>
                <a:cs typeface="Georgia" panose="02040502050405020303" pitchFamily="18" charset="0"/>
              </a:rPr>
              <a:t>Satellituppföljningen har inte observerat jordbruksaktivitet</a:t>
            </a:r>
          </a:p>
          <a:p>
            <a:pPr lvl="1"/>
            <a:r>
              <a:rPr lang="sv-FI" sz="2600" noProof="0" dirty="0">
                <a:latin typeface="Calibri" panose="020F0502020204030204" pitchFamily="34" charset="0"/>
                <a:ea typeface="Georgia" panose="02040502050405020303" pitchFamily="18" charset="0"/>
                <a:cs typeface="Georgia" panose="02040502050405020303" pitchFamily="18" charset="0"/>
              </a:rPr>
              <a:t>fotografiet som den stödsökande skickat, har inte godkänts</a:t>
            </a:r>
            <a:endParaRPr lang="sv-FI" altLang="fi-FI" noProof="0" dirty="0">
              <a:latin typeface="Calibri" panose="020F0502020204030204" pitchFamily="34" charset="0"/>
              <a:ea typeface="Georgia" panose="02040502050405020303" pitchFamily="18" charset="0"/>
              <a:cs typeface="Georgia" panose="02040502050405020303" pitchFamily="18" charset="0"/>
            </a:endParaRPr>
          </a:p>
        </p:txBody>
      </p:sp>
      <p:pic>
        <p:nvPicPr>
          <p:cNvPr id="2" name="Kuva 1">
            <a:extLst>
              <a:ext uri="{FF2B5EF4-FFF2-40B4-BE49-F238E27FC236}">
                <a16:creationId xmlns:a16="http://schemas.microsoft.com/office/drawing/2014/main" id="{3AD7B2FE-9ADD-669E-D491-6D74BB77D2FB}"/>
              </a:ext>
            </a:extLst>
          </p:cNvPr>
          <p:cNvPicPr>
            <a:picLocks noChangeAspect="1"/>
          </p:cNvPicPr>
          <p:nvPr/>
        </p:nvPicPr>
        <p:blipFill>
          <a:blip r:embed="rId3"/>
          <a:stretch>
            <a:fillRect/>
          </a:stretch>
        </p:blipFill>
        <p:spPr>
          <a:xfrm>
            <a:off x="610378" y="344784"/>
            <a:ext cx="7104045" cy="6280728"/>
          </a:xfrm>
          <a:prstGeom prst="rect">
            <a:avLst/>
          </a:prstGeom>
        </p:spPr>
      </p:pic>
    </p:spTree>
    <p:extLst>
      <p:ext uri="{BB962C8B-B14F-4D97-AF65-F5344CB8AC3E}">
        <p14:creationId xmlns:p14="http://schemas.microsoft.com/office/powerpoint/2010/main" val="2659023309"/>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Otsikko 1">
            <a:extLst>
              <a:ext uri="{FF2B5EF4-FFF2-40B4-BE49-F238E27FC236}">
                <a16:creationId xmlns:a16="http://schemas.microsoft.com/office/drawing/2014/main" id="{4E8E123B-60F5-4598-8089-B40C9CBD87F0}"/>
              </a:ext>
            </a:extLst>
          </p:cNvPr>
          <p:cNvSpPr>
            <a:spLocks noGrp="1" noChangeArrowheads="1"/>
          </p:cNvSpPr>
          <p:nvPr>
            <p:ph type="title"/>
          </p:nvPr>
        </p:nvSpPr>
        <p:spPr bwMode="auto">
          <a:xfrm>
            <a:off x="528638" y="365125"/>
            <a:ext cx="9756775"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0" compatLnSpc="1">
            <a:prstTxWarp prst="textNoShape">
              <a:avLst/>
            </a:prstTxWarp>
          </a:bodyPr>
          <a:lstStyle/>
          <a:p>
            <a:pPr rtl="0"/>
            <a:r>
              <a:rPr lang="sv-FI" noProof="0" dirty="0">
                <a:latin typeface="Calibri" panose="020F0502020204030204" pitchFamily="34" charset="0"/>
                <a:ea typeface="Trebuchet MS" panose="020B0603020202020204" pitchFamily="34" charset="0"/>
                <a:cs typeface="Trebuchet MS" panose="020B0603020202020204" pitchFamily="34" charset="0"/>
              </a:rPr>
              <a:t>Tidtabell för ändringsskedet </a:t>
            </a:r>
          </a:p>
        </p:txBody>
      </p:sp>
      <p:sp>
        <p:nvSpPr>
          <p:cNvPr id="3" name="Sisällön paikkamerkki 2">
            <a:extLst>
              <a:ext uri="{FF2B5EF4-FFF2-40B4-BE49-F238E27FC236}">
                <a16:creationId xmlns:a16="http://schemas.microsoft.com/office/drawing/2014/main" id="{6176FD1B-A8D7-4281-9DB1-2C7273DBF3B7}"/>
              </a:ext>
            </a:extLst>
          </p:cNvPr>
          <p:cNvSpPr>
            <a:spLocks noGrp="1"/>
          </p:cNvSpPr>
          <p:nvPr>
            <p:ph idx="1"/>
          </p:nvPr>
        </p:nvSpPr>
        <p:spPr>
          <a:xfrm>
            <a:off x="528098" y="1825625"/>
            <a:ext cx="10515600" cy="4843030"/>
          </a:xfrm>
        </p:spPr>
        <p:txBody>
          <a:bodyPr rtlCol="0"/>
          <a:lstStyle/>
          <a:p>
            <a:pPr rtl="0">
              <a:lnSpc>
                <a:spcPct val="100000"/>
              </a:lnSpc>
              <a:defRPr/>
            </a:pPr>
            <a:r>
              <a:rPr lang="sv-FI" noProof="0" dirty="0"/>
              <a:t>Ju snabbare den sökande reagerar på utredningsbegäran, desto fler alternativ har hen att undvika påföljder.</a:t>
            </a:r>
          </a:p>
          <a:p>
            <a:pPr lvl="1" rtl="0">
              <a:lnSpc>
                <a:spcPct val="100000"/>
              </a:lnSpc>
              <a:defRPr/>
            </a:pPr>
            <a:r>
              <a:rPr lang="sv-FI" dirty="0"/>
              <a:t>O</a:t>
            </a:r>
            <a:r>
              <a:rPr lang="sv-FI" noProof="0" dirty="0"/>
              <a:t>m den sökande skickar ett foto eller gör en ändring i ansökan i sista minuten</a:t>
            </a:r>
            <a:br>
              <a:rPr lang="sv-FI" noProof="0" dirty="0"/>
            </a:br>
            <a:r>
              <a:rPr lang="sv-FI" noProof="0" dirty="0">
                <a:sym typeface="Wingdings" panose="05000000000000000000" pitchFamily="2" charset="2"/>
              </a:rPr>
              <a:t> </a:t>
            </a:r>
            <a:r>
              <a:rPr lang="sv-FI" noProof="0" dirty="0"/>
              <a:t>sökande tar risken om att hen, om villkoret inte ens utifrån foto/en ändring blir uppfylld, inte längre hinner reagera till exempel genom att annullera stöd till jordbruksskiftet </a:t>
            </a:r>
            <a:br>
              <a:rPr lang="sv-FI" noProof="0" dirty="0"/>
            </a:br>
            <a:r>
              <a:rPr lang="sv-FI" noProof="0" dirty="0">
                <a:sym typeface="Wingdings" panose="05000000000000000000" pitchFamily="2" charset="2"/>
              </a:rPr>
              <a:t> arealpåföljder.</a:t>
            </a:r>
          </a:p>
          <a:p>
            <a:pPr rtl="0">
              <a:lnSpc>
                <a:spcPct val="100000"/>
              </a:lnSpc>
              <a:defRPr/>
            </a:pPr>
            <a:r>
              <a:rPr lang="sv-FI" noProof="0" dirty="0"/>
              <a:t>Syftet med hela processen är att ansökningsdata eller åtgärder på åkern rättas så omsorgsfullt som möjligt, så att du undviker påföljder.</a:t>
            </a: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F41034-0B2B-4667-A63A-225EEB7C58BE}"/>
              </a:ext>
            </a:extLst>
          </p:cNvPr>
          <p:cNvSpPr>
            <a:spLocks noGrp="1"/>
          </p:cNvSpPr>
          <p:nvPr>
            <p:ph type="title"/>
          </p:nvPr>
        </p:nvSpPr>
        <p:spPr/>
        <p:txBody>
          <a:bodyPr/>
          <a:lstStyle/>
          <a:p>
            <a:r>
              <a:rPr lang="sv-FI" noProof="0" dirty="0"/>
              <a:t>Att ändra i Viputjänsten  </a:t>
            </a:r>
          </a:p>
        </p:txBody>
      </p:sp>
      <p:sp>
        <p:nvSpPr>
          <p:cNvPr id="3" name="Sisällön paikkamerkki 2">
            <a:extLst>
              <a:ext uri="{FF2B5EF4-FFF2-40B4-BE49-F238E27FC236}">
                <a16:creationId xmlns:a16="http://schemas.microsoft.com/office/drawing/2014/main" id="{6D04A3B0-430C-42AA-AF53-276454190DAB}"/>
              </a:ext>
            </a:extLst>
          </p:cNvPr>
          <p:cNvSpPr>
            <a:spLocks noGrp="1"/>
          </p:cNvSpPr>
          <p:nvPr>
            <p:ph idx="1"/>
          </p:nvPr>
        </p:nvSpPr>
        <p:spPr>
          <a:xfrm>
            <a:off x="528098" y="1825625"/>
            <a:ext cx="10515600" cy="4843030"/>
          </a:xfrm>
        </p:spPr>
        <p:txBody>
          <a:bodyPr/>
          <a:lstStyle/>
          <a:p>
            <a:pPr>
              <a:lnSpc>
                <a:spcPct val="100000"/>
              </a:lnSpc>
            </a:pPr>
            <a:r>
              <a:rPr lang="sv-FI" noProof="0" dirty="0"/>
              <a:t>Viputjänsten ser i ändringsskedet ut som i egentliga åkerstödansökan.</a:t>
            </a:r>
          </a:p>
          <a:p>
            <a:pPr lvl="1">
              <a:lnSpc>
                <a:spcPct val="100000"/>
              </a:lnSpc>
            </a:pPr>
            <a:r>
              <a:rPr lang="sv-FI" noProof="0" dirty="0"/>
              <a:t>De saker som inte längre kan ändras är förhindrade att ändra i ändringsskedet.</a:t>
            </a:r>
          </a:p>
          <a:p>
            <a:pPr>
              <a:lnSpc>
                <a:spcPct val="100000"/>
              </a:lnSpc>
            </a:pPr>
            <a:r>
              <a:rPr lang="sv-FI" noProof="0" dirty="0"/>
              <a:t>I ändringsskedet skickas inte ansökan på nytt utan ändringarna sparas alltefter att dom görs. </a:t>
            </a:r>
          </a:p>
          <a:p>
            <a:pPr lvl="1">
              <a:lnSpc>
                <a:spcPct val="100000"/>
              </a:lnSpc>
            </a:pPr>
            <a:r>
              <a:rPr lang="sv-FI" noProof="0" dirty="0"/>
              <a:t>Sammandraget bildas inte automatiskt men den kan bildas vid behov och sparas/skrivas ut. </a:t>
            </a:r>
          </a:p>
          <a:p>
            <a:pPr>
              <a:lnSpc>
                <a:spcPct val="100000"/>
              </a:lnSpc>
              <a:spcBef>
                <a:spcPts val="1800"/>
              </a:spcBef>
            </a:pPr>
            <a:r>
              <a:rPr lang="sv-FI" b="1" noProof="0" dirty="0">
                <a:solidFill>
                  <a:srgbClr val="D0006F"/>
                </a:solidFill>
              </a:rPr>
              <a:t>Minns att använda </a:t>
            </a:r>
            <a:r>
              <a:rPr lang="sv-FI" b="1" noProof="0" dirty="0" err="1">
                <a:solidFill>
                  <a:srgbClr val="D0006F"/>
                </a:solidFill>
              </a:rPr>
              <a:t>Vipurådgivaren</a:t>
            </a:r>
            <a:r>
              <a:rPr lang="sv-FI" b="1" noProof="0" dirty="0">
                <a:solidFill>
                  <a:srgbClr val="D0006F"/>
                </a:solidFill>
              </a:rPr>
              <a:t>!</a:t>
            </a:r>
          </a:p>
        </p:txBody>
      </p:sp>
    </p:spTree>
    <p:extLst>
      <p:ext uri="{BB962C8B-B14F-4D97-AF65-F5344CB8AC3E}">
        <p14:creationId xmlns:p14="http://schemas.microsoft.com/office/powerpoint/2010/main" val="124277070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17925BE9-A9F7-8DC8-08F3-758FB5E59E52}"/>
              </a:ext>
            </a:extLst>
          </p:cNvPr>
          <p:cNvSpPr>
            <a:spLocks noGrp="1"/>
          </p:cNvSpPr>
          <p:nvPr>
            <p:ph type="ctrTitle"/>
          </p:nvPr>
        </p:nvSpPr>
        <p:spPr/>
        <p:txBody>
          <a:bodyPr/>
          <a:lstStyle/>
          <a:p>
            <a:r>
              <a:rPr lang="fi-FI" dirty="0" err="1"/>
              <a:t>Till</a:t>
            </a:r>
            <a:r>
              <a:rPr lang="fi-FI" dirty="0"/>
              <a:t> </a:t>
            </a:r>
            <a:r>
              <a:rPr lang="fi-FI" dirty="0" err="1"/>
              <a:t>sist</a:t>
            </a:r>
            <a:endParaRPr lang="fi-FI" dirty="0"/>
          </a:p>
        </p:txBody>
      </p:sp>
    </p:spTree>
    <p:extLst>
      <p:ext uri="{BB962C8B-B14F-4D97-AF65-F5344CB8AC3E}">
        <p14:creationId xmlns:p14="http://schemas.microsoft.com/office/powerpoint/2010/main" val="3270244604"/>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EF98238C-DCB7-A88D-06D9-9C87AD411E39}"/>
              </a:ext>
            </a:extLst>
          </p:cNvPr>
          <p:cNvSpPr>
            <a:spLocks noGrp="1"/>
          </p:cNvSpPr>
          <p:nvPr>
            <p:ph type="title"/>
          </p:nvPr>
        </p:nvSpPr>
        <p:spPr/>
        <p:txBody>
          <a:bodyPr>
            <a:normAutofit/>
          </a:bodyPr>
          <a:lstStyle/>
          <a:p>
            <a:pPr rtl="0">
              <a:spcBef>
                <a:spcPts val="0"/>
              </a:spcBef>
              <a:spcAft>
                <a:spcPts val="0"/>
              </a:spcAft>
              <a:defRPr/>
            </a:pPr>
            <a:r>
              <a:rPr lang="sv-fi" sz="3600" b="1" dirty="0">
                <a:latin typeface="+mn-lt"/>
              </a:rPr>
              <a:t>Tips för den stödsökande med tanke på satellituppföljningen (1/2)</a:t>
            </a:r>
            <a:endParaRPr lang="fi-FI" sz="3600" dirty="0">
              <a:latin typeface="+mn-lt"/>
            </a:endParaRPr>
          </a:p>
        </p:txBody>
      </p:sp>
      <p:sp>
        <p:nvSpPr>
          <p:cNvPr id="8" name="Sisällön paikkamerkki 2">
            <a:extLst>
              <a:ext uri="{FF2B5EF4-FFF2-40B4-BE49-F238E27FC236}">
                <a16:creationId xmlns:a16="http://schemas.microsoft.com/office/drawing/2014/main" id="{B0582CE9-4D9D-4B15-8D7A-018DC40918B5}"/>
              </a:ext>
            </a:extLst>
          </p:cNvPr>
          <p:cNvSpPr>
            <a:spLocks noGrp="1"/>
          </p:cNvSpPr>
          <p:nvPr>
            <p:ph idx="1"/>
          </p:nvPr>
        </p:nvSpPr>
        <p:spPr/>
        <p:txBody>
          <a:bodyPr rtlCol="0"/>
          <a:lstStyle/>
          <a:p>
            <a:pPr marL="742950" lvl="1" indent="-285750" rtl="0">
              <a:defRPr/>
            </a:pPr>
            <a:r>
              <a:rPr lang="sv-FI" sz="1800" noProof="0" dirty="0">
                <a:latin typeface="Calibri" panose="020F0502020204030204" pitchFamily="34" charset="0"/>
              </a:rPr>
              <a:t>Satellituppföljningen</a:t>
            </a:r>
            <a:r>
              <a:rPr lang="sv-FI" sz="1800" noProof="0" dirty="0"/>
              <a:t> kanske inte syns för jordbrukaren alls. Det viktigaste är att ansökan är omsorgsfullt gjord och att villkoren för stödet uppfylls.</a:t>
            </a:r>
          </a:p>
          <a:p>
            <a:pPr marL="742950" lvl="1" indent="-285750" rtl="0">
              <a:defRPr/>
            </a:pPr>
            <a:r>
              <a:rPr lang="sv-FI" sz="1800" noProof="0" dirty="0"/>
              <a:t>Vipumobilen</a:t>
            </a:r>
          </a:p>
          <a:p>
            <a:pPr marL="1200150" lvl="2" indent="-285750" rtl="0">
              <a:defRPr/>
            </a:pPr>
            <a:r>
              <a:rPr lang="sv-FI" sz="1600" noProof="0" dirty="0"/>
              <a:t>Gör Vipumobilen till en del av din vardag</a:t>
            </a:r>
          </a:p>
          <a:p>
            <a:pPr marL="1657350" lvl="3" indent="-285750">
              <a:defRPr/>
            </a:pPr>
            <a:r>
              <a:rPr lang="sv-FI" sz="1400" noProof="0" dirty="0"/>
              <a:t>Du kan förbereda dig för eventuella utredningsbegäran i förhand</a:t>
            </a:r>
          </a:p>
          <a:p>
            <a:pPr marL="1657350" lvl="3" indent="-285750">
              <a:defRPr/>
            </a:pPr>
            <a:r>
              <a:rPr lang="sv-FI" sz="1400" noProof="0" dirty="0"/>
              <a:t>Det lönar sig att ta bild på utförd åtgärd på åkern med Vipumobilen</a:t>
            </a:r>
          </a:p>
          <a:p>
            <a:pPr marL="1657350" lvl="3" indent="-285750">
              <a:defRPr/>
            </a:pPr>
            <a:r>
              <a:rPr lang="sv-FI" sz="1400" noProof="0" dirty="0"/>
              <a:t>Speciellt om du bearbetar åkern tidigt lönar det sig att ta bild på den ännu obearbetade åkern</a:t>
            </a:r>
          </a:p>
          <a:p>
            <a:pPr marL="2114550" lvl="4" indent="-285750">
              <a:defRPr/>
            </a:pPr>
            <a:r>
              <a:rPr lang="sv-FI" sz="1400" noProof="0" dirty="0"/>
              <a:t>Du kan använda bilden senare ifall du får utredningsbegäran</a:t>
            </a:r>
          </a:p>
          <a:p>
            <a:pPr marL="1200150" lvl="2" indent="-285750" rtl="0">
              <a:defRPr/>
            </a:pPr>
            <a:r>
              <a:rPr lang="sv-FI" sz="1600" noProof="0" dirty="0"/>
              <a:t>Svara på utredningsbegäran i tid.</a:t>
            </a:r>
          </a:p>
          <a:p>
            <a:pPr lvl="2" rtl="0">
              <a:defRPr/>
            </a:pPr>
            <a:endParaRPr lang="sv-FI" sz="1600" noProof="0" dirty="0"/>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isällön paikkamerkki 2">
            <a:extLst>
              <a:ext uri="{FF2B5EF4-FFF2-40B4-BE49-F238E27FC236}">
                <a16:creationId xmlns:a16="http://schemas.microsoft.com/office/drawing/2014/main" id="{B0582CE9-4D9D-4B15-8D7A-018DC40918B5}"/>
              </a:ext>
            </a:extLst>
          </p:cNvPr>
          <p:cNvSpPr>
            <a:spLocks noGrp="1"/>
          </p:cNvSpPr>
          <p:nvPr>
            <p:ph idx="1"/>
          </p:nvPr>
        </p:nvSpPr>
        <p:spPr/>
        <p:txBody>
          <a:bodyPr rtlCol="0"/>
          <a:lstStyle/>
          <a:p>
            <a:pPr marL="285750" indent="-285750">
              <a:defRPr/>
            </a:pPr>
            <a:r>
              <a:rPr lang="sv-FI" sz="2400" noProof="0" dirty="0"/>
              <a:t>Ansökan om åkerstöd</a:t>
            </a:r>
          </a:p>
          <a:p>
            <a:pPr marL="742950" lvl="1" indent="-285750">
              <a:defRPr/>
            </a:pPr>
            <a:r>
              <a:rPr lang="sv-FI" sz="2200" noProof="0" dirty="0"/>
              <a:t>Rita jordbruksskiftena omsorgsfullt </a:t>
            </a:r>
          </a:p>
          <a:p>
            <a:pPr marL="1200150" lvl="2" indent="-285750">
              <a:defRPr/>
            </a:pPr>
            <a:r>
              <a:rPr lang="sv-FI" sz="1600" noProof="0" dirty="0"/>
              <a:t>OBS! Det är viktigt att platsen är rätt, eftersom det inte längre räcker med att jordbruksskiftets areal stämmer överens, nu ska också dess läge vara rätt. Se till att rätt område ritas in, tänj inte på gränserna för att få önskad areal! Arealen ska bildas utgående från geometrin som ritas, inte tvärtom!</a:t>
            </a:r>
          </a:p>
          <a:p>
            <a:pPr marL="742950" lvl="1" indent="-285750">
              <a:defRPr/>
            </a:pPr>
            <a:r>
              <a:rPr lang="sv-FI" sz="2200" noProof="0" dirty="0"/>
              <a:t>Anmäl grödorna och åtgärderna omsorgsfullt redan i ansökan om åkerstöd, även om ändringsmöjligheterna är omfattande.</a:t>
            </a:r>
          </a:p>
          <a:p>
            <a:pPr marL="742950" lvl="1" indent="-285750">
              <a:defRPr/>
            </a:pPr>
            <a:r>
              <a:rPr lang="sv-FI" sz="2200" noProof="0" dirty="0"/>
              <a:t>Ansök inte om stöd för en areal som inte är jordbruksmark.</a:t>
            </a:r>
          </a:p>
          <a:p>
            <a:pPr>
              <a:defRPr/>
            </a:pPr>
            <a:r>
              <a:rPr lang="sv-FI" sz="2400" noProof="0" dirty="0"/>
              <a:t>Kom ihåg stödvillkoren och de utsatta datumen.</a:t>
            </a:r>
          </a:p>
          <a:p>
            <a:pPr>
              <a:defRPr/>
            </a:pPr>
            <a:r>
              <a:rPr lang="sv-FI" sz="2400" noProof="0" dirty="0"/>
              <a:t>Ändringsskedet</a:t>
            </a:r>
          </a:p>
          <a:p>
            <a:pPr lvl="1">
              <a:defRPr/>
            </a:pPr>
            <a:r>
              <a:rPr lang="sv-FI" sz="2000" noProof="0" dirty="0"/>
              <a:t>Gör nödvändiga ändringar i tid.</a:t>
            </a:r>
            <a:endParaRPr lang="sv-FI" sz="1600" noProof="0" dirty="0"/>
          </a:p>
          <a:p>
            <a:pPr lvl="2" rtl="0">
              <a:defRPr/>
            </a:pPr>
            <a:endParaRPr lang="sv-FI" sz="1600" noProof="0" dirty="0"/>
          </a:p>
        </p:txBody>
      </p:sp>
      <p:sp>
        <p:nvSpPr>
          <p:cNvPr id="3" name="Otsikko 5">
            <a:extLst>
              <a:ext uri="{FF2B5EF4-FFF2-40B4-BE49-F238E27FC236}">
                <a16:creationId xmlns:a16="http://schemas.microsoft.com/office/drawing/2014/main" id="{52ECF3D8-59DE-4E8F-C802-40F317B0F65F}"/>
              </a:ext>
            </a:extLst>
          </p:cNvPr>
          <p:cNvSpPr>
            <a:spLocks noGrp="1"/>
          </p:cNvSpPr>
          <p:nvPr>
            <p:ph type="title"/>
          </p:nvPr>
        </p:nvSpPr>
        <p:spPr>
          <a:xfrm>
            <a:off x="528638" y="365125"/>
            <a:ext cx="9756775" cy="1325563"/>
          </a:xfrm>
        </p:spPr>
        <p:txBody>
          <a:bodyPr>
            <a:normAutofit/>
          </a:bodyPr>
          <a:lstStyle/>
          <a:p>
            <a:pPr rtl="0">
              <a:spcBef>
                <a:spcPts val="0"/>
              </a:spcBef>
              <a:spcAft>
                <a:spcPts val="0"/>
              </a:spcAft>
              <a:defRPr/>
            </a:pPr>
            <a:r>
              <a:rPr lang="sv-fi" sz="3600" b="1" dirty="0">
                <a:latin typeface="+mn-lt"/>
              </a:rPr>
              <a:t>Tips för den stödsökande med tanke på satellituppföljningen (2/2)</a:t>
            </a:r>
            <a:endParaRPr lang="fi-FI" sz="3600" dirty="0">
              <a:latin typeface="+mn-lt"/>
            </a:endParaRPr>
          </a:p>
        </p:txBody>
      </p:sp>
    </p:spTree>
    <p:extLst>
      <p:ext uri="{BB962C8B-B14F-4D97-AF65-F5344CB8AC3E}">
        <p14:creationId xmlns:p14="http://schemas.microsoft.com/office/powerpoint/2010/main" val="291747503"/>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Placeholder 4">
            <a:extLst>
              <a:ext uri="{FF2B5EF4-FFF2-40B4-BE49-F238E27FC236}">
                <a16:creationId xmlns:a16="http://schemas.microsoft.com/office/drawing/2014/main" id="{33A1D37E-6705-1F96-2716-4B9FAF13D7AB}"/>
              </a:ext>
            </a:extLst>
          </p:cNvPr>
          <p:cNvSpPr>
            <a:spLocks noGrp="1" noChangeArrowheads="1"/>
          </p:cNvSpPr>
          <p:nvPr>
            <p:ph type="title" idx="4294967295"/>
          </p:nvPr>
        </p:nvSpPr>
        <p:spPr bwMode="auto">
          <a:xfrm>
            <a:off x="1066800" y="2840038"/>
            <a:ext cx="10058400" cy="15208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sv-FI" altLang="fi-FI" sz="10000" b="1" i="0" u="none" strike="noStrike" kern="1200" cap="none" spc="0" normalizeH="0" baseline="0" noProof="0" dirty="0">
                <a:ln>
                  <a:noFill/>
                </a:ln>
                <a:solidFill>
                  <a:schemeClr val="tx2"/>
                </a:solidFill>
                <a:effectLst/>
                <a:uLnTx/>
                <a:uFillTx/>
                <a:latin typeface="+mn-lt"/>
                <a:ea typeface="+mn-ea"/>
                <a:cs typeface="+mn-cs"/>
              </a:rPr>
              <a:t>Tack</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5E21C0-DC6D-2344-7602-7CF822C65105}"/>
              </a:ext>
            </a:extLst>
          </p:cNvPr>
          <p:cNvSpPr>
            <a:spLocks noGrp="1"/>
          </p:cNvSpPr>
          <p:nvPr>
            <p:ph type="title"/>
          </p:nvPr>
        </p:nvSpPr>
        <p:spPr/>
        <p:txBody>
          <a:bodyPr/>
          <a:lstStyle/>
          <a:p>
            <a:r>
              <a:rPr lang="sv-FI" noProof="0" dirty="0"/>
              <a:t>Vad ändras i satellituppföljningen 2024</a:t>
            </a:r>
          </a:p>
        </p:txBody>
      </p:sp>
      <p:sp>
        <p:nvSpPr>
          <p:cNvPr id="3" name="Sisällön paikkamerkki 2">
            <a:extLst>
              <a:ext uri="{FF2B5EF4-FFF2-40B4-BE49-F238E27FC236}">
                <a16:creationId xmlns:a16="http://schemas.microsoft.com/office/drawing/2014/main" id="{B48CDE96-C43B-C431-AA1E-60E9A12C06B4}"/>
              </a:ext>
            </a:extLst>
          </p:cNvPr>
          <p:cNvSpPr>
            <a:spLocks noGrp="1"/>
          </p:cNvSpPr>
          <p:nvPr>
            <p:ph idx="1"/>
          </p:nvPr>
        </p:nvSpPr>
        <p:spPr/>
        <p:txBody>
          <a:bodyPr/>
          <a:lstStyle/>
          <a:p>
            <a:pPr>
              <a:lnSpc>
                <a:spcPct val="100000"/>
              </a:lnSpc>
            </a:pPr>
            <a:r>
              <a:rPr lang="sv-FI" sz="2400" noProof="0" dirty="0"/>
              <a:t>Satellituppföljningen använder sommaren 2024 samma analyser som 2023. </a:t>
            </a:r>
          </a:p>
          <a:p>
            <a:pPr lvl="1">
              <a:lnSpc>
                <a:spcPct val="100000"/>
              </a:lnSpc>
            </a:pPr>
            <a:r>
              <a:rPr lang="sv-FI" sz="2200" noProof="0" dirty="0"/>
              <a:t>I analysen för jordbruksmark fastställs om området är </a:t>
            </a:r>
            <a:r>
              <a:rPr lang="sv-FI" sz="2200" noProof="0" dirty="0" err="1"/>
              <a:t>jordbrukmark</a:t>
            </a:r>
            <a:endParaRPr lang="sv-FI" sz="2200" noProof="0" dirty="0"/>
          </a:p>
          <a:p>
            <a:pPr lvl="1">
              <a:lnSpc>
                <a:spcPct val="100000"/>
              </a:lnSpc>
            </a:pPr>
            <a:r>
              <a:rPr lang="sv-FI" sz="2200" noProof="0" dirty="0"/>
              <a:t>Ang</a:t>
            </a:r>
            <a:r>
              <a:rPr lang="sv-FI" noProof="0" dirty="0"/>
              <a:t>åen</a:t>
            </a:r>
            <a:r>
              <a:rPr lang="sv-FI" sz="2200" noProof="0" dirty="0"/>
              <a:t>de </a:t>
            </a:r>
            <a:r>
              <a:rPr lang="sv-FI" sz="2200" noProof="0" dirty="0" err="1"/>
              <a:t>jorbruksverksamhet</a:t>
            </a:r>
            <a:r>
              <a:rPr lang="sv-FI" sz="2200" noProof="0" dirty="0"/>
              <a:t> konstateras vilken status skiftet har haft (skördande, </a:t>
            </a:r>
            <a:r>
              <a:rPr lang="sv-FI" sz="2200" noProof="0" dirty="0" err="1"/>
              <a:t>mognande,växande</a:t>
            </a:r>
            <a:r>
              <a:rPr lang="sv-FI" sz="2200" noProof="0" dirty="0"/>
              <a:t>, slåtter, markbearbetning) under olika skeden på växtperioden. </a:t>
            </a:r>
          </a:p>
          <a:p>
            <a:pPr lvl="1">
              <a:lnSpc>
                <a:spcPct val="100000"/>
              </a:lnSpc>
            </a:pPr>
            <a:r>
              <a:rPr lang="sv-FI" sz="2200" noProof="0" dirty="0"/>
              <a:t>Identifiering av gröda och </a:t>
            </a:r>
            <a:r>
              <a:rPr lang="sv-FI" sz="2200" noProof="0" dirty="0" err="1"/>
              <a:t>grödgrupper</a:t>
            </a:r>
            <a:r>
              <a:rPr lang="sv-FI" sz="2200" noProof="0" dirty="0"/>
              <a:t> införs </a:t>
            </a:r>
          </a:p>
          <a:p>
            <a:pPr lvl="1">
              <a:lnSpc>
                <a:spcPct val="100000"/>
              </a:lnSpc>
            </a:pPr>
            <a:r>
              <a:rPr lang="sv-FI" sz="2200" noProof="0" dirty="0"/>
              <a:t>Satellituppföljningen utvidgas att beröra flera stödtyper. Detta innebär att stödtyper som har tidsgränser för utförande av åtgärder eller bevarande av växtlighet kommer att följas upp via satellitanalys.</a:t>
            </a:r>
          </a:p>
        </p:txBody>
      </p:sp>
    </p:spTree>
    <p:extLst>
      <p:ext uri="{BB962C8B-B14F-4D97-AF65-F5344CB8AC3E}">
        <p14:creationId xmlns:p14="http://schemas.microsoft.com/office/powerpoint/2010/main" val="234344351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Kaaviokuva 1">
            <a:extLst>
              <a:ext uri="{FF2B5EF4-FFF2-40B4-BE49-F238E27FC236}">
                <a16:creationId xmlns:a16="http://schemas.microsoft.com/office/drawing/2014/main" id="{990EAF31-A3C0-4C70-ADC1-3629D1265048}"/>
              </a:ext>
            </a:extLst>
          </p:cNvPr>
          <p:cNvGraphicFramePr/>
          <p:nvPr>
            <p:extLst>
              <p:ext uri="{D42A27DB-BD31-4B8C-83A1-F6EECF244321}">
                <p14:modId xmlns:p14="http://schemas.microsoft.com/office/powerpoint/2010/main" val="1708811559"/>
              </p:ext>
            </p:extLst>
          </p:nvPr>
        </p:nvGraphicFramePr>
        <p:xfrm>
          <a:off x="511582" y="1284514"/>
          <a:ext cx="11440932" cy="5367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tsikko 1">
            <a:extLst>
              <a:ext uri="{FF2B5EF4-FFF2-40B4-BE49-F238E27FC236}">
                <a16:creationId xmlns:a16="http://schemas.microsoft.com/office/drawing/2014/main" id="{3779CC2D-4CED-5CD8-3359-049D90FD2064}"/>
              </a:ext>
            </a:extLst>
          </p:cNvPr>
          <p:cNvSpPr>
            <a:spLocks noGrp="1"/>
          </p:cNvSpPr>
          <p:nvPr>
            <p:ph type="title"/>
          </p:nvPr>
        </p:nvSpPr>
        <p:spPr>
          <a:xfrm>
            <a:off x="528098" y="365125"/>
            <a:ext cx="9757458" cy="1071789"/>
          </a:xfrm>
        </p:spPr>
        <p:txBody>
          <a:bodyPr/>
          <a:lstStyle/>
          <a:p>
            <a:pPr rtl="0">
              <a:spcBef>
                <a:spcPts val="0"/>
              </a:spcBef>
              <a:spcAft>
                <a:spcPts val="0"/>
              </a:spcAft>
              <a:defRPr/>
            </a:pPr>
            <a:r>
              <a:rPr lang="sv-fi" sz="4000" b="1" dirty="0">
                <a:latin typeface="+mj-lt"/>
              </a:rPr>
              <a:t>Satellituppfölningen i ett nötskal</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Otsikko 1">
            <a:extLst>
              <a:ext uri="{FF2B5EF4-FFF2-40B4-BE49-F238E27FC236}">
                <a16:creationId xmlns:a16="http://schemas.microsoft.com/office/drawing/2014/main" id="{0BE2B262-3CE9-4384-97D2-5C613417F90D}"/>
              </a:ext>
            </a:extLst>
          </p:cNvPr>
          <p:cNvSpPr>
            <a:spLocks noGrp="1" noChangeArrowheads="1"/>
          </p:cNvSpPr>
          <p:nvPr>
            <p:ph type="title"/>
          </p:nvPr>
        </p:nvSpPr>
        <p:spPr bwMode="auto">
          <a:xfrm>
            <a:off x="528638" y="365125"/>
            <a:ext cx="9991156"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0" compatLnSpc="1">
            <a:prstTxWarp prst="textNoShape">
              <a:avLst/>
            </a:prstTxWarp>
          </a:bodyPr>
          <a:lstStyle/>
          <a:p>
            <a:pPr rtl="0"/>
            <a:r>
              <a:rPr lang="sv-FI" noProof="0" dirty="0">
                <a:latin typeface="Calibri" panose="020F0502020204030204" pitchFamily="34" charset="0"/>
                <a:ea typeface="Trebuchet MS" panose="020B0603020202020204" pitchFamily="34" charset="0"/>
                <a:cs typeface="Trebuchet MS" panose="020B0603020202020204" pitchFamily="34" charset="0"/>
              </a:rPr>
              <a:t>Exempel på satellituppföljningens tidsserie och dess tolkning</a:t>
            </a:r>
          </a:p>
        </p:txBody>
      </p:sp>
      <p:sp>
        <p:nvSpPr>
          <p:cNvPr id="30723" name="Sisällön paikkamerkki 2">
            <a:extLst>
              <a:ext uri="{FF2B5EF4-FFF2-40B4-BE49-F238E27FC236}">
                <a16:creationId xmlns:a16="http://schemas.microsoft.com/office/drawing/2014/main" id="{FAD35C20-3955-458D-B007-DB750B6C0DAB}"/>
              </a:ext>
            </a:extLst>
          </p:cNvPr>
          <p:cNvSpPr>
            <a:spLocks noGrp="1" noChangeArrowheads="1"/>
          </p:cNvSpPr>
          <p:nvPr>
            <p:ph idx="1"/>
          </p:nvPr>
        </p:nvSpPr>
        <p:spPr bwMode="auto">
          <a:xfrm>
            <a:off x="776748" y="5372593"/>
            <a:ext cx="10515600" cy="1379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r>
              <a:rPr lang="sv-FI" sz="1800" noProof="0" dirty="0">
                <a:latin typeface="Calibri" panose="020F0502020204030204" pitchFamily="34" charset="0"/>
                <a:ea typeface="Georgia" panose="02040502050405020303" pitchFamily="18" charset="0"/>
                <a:cs typeface="Georgia" panose="02040502050405020303" pitchFamily="18" charset="0"/>
              </a:rPr>
              <a:t>Grödor har sina egna "fingeravtryck".</a:t>
            </a:r>
          </a:p>
          <a:p>
            <a:pPr rtl="0"/>
            <a:r>
              <a:rPr lang="sv-FI" sz="1800" noProof="0" dirty="0">
                <a:latin typeface="Calibri" panose="020F0502020204030204" pitchFamily="34" charset="0"/>
                <a:ea typeface="Georgia" panose="02040502050405020303" pitchFamily="18" charset="0"/>
                <a:cs typeface="Georgia" panose="02040502050405020303" pitchFamily="18" charset="0"/>
              </a:rPr>
              <a:t>Till exempel vegetationsindexet (NDVI) indikerar utvecklingen av klorofyll. Därför kan det användas för att följa upp hur växtligheten på en åker utvecklas.</a:t>
            </a:r>
          </a:p>
          <a:p>
            <a:pPr rtl="0"/>
            <a:r>
              <a:rPr lang="sv-FI" sz="1800" noProof="0" dirty="0">
                <a:latin typeface="Calibri" panose="020F0502020204030204" pitchFamily="34" charset="0"/>
                <a:ea typeface="Georgia" panose="02040502050405020303" pitchFamily="18" charset="0"/>
                <a:cs typeface="Georgia" panose="02040502050405020303" pitchFamily="18" charset="0"/>
              </a:rPr>
              <a:t>Vissa förändringar i vegetationsindexet indikerar i sin tur åtgärder som vidtagits under växtperioden.</a:t>
            </a:r>
          </a:p>
        </p:txBody>
      </p:sp>
      <p:grpSp>
        <p:nvGrpSpPr>
          <p:cNvPr id="4" name="Ryhmä 3">
            <a:extLst>
              <a:ext uri="{FF2B5EF4-FFF2-40B4-BE49-F238E27FC236}">
                <a16:creationId xmlns:a16="http://schemas.microsoft.com/office/drawing/2014/main" id="{70A1F486-66D1-729D-E518-0F04E4312D36}"/>
              </a:ext>
            </a:extLst>
          </p:cNvPr>
          <p:cNvGrpSpPr/>
          <p:nvPr/>
        </p:nvGrpSpPr>
        <p:grpSpPr>
          <a:xfrm>
            <a:off x="428625" y="1690688"/>
            <a:ext cx="9469620" cy="3616325"/>
            <a:chOff x="428625" y="1690688"/>
            <a:chExt cx="9469620" cy="3616325"/>
          </a:xfrm>
        </p:grpSpPr>
        <p:pic>
          <p:nvPicPr>
            <p:cNvPr id="30724" name="Kuva 4" descr="Exempelgraf från resultaten av satellituppföljning.">
              <a:extLst>
                <a:ext uri="{FF2B5EF4-FFF2-40B4-BE49-F238E27FC236}">
                  <a16:creationId xmlns:a16="http://schemas.microsoft.com/office/drawing/2014/main" id="{2DF6A96B-BDE8-4D29-A141-A3F77662CF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1690688"/>
              <a:ext cx="9383713"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5903DC7-BD1B-42BE-9CD7-6ABB52E043B1}"/>
                </a:ext>
              </a:extLst>
            </p:cNvPr>
            <p:cNvSpPr txBox="1"/>
            <p:nvPr/>
          </p:nvSpPr>
          <p:spPr>
            <a:xfrm>
              <a:off x="776748" y="1690688"/>
              <a:ext cx="2969342" cy="400110"/>
            </a:xfrm>
            <a:prstGeom prst="rect">
              <a:avLst/>
            </a:prstGeom>
            <a:solidFill>
              <a:schemeClr val="bg1"/>
            </a:solidFill>
          </p:spPr>
          <p:txBody>
            <a:bodyPr wrap="square" rtlCol="0">
              <a:spAutoFit/>
            </a:bodyPr>
            <a:lstStyle/>
            <a:p>
              <a:pPr rtl="0"/>
              <a:r>
                <a:rPr lang="sv-fi" sz="2000" b="1" dirty="0"/>
                <a:t>Signaler och markörer</a:t>
              </a:r>
            </a:p>
          </p:txBody>
        </p:sp>
        <p:sp>
          <p:nvSpPr>
            <p:cNvPr id="6" name="TextBox 5">
              <a:extLst>
                <a:ext uri="{FF2B5EF4-FFF2-40B4-BE49-F238E27FC236}">
                  <a16:creationId xmlns:a16="http://schemas.microsoft.com/office/drawing/2014/main" id="{F4BBDBD8-0E17-46BD-8053-1EE7EC7071B5}"/>
                </a:ext>
              </a:extLst>
            </p:cNvPr>
            <p:cNvSpPr txBox="1"/>
            <p:nvPr/>
          </p:nvSpPr>
          <p:spPr>
            <a:xfrm>
              <a:off x="7133305" y="1769344"/>
              <a:ext cx="575186" cy="230832"/>
            </a:xfrm>
            <a:prstGeom prst="rect">
              <a:avLst/>
            </a:prstGeom>
            <a:solidFill>
              <a:schemeClr val="bg1"/>
            </a:solidFill>
          </p:spPr>
          <p:txBody>
            <a:bodyPr wrap="square" rtlCol="0">
              <a:spAutoFit/>
            </a:bodyPr>
            <a:lstStyle/>
            <a:p>
              <a:pPr rtl="0"/>
              <a:r>
                <a:rPr lang="sv-fi" sz="900" b="1"/>
                <a:t>Vall</a:t>
              </a:r>
            </a:p>
          </p:txBody>
        </p:sp>
        <p:sp>
          <p:nvSpPr>
            <p:cNvPr id="7" name="TextBox 6">
              <a:extLst>
                <a:ext uri="{FF2B5EF4-FFF2-40B4-BE49-F238E27FC236}">
                  <a16:creationId xmlns:a16="http://schemas.microsoft.com/office/drawing/2014/main" id="{0B38736E-E1EC-4B8F-8CDD-E5B871D173BD}"/>
                </a:ext>
              </a:extLst>
            </p:cNvPr>
            <p:cNvSpPr txBox="1"/>
            <p:nvPr/>
          </p:nvSpPr>
          <p:spPr>
            <a:xfrm>
              <a:off x="8158319" y="1769344"/>
              <a:ext cx="769371" cy="230832"/>
            </a:xfrm>
            <a:prstGeom prst="rect">
              <a:avLst/>
            </a:prstGeom>
            <a:solidFill>
              <a:schemeClr val="bg1"/>
            </a:solidFill>
          </p:spPr>
          <p:txBody>
            <a:bodyPr wrap="square" rtlCol="0">
              <a:spAutoFit/>
            </a:bodyPr>
            <a:lstStyle/>
            <a:p>
              <a:pPr rtl="0"/>
              <a:r>
                <a:rPr lang="sv-fi" sz="900" b="1" dirty="0"/>
                <a:t>Foderkorn</a:t>
              </a:r>
            </a:p>
          </p:txBody>
        </p:sp>
        <p:sp>
          <p:nvSpPr>
            <p:cNvPr id="8" name="TextBox 7">
              <a:extLst>
                <a:ext uri="{FF2B5EF4-FFF2-40B4-BE49-F238E27FC236}">
                  <a16:creationId xmlns:a16="http://schemas.microsoft.com/office/drawing/2014/main" id="{012BE6A6-2B8A-4C47-BE2A-0E59D00A777E}"/>
                </a:ext>
              </a:extLst>
            </p:cNvPr>
            <p:cNvSpPr txBox="1"/>
            <p:nvPr/>
          </p:nvSpPr>
          <p:spPr>
            <a:xfrm>
              <a:off x="8013546" y="2065756"/>
              <a:ext cx="914144" cy="230832"/>
            </a:xfrm>
            <a:prstGeom prst="rect">
              <a:avLst/>
            </a:prstGeom>
            <a:solidFill>
              <a:schemeClr val="bg1"/>
            </a:solidFill>
          </p:spPr>
          <p:txBody>
            <a:bodyPr wrap="square" rtlCol="0">
              <a:spAutoFit/>
            </a:bodyPr>
            <a:lstStyle/>
            <a:p>
              <a:pPr rtl="0"/>
              <a:r>
                <a:rPr lang="sv-fi" sz="900" b="1"/>
                <a:t>Skörd</a:t>
              </a:r>
            </a:p>
          </p:txBody>
        </p:sp>
        <p:sp>
          <p:nvSpPr>
            <p:cNvPr id="9" name="TextBox 8">
              <a:extLst>
                <a:ext uri="{FF2B5EF4-FFF2-40B4-BE49-F238E27FC236}">
                  <a16:creationId xmlns:a16="http://schemas.microsoft.com/office/drawing/2014/main" id="{D958D5A2-1784-4C1D-B4C9-7F51D23C2909}"/>
                </a:ext>
              </a:extLst>
            </p:cNvPr>
            <p:cNvSpPr txBox="1"/>
            <p:nvPr/>
          </p:nvSpPr>
          <p:spPr>
            <a:xfrm>
              <a:off x="9323059" y="2089649"/>
              <a:ext cx="575186" cy="230832"/>
            </a:xfrm>
            <a:prstGeom prst="rect">
              <a:avLst/>
            </a:prstGeom>
            <a:solidFill>
              <a:schemeClr val="bg1"/>
            </a:solidFill>
          </p:spPr>
          <p:txBody>
            <a:bodyPr wrap="square" rtlCol="0">
              <a:spAutoFit/>
            </a:bodyPr>
            <a:lstStyle/>
            <a:p>
              <a:pPr rtl="0"/>
              <a:r>
                <a:rPr lang="sv-fi" sz="900" b="1"/>
                <a:t>Slåtter</a:t>
              </a:r>
            </a:p>
          </p:txBody>
        </p:sp>
        <p:sp>
          <p:nvSpPr>
            <p:cNvPr id="10" name="TextBox 9">
              <a:extLst>
                <a:ext uri="{FF2B5EF4-FFF2-40B4-BE49-F238E27FC236}">
                  <a16:creationId xmlns:a16="http://schemas.microsoft.com/office/drawing/2014/main" id="{086BA9B2-B8D3-4FA6-B4B4-EE8DDB6A3E6C}"/>
                </a:ext>
              </a:extLst>
            </p:cNvPr>
            <p:cNvSpPr txBox="1"/>
            <p:nvPr/>
          </p:nvSpPr>
          <p:spPr>
            <a:xfrm>
              <a:off x="2092069" y="4998284"/>
              <a:ext cx="575186" cy="230832"/>
            </a:xfrm>
            <a:prstGeom prst="rect">
              <a:avLst/>
            </a:prstGeom>
            <a:solidFill>
              <a:schemeClr val="bg1"/>
            </a:solidFill>
          </p:spPr>
          <p:txBody>
            <a:bodyPr wrap="square" rtlCol="0">
              <a:spAutoFit/>
            </a:bodyPr>
            <a:lstStyle/>
            <a:p>
              <a:pPr rtl="0"/>
              <a:r>
                <a:rPr lang="sv-fi" sz="900" b="1"/>
                <a:t>Maj</a:t>
              </a:r>
            </a:p>
          </p:txBody>
        </p:sp>
        <p:sp>
          <p:nvSpPr>
            <p:cNvPr id="11" name="TextBox 10">
              <a:extLst>
                <a:ext uri="{FF2B5EF4-FFF2-40B4-BE49-F238E27FC236}">
                  <a16:creationId xmlns:a16="http://schemas.microsoft.com/office/drawing/2014/main" id="{4BB7CC0A-7C2F-4A95-AC6F-2F3B896C4AE1}"/>
                </a:ext>
              </a:extLst>
            </p:cNvPr>
            <p:cNvSpPr txBox="1"/>
            <p:nvPr/>
          </p:nvSpPr>
          <p:spPr>
            <a:xfrm>
              <a:off x="4156843" y="4998284"/>
              <a:ext cx="575186" cy="230832"/>
            </a:xfrm>
            <a:prstGeom prst="rect">
              <a:avLst/>
            </a:prstGeom>
            <a:solidFill>
              <a:schemeClr val="bg1"/>
            </a:solidFill>
          </p:spPr>
          <p:txBody>
            <a:bodyPr wrap="square" rtlCol="0">
              <a:spAutoFit/>
            </a:bodyPr>
            <a:lstStyle/>
            <a:p>
              <a:pPr rtl="0"/>
              <a:r>
                <a:rPr lang="sv-fi" sz="900" b="1"/>
                <a:t>Juni</a:t>
              </a:r>
            </a:p>
          </p:txBody>
        </p:sp>
        <p:sp>
          <p:nvSpPr>
            <p:cNvPr id="12" name="TextBox 11">
              <a:extLst>
                <a:ext uri="{FF2B5EF4-FFF2-40B4-BE49-F238E27FC236}">
                  <a16:creationId xmlns:a16="http://schemas.microsoft.com/office/drawing/2014/main" id="{CAEA8C53-167E-4A74-81B6-665C432712B9}"/>
                </a:ext>
              </a:extLst>
            </p:cNvPr>
            <p:cNvSpPr txBox="1"/>
            <p:nvPr/>
          </p:nvSpPr>
          <p:spPr>
            <a:xfrm>
              <a:off x="6096000" y="4998284"/>
              <a:ext cx="575186" cy="230832"/>
            </a:xfrm>
            <a:prstGeom prst="rect">
              <a:avLst/>
            </a:prstGeom>
            <a:solidFill>
              <a:schemeClr val="bg1"/>
            </a:solidFill>
          </p:spPr>
          <p:txBody>
            <a:bodyPr wrap="square" rtlCol="0">
              <a:spAutoFit/>
            </a:bodyPr>
            <a:lstStyle/>
            <a:p>
              <a:pPr rtl="0"/>
              <a:r>
                <a:rPr lang="sv-fi" sz="900" b="1"/>
                <a:t>Juli</a:t>
              </a:r>
            </a:p>
          </p:txBody>
        </p:sp>
        <p:sp>
          <p:nvSpPr>
            <p:cNvPr id="13" name="TextBox 12">
              <a:extLst>
                <a:ext uri="{FF2B5EF4-FFF2-40B4-BE49-F238E27FC236}">
                  <a16:creationId xmlns:a16="http://schemas.microsoft.com/office/drawing/2014/main" id="{F9CC7B6F-93FF-4169-A335-2B6CE2F87A25}"/>
                </a:ext>
              </a:extLst>
            </p:cNvPr>
            <p:cNvSpPr txBox="1"/>
            <p:nvPr/>
          </p:nvSpPr>
          <p:spPr>
            <a:xfrm>
              <a:off x="8255411" y="4998284"/>
              <a:ext cx="575186" cy="230832"/>
            </a:xfrm>
            <a:prstGeom prst="rect">
              <a:avLst/>
            </a:prstGeom>
            <a:solidFill>
              <a:schemeClr val="bg1"/>
            </a:solidFill>
          </p:spPr>
          <p:txBody>
            <a:bodyPr wrap="square" rtlCol="0">
              <a:spAutoFit/>
            </a:bodyPr>
            <a:lstStyle/>
            <a:p>
              <a:pPr rtl="0"/>
              <a:r>
                <a:rPr lang="sv-fi" sz="900" b="1"/>
                <a:t>Augusti</a:t>
              </a:r>
            </a:p>
          </p:txBody>
        </p:sp>
        <p:sp>
          <p:nvSpPr>
            <p:cNvPr id="14" name="TextBox 13">
              <a:extLst>
                <a:ext uri="{FF2B5EF4-FFF2-40B4-BE49-F238E27FC236}">
                  <a16:creationId xmlns:a16="http://schemas.microsoft.com/office/drawing/2014/main" id="{81F0E7B0-DA8C-4520-ABF8-4B1B9E70E8C6}"/>
                </a:ext>
              </a:extLst>
            </p:cNvPr>
            <p:cNvSpPr txBox="1"/>
            <p:nvPr/>
          </p:nvSpPr>
          <p:spPr>
            <a:xfrm rot="16200000">
              <a:off x="-297311" y="3371892"/>
              <a:ext cx="1905814" cy="253916"/>
            </a:xfrm>
            <a:prstGeom prst="rect">
              <a:avLst/>
            </a:prstGeom>
            <a:solidFill>
              <a:schemeClr val="bg1"/>
            </a:solidFill>
          </p:spPr>
          <p:txBody>
            <a:bodyPr wrap="square" rtlCol="0">
              <a:spAutoFit/>
            </a:bodyPr>
            <a:lstStyle/>
            <a:p>
              <a:pPr rtl="0"/>
              <a:r>
                <a:rPr lang="sv-fi" sz="1050" b="1" dirty="0"/>
                <a:t>Vegetationsindex</a:t>
              </a:r>
            </a:p>
          </p:txBody>
        </p:sp>
      </p:gr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tsikko 1">
            <a:extLst>
              <a:ext uri="{FF2B5EF4-FFF2-40B4-BE49-F238E27FC236}">
                <a16:creationId xmlns:a16="http://schemas.microsoft.com/office/drawing/2014/main" id="{DCC7E7ED-9B75-4187-985A-EDEA4C43050A}"/>
              </a:ext>
            </a:extLst>
          </p:cNvPr>
          <p:cNvSpPr>
            <a:spLocks noGrp="1" noChangeArrowheads="1"/>
          </p:cNvSpPr>
          <p:nvPr>
            <p:ph type="title"/>
          </p:nvPr>
        </p:nvSpPr>
        <p:spPr bwMode="auto">
          <a:xfrm>
            <a:off x="528638" y="365125"/>
            <a:ext cx="9756775"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sv-FI" noProof="0" dirty="0">
                <a:latin typeface="Calibri" panose="020F0502020204030204" pitchFamily="34" charset="0"/>
                <a:ea typeface="Trebuchet MS" panose="020B0603020202020204" pitchFamily="34" charset="0"/>
                <a:cs typeface="Trebuchet MS" panose="020B0603020202020204" pitchFamily="34" charset="0"/>
              </a:rPr>
              <a:t>Exempel på satellituppföljningens tidsserie och dess tolkning</a:t>
            </a:r>
            <a:endParaRPr lang="sv-FI" altLang="fi-FI" noProof="0" dirty="0">
              <a:highlight>
                <a:srgbClr val="FFFF00"/>
              </a:highlight>
              <a:latin typeface="Calibri" panose="020F0502020204030204" pitchFamily="34" charset="0"/>
              <a:ea typeface="Trebuchet MS" panose="020B0603020202020204" pitchFamily="34" charset="0"/>
              <a:cs typeface="Trebuchet MS" panose="020B0603020202020204" pitchFamily="34" charset="0"/>
            </a:endParaRPr>
          </a:p>
        </p:txBody>
      </p:sp>
      <p:sp>
        <p:nvSpPr>
          <p:cNvPr id="2" name="Sisällön paikkamerkki 1">
            <a:extLst>
              <a:ext uri="{FF2B5EF4-FFF2-40B4-BE49-F238E27FC236}">
                <a16:creationId xmlns:a16="http://schemas.microsoft.com/office/drawing/2014/main" id="{3F3B21FF-7917-C2E1-DC26-1A7D1D4F8C4F}"/>
              </a:ext>
            </a:extLst>
          </p:cNvPr>
          <p:cNvSpPr>
            <a:spLocks noGrp="1"/>
          </p:cNvSpPr>
          <p:nvPr>
            <p:ph idx="1"/>
          </p:nvPr>
        </p:nvSpPr>
        <p:spPr>
          <a:xfrm>
            <a:off x="528098" y="1825625"/>
            <a:ext cx="3581330" cy="4351338"/>
          </a:xfrm>
        </p:spPr>
        <p:txBody>
          <a:bodyPr/>
          <a:lstStyle/>
          <a:p>
            <a:r>
              <a:rPr lang="sv-FI" noProof="0" dirty="0" err="1"/>
              <a:t>Statusprosessorn</a:t>
            </a:r>
            <a:r>
              <a:rPr lang="sv-FI" noProof="0" dirty="0"/>
              <a:t> ger en prognos för skiftets höstbearbetning.</a:t>
            </a:r>
          </a:p>
          <a:p>
            <a:r>
              <a:rPr lang="sv-FI" noProof="0" dirty="0"/>
              <a:t>Gränsvärdet för prognosen överskrids i slutet av september.</a:t>
            </a:r>
          </a:p>
        </p:txBody>
      </p:sp>
      <p:pic>
        <p:nvPicPr>
          <p:cNvPr id="6" name="Kuva 5" descr="Exempelgraf från resultaten av satellituppföljning.">
            <a:extLst>
              <a:ext uri="{FF2B5EF4-FFF2-40B4-BE49-F238E27FC236}">
                <a16:creationId xmlns:a16="http://schemas.microsoft.com/office/drawing/2014/main" id="{897A17B9-9544-D2E9-BF8D-DF00A196DD1B}"/>
              </a:ext>
            </a:extLst>
          </p:cNvPr>
          <p:cNvPicPr>
            <a:picLocks noChangeAspect="1"/>
          </p:cNvPicPr>
          <p:nvPr/>
        </p:nvPicPr>
        <p:blipFill>
          <a:blip r:embed="rId2"/>
          <a:stretch>
            <a:fillRect/>
          </a:stretch>
        </p:blipFill>
        <p:spPr>
          <a:xfrm>
            <a:off x="4228871" y="1686620"/>
            <a:ext cx="7707406" cy="4490343"/>
          </a:xfrm>
          <a:prstGeom prst="rect">
            <a:avLst/>
          </a:prstGeom>
        </p:spPr>
      </p:pic>
    </p:spTree>
    <p:extLst>
      <p:ext uri="{BB962C8B-B14F-4D97-AF65-F5344CB8AC3E}">
        <p14:creationId xmlns:p14="http://schemas.microsoft.com/office/powerpoint/2010/main" val="360694129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tsikko 1">
            <a:extLst>
              <a:ext uri="{FF2B5EF4-FFF2-40B4-BE49-F238E27FC236}">
                <a16:creationId xmlns:a16="http://schemas.microsoft.com/office/drawing/2014/main" id="{DCC7E7ED-9B75-4187-985A-EDEA4C43050A}"/>
              </a:ext>
            </a:extLst>
          </p:cNvPr>
          <p:cNvSpPr>
            <a:spLocks noGrp="1" noChangeArrowheads="1"/>
          </p:cNvSpPr>
          <p:nvPr>
            <p:ph type="title"/>
          </p:nvPr>
        </p:nvSpPr>
        <p:spPr bwMode="auto">
          <a:xfrm>
            <a:off x="528638" y="365125"/>
            <a:ext cx="9756775"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sv-FI" noProof="0" dirty="0">
                <a:latin typeface="Calibri" panose="020F0502020204030204" pitchFamily="34" charset="0"/>
                <a:ea typeface="Trebuchet MS" panose="020B0603020202020204" pitchFamily="34" charset="0"/>
                <a:cs typeface="Trebuchet MS" panose="020B0603020202020204" pitchFamily="34" charset="0"/>
              </a:rPr>
              <a:t>Exempel på satellituppföljningens tidsserie och dess tolkning</a:t>
            </a:r>
            <a:endParaRPr lang="sv-FI" altLang="fi-FI" noProof="0" dirty="0">
              <a:highlight>
                <a:srgbClr val="FFFF00"/>
              </a:highlight>
              <a:latin typeface="Calibri" panose="020F0502020204030204" pitchFamily="34" charset="0"/>
              <a:ea typeface="Trebuchet MS" panose="020B0603020202020204" pitchFamily="34" charset="0"/>
              <a:cs typeface="Trebuchet MS" panose="020B0603020202020204" pitchFamily="34" charset="0"/>
            </a:endParaRPr>
          </a:p>
        </p:txBody>
      </p:sp>
      <p:sp>
        <p:nvSpPr>
          <p:cNvPr id="2" name="Sisällön paikkamerkki 1">
            <a:extLst>
              <a:ext uri="{FF2B5EF4-FFF2-40B4-BE49-F238E27FC236}">
                <a16:creationId xmlns:a16="http://schemas.microsoft.com/office/drawing/2014/main" id="{3F3B21FF-7917-C2E1-DC26-1A7D1D4F8C4F}"/>
              </a:ext>
            </a:extLst>
          </p:cNvPr>
          <p:cNvSpPr>
            <a:spLocks noGrp="1"/>
          </p:cNvSpPr>
          <p:nvPr>
            <p:ph idx="1"/>
          </p:nvPr>
        </p:nvSpPr>
        <p:spPr>
          <a:xfrm>
            <a:off x="528098" y="1825625"/>
            <a:ext cx="4127878" cy="4351338"/>
          </a:xfrm>
        </p:spPr>
        <p:txBody>
          <a:bodyPr/>
          <a:lstStyle/>
          <a:p>
            <a:r>
              <a:rPr lang="sv-FI" noProof="0" dirty="0"/>
              <a:t>Prognosen för slåtter sammanställs genom  ändringar i växtlighets- och </a:t>
            </a:r>
            <a:r>
              <a:rPr lang="sv-FI" noProof="0" dirty="0" err="1"/>
              <a:t>barmarksindexset</a:t>
            </a:r>
            <a:r>
              <a:rPr lang="sv-FI" noProof="0" dirty="0"/>
              <a:t>.</a:t>
            </a:r>
          </a:p>
          <a:p>
            <a:r>
              <a:rPr lang="sv-FI" noProof="0" dirty="0"/>
              <a:t>Slåtter har skett i augusti.</a:t>
            </a:r>
          </a:p>
          <a:p>
            <a:r>
              <a:rPr lang="sv-FI" noProof="0" dirty="0"/>
              <a:t>Mycket molntäcke på skiftet i augusti.</a:t>
            </a:r>
          </a:p>
        </p:txBody>
      </p:sp>
      <p:pic>
        <p:nvPicPr>
          <p:cNvPr id="7" name="Kuva 6" descr="Exempelgraf från resultaten av satellituppföljning.">
            <a:extLst>
              <a:ext uri="{FF2B5EF4-FFF2-40B4-BE49-F238E27FC236}">
                <a16:creationId xmlns:a16="http://schemas.microsoft.com/office/drawing/2014/main" id="{55BAABCC-68B1-1DDC-A3C9-50B6AE78F743}"/>
              </a:ext>
            </a:extLst>
          </p:cNvPr>
          <p:cNvPicPr>
            <a:picLocks noChangeAspect="1"/>
          </p:cNvPicPr>
          <p:nvPr/>
        </p:nvPicPr>
        <p:blipFill>
          <a:blip r:embed="rId2"/>
          <a:stretch>
            <a:fillRect/>
          </a:stretch>
        </p:blipFill>
        <p:spPr>
          <a:xfrm>
            <a:off x="4772416" y="1615167"/>
            <a:ext cx="6332762" cy="4772253"/>
          </a:xfrm>
          <a:prstGeom prst="rect">
            <a:avLst/>
          </a:prstGeom>
        </p:spPr>
      </p:pic>
    </p:spTree>
    <p:extLst>
      <p:ext uri="{BB962C8B-B14F-4D97-AF65-F5344CB8AC3E}">
        <p14:creationId xmlns:p14="http://schemas.microsoft.com/office/powerpoint/2010/main" val="49414988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46D55F-F9D2-C1FF-4CB7-81CA548DB2D6}"/>
              </a:ext>
            </a:extLst>
          </p:cNvPr>
          <p:cNvSpPr>
            <a:spLocks noGrp="1"/>
          </p:cNvSpPr>
          <p:nvPr>
            <p:ph type="title"/>
          </p:nvPr>
        </p:nvSpPr>
        <p:spPr/>
        <p:txBody>
          <a:bodyPr/>
          <a:lstStyle/>
          <a:p>
            <a:r>
              <a:rPr lang="sv-FI" noProof="0" dirty="0"/>
              <a:t>Dröjsmål i Satellituppföljningen</a:t>
            </a:r>
          </a:p>
        </p:txBody>
      </p:sp>
      <p:sp>
        <p:nvSpPr>
          <p:cNvPr id="3" name="Sisällön paikkamerkki 2">
            <a:extLst>
              <a:ext uri="{FF2B5EF4-FFF2-40B4-BE49-F238E27FC236}">
                <a16:creationId xmlns:a16="http://schemas.microsoft.com/office/drawing/2014/main" id="{A5E751CF-2F73-08BD-2037-5276F01217C5}"/>
              </a:ext>
            </a:extLst>
          </p:cNvPr>
          <p:cNvSpPr>
            <a:spLocks noGrp="1"/>
          </p:cNvSpPr>
          <p:nvPr>
            <p:ph idx="1"/>
          </p:nvPr>
        </p:nvSpPr>
        <p:spPr/>
        <p:txBody>
          <a:bodyPr/>
          <a:lstStyle/>
          <a:p>
            <a:r>
              <a:rPr lang="sv-FI" noProof="0" dirty="0" err="1"/>
              <a:t>Satelliituppföljningen</a:t>
            </a:r>
            <a:r>
              <a:rPr lang="sv-FI" noProof="0" dirty="0"/>
              <a:t> sker inte helt i realtid utan analyserna görs med viss dröjsmål.  </a:t>
            </a:r>
          </a:p>
          <a:p>
            <a:pPr lvl="1"/>
            <a:r>
              <a:rPr lang="sv-FI" noProof="0" dirty="0"/>
              <a:t>Observationerna baserar sig på ändringar i signalerna.</a:t>
            </a:r>
          </a:p>
          <a:p>
            <a:pPr lvl="1"/>
            <a:r>
              <a:rPr lang="sv-FI" noProof="0" dirty="0"/>
              <a:t>Maskininlärningsmodellen använder mera signaler än dem som den egentligen producerar resultat av. Detta betyder att den behöver signaler även utanför den tid man kör analysen på</a:t>
            </a:r>
          </a:p>
          <a:p>
            <a:pPr lvl="1"/>
            <a:r>
              <a:rPr lang="sv-FI" noProof="0" dirty="0"/>
              <a:t>Desto längre analystid (buffert) modellen kan använda desto noggrannare resultat får man. </a:t>
            </a:r>
          </a:p>
          <a:p>
            <a:pPr lvl="1"/>
            <a:r>
              <a:rPr lang="sv-FI" noProof="0" dirty="0"/>
              <a:t>Av denna orsak försämras analysens noggrannhet då kortare analystider måste användas vid strikta tidsfrister.</a:t>
            </a:r>
          </a:p>
          <a:p>
            <a:endParaRPr lang="sv-FI" noProof="0" dirty="0">
              <a:highlight>
                <a:srgbClr val="FFFF00"/>
              </a:highlight>
            </a:endParaRPr>
          </a:p>
        </p:txBody>
      </p:sp>
    </p:spTree>
    <p:extLst>
      <p:ext uri="{BB962C8B-B14F-4D97-AF65-F5344CB8AC3E}">
        <p14:creationId xmlns:p14="http://schemas.microsoft.com/office/powerpoint/2010/main" val="1250870540"/>
      </p:ext>
    </p:extLst>
  </p:cSld>
  <p:clrMapOvr>
    <a:masterClrMapping/>
  </p:clrMapOvr>
  <p:transition>
    <p:fade/>
  </p:transition>
</p:sld>
</file>

<file path=ppt/theme/theme1.xml><?xml version="1.0" encoding="utf-8"?>
<a:theme xmlns:a="http://schemas.openxmlformats.org/drawingml/2006/main" name="Office-teema">
  <a:themeElements>
    <a:clrScheme name="Ruokavirasto">
      <a:dk1>
        <a:srgbClr val="343841"/>
      </a:dk1>
      <a:lt1>
        <a:srgbClr val="FFFFFF"/>
      </a:lt1>
      <a:dk2>
        <a:srgbClr val="004F71"/>
      </a:dk2>
      <a:lt2>
        <a:srgbClr val="CEB888"/>
      </a:lt2>
      <a:accent1>
        <a:srgbClr val="D0006F"/>
      </a:accent1>
      <a:accent2>
        <a:srgbClr val="ADD2EE"/>
      </a:accent2>
      <a:accent3>
        <a:srgbClr val="0D5F2C"/>
      </a:accent3>
      <a:accent4>
        <a:srgbClr val="F7CE3C"/>
      </a:accent4>
      <a:accent5>
        <a:srgbClr val="C1D119"/>
      </a:accent5>
      <a:accent6>
        <a:srgbClr val="F4C8C2"/>
      </a:accent6>
      <a:hlink>
        <a:srgbClr val="D0006F"/>
      </a:hlink>
      <a:folHlink>
        <a:srgbClr val="912D2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uokavirasto_PP_pohja_FI_2021.potx" id="{6900B90D-8AC8-434C-9529-61CC12BD0303}" vid="{B6BC6537-6D63-4584-8610-1D1AE609BF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Ruokavirasto_PP_pohja_FI_2021</Template>
  <TotalTime>8146</TotalTime>
  <Words>2774</Words>
  <Application>Microsoft Office PowerPoint</Application>
  <PresentationFormat>Laajakuva</PresentationFormat>
  <Paragraphs>361</Paragraphs>
  <Slides>39</Slides>
  <Notes>14</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39</vt:i4>
      </vt:variant>
    </vt:vector>
  </HeadingPairs>
  <TitlesOfParts>
    <vt:vector size="44" baseType="lpstr">
      <vt:lpstr>Arial</vt:lpstr>
      <vt:lpstr>Calibri</vt:lpstr>
      <vt:lpstr>Calibri</vt:lpstr>
      <vt:lpstr>Wingdings</vt:lpstr>
      <vt:lpstr>Office-teema</vt:lpstr>
      <vt:lpstr>Satellituppföljning, vårens och sommarens 2024 utredningsbegäran och ändringsskeden</vt:lpstr>
      <vt:lpstr>Satellituppföljning under växtperioden 2024</vt:lpstr>
      <vt:lpstr>Vad ändras i satellituppföljningen 2024</vt:lpstr>
      <vt:lpstr>Vad ändras i satellituppföljningen 2024</vt:lpstr>
      <vt:lpstr>Satellituppfölningen i ett nötskal</vt:lpstr>
      <vt:lpstr>Exempel på satellituppföljningens tidsserie och dess tolkning</vt:lpstr>
      <vt:lpstr>Exempel på satellituppföljningens tidsserie och dess tolkning</vt:lpstr>
      <vt:lpstr>Exempel på satellituppföljningens tidsserie och dess tolkning</vt:lpstr>
      <vt:lpstr>Dröjsmål i Satellituppföljningen</vt:lpstr>
      <vt:lpstr>Dröjsmål i Satellituppföljningen (2/2)</vt:lpstr>
      <vt:lpstr>Satellituppföljning av växttäcke </vt:lpstr>
      <vt:lpstr>PowerPoint-esitys</vt:lpstr>
      <vt:lpstr>PowerPoint-esitys</vt:lpstr>
      <vt:lpstr>Utredningsbegäran och hur man svarar på dem</vt:lpstr>
      <vt:lpstr>Utredningsbegärans situation</vt:lpstr>
      <vt:lpstr>Höstanmälans ändringsskede</vt:lpstr>
      <vt:lpstr>Satellituppföljning sommaren 2024</vt:lpstr>
      <vt:lpstr>Slåtter eller bete av vall senast 15.9.</vt:lpstr>
      <vt:lpstr>Krav på vallarnas slåtter eller betning</vt:lpstr>
      <vt:lpstr>Naturvårdsåkrar och miljösystemets gröngödslingsvallar</vt:lpstr>
      <vt:lpstr>Växt  bildsvar senast 31.8. </vt:lpstr>
      <vt:lpstr>Växt</vt:lpstr>
      <vt:lpstr>Bevarande / kontroll av bearbetning</vt:lpstr>
      <vt:lpstr>Bevarande / kontroll av bearbetning</vt:lpstr>
      <vt:lpstr>Förutse och slappna av. Fotografera dina fält när det passar dig, även för skojs skull. Ta en bild av dina åkrar med Vipu-mobilen.   Du ligger steget före om du får en begäran om utredning. Du kan svara med en färdig bild och spara tid</vt:lpstr>
      <vt:lpstr>        Ta bilder</vt:lpstr>
      <vt:lpstr>Kvalitetskontroll och analys av jordbruksmark</vt:lpstr>
      <vt:lpstr>Skedet för ändring av ansökan om åkerstöd </vt:lpstr>
      <vt:lpstr>Skedet för ändring av ansökan om åkerstöd </vt:lpstr>
      <vt:lpstr>Skedet för ändring av ansökan om åkerstöd </vt:lpstr>
      <vt:lpstr>Skedet för ändring av ansökan om åkerstöd </vt:lpstr>
      <vt:lpstr>Alternativa åtgärder vid begäran om utredning</vt:lpstr>
      <vt:lpstr>PowerPoint-esitys</vt:lpstr>
      <vt:lpstr>Tidtabell för ändringsskedet </vt:lpstr>
      <vt:lpstr>Att ändra i Viputjänsten  </vt:lpstr>
      <vt:lpstr>Till sist</vt:lpstr>
      <vt:lpstr>Tips för den stödsökande med tanke på satellituppföljningen (1/2)</vt:lpstr>
      <vt:lpstr>Tips för den stödsökande med tanke på satellituppföljningen (2/2)</vt:lpstr>
      <vt:lpstr>Tack</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Satellituppföljning, vårens och sommarens 2024 begäran om utredning och ändring av åkerstödansökan 12032024</dc:title>
  <dc:subject/>
  <dc:creator>Liljeström Anna (Ruokavirasto)</dc:creator>
  <cp:keywords/>
  <dc:description/>
  <cp:lastModifiedBy>Liljeström Anna (Ruokavirasto)</cp:lastModifiedBy>
  <cp:revision>137</cp:revision>
  <dcterms:created xsi:type="dcterms:W3CDTF">2021-04-14T04:59:38Z</dcterms:created>
  <dcterms:modified xsi:type="dcterms:W3CDTF">2024-03-11T13:27:04Z</dcterms:modified>
  <cp:category/>
</cp:coreProperties>
</file>