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39"/>
  </p:notesMasterIdLst>
  <p:handoutMasterIdLst>
    <p:handoutMasterId r:id="rId40"/>
  </p:handoutMasterIdLst>
  <p:sldIdLst>
    <p:sldId id="256" r:id="rId5"/>
    <p:sldId id="259" r:id="rId6"/>
    <p:sldId id="527" r:id="rId7"/>
    <p:sldId id="641" r:id="rId8"/>
    <p:sldId id="523" r:id="rId9"/>
    <p:sldId id="522" r:id="rId10"/>
    <p:sldId id="661" r:id="rId11"/>
    <p:sldId id="660" r:id="rId12"/>
    <p:sldId id="565" r:id="rId13"/>
    <p:sldId id="633" r:id="rId14"/>
    <p:sldId id="498" r:id="rId15"/>
    <p:sldId id="499" r:id="rId16"/>
    <p:sldId id="575" r:id="rId17"/>
    <p:sldId id="662" r:id="rId18"/>
    <p:sldId id="277" r:id="rId19"/>
    <p:sldId id="566" r:id="rId20"/>
    <p:sldId id="659" r:id="rId21"/>
    <p:sldId id="643" r:id="rId22"/>
    <p:sldId id="651" r:id="rId23"/>
    <p:sldId id="548" r:id="rId24"/>
    <p:sldId id="620" r:id="rId25"/>
    <p:sldId id="624" r:id="rId26"/>
    <p:sldId id="581" r:id="rId27"/>
    <p:sldId id="583" r:id="rId28"/>
    <p:sldId id="590" r:id="rId29"/>
    <p:sldId id="573" r:id="rId30"/>
    <p:sldId id="571" r:id="rId31"/>
    <p:sldId id="652" r:id="rId32"/>
    <p:sldId id="653" r:id="rId33"/>
    <p:sldId id="654" r:id="rId34"/>
    <p:sldId id="655" r:id="rId35"/>
    <p:sldId id="656" r:id="rId36"/>
    <p:sldId id="657" r:id="rId37"/>
    <p:sldId id="58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Tekijä" initials="K" userId="Author" providerId="AD"/>
  <p188:author id="{94F60D76-DCF7-1A1E-772E-44C7AF74575B}" name="Lehtosalo Marko (Ruokavirasto)" initials="L(" userId="S::marko.lehtosalo@ruokavirasto.fi::ceceefdc-70d9-42c4-b4a8-126e836d71e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C50"/>
    <a:srgbClr val="FF6F49"/>
    <a:srgbClr val="F0B5A3"/>
    <a:srgbClr val="FE0076"/>
    <a:srgbClr val="C4A2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6AD33F-E165-32FB-2AF2-E25747E81B56}" v="659" dt="2025-06-02T15:26:14.786"/>
    <p1510:client id="{4E26D7C2-0138-B5C2-2422-60D28DFBA895}" v="594" dt="2025-06-02T17:14:55.214"/>
    <p1510:client id="{590BEDFC-9F16-46F6-833B-C25161469619}" v="14" dt="2025-06-02T18:43:58.391"/>
    <p1510:client id="{81322770-9EB3-4147-8AC4-C9E3EA19295D}" v="5" dt="2025-06-03T05:14:31.044"/>
    <p1510:client id="{9B40AE2B-B14B-B9E3-B3EA-7AF5F46F8E78}" v="974" dt="2025-06-02T15:51:41.953"/>
    <p1510:client id="{AC146AED-EB43-1CE3-B83A-30E322D7C0F6}" v="119" dt="2025-06-03T07:58:18.719"/>
    <p1510:client id="{D8EE15C3-EF28-497B-96AC-F6617384D580}" v="2" dt="2025-06-03T07:13:18.633"/>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11239D-8906-2842-82F9-5F471360B498}" type="datetimeFigureOut">
              <a:t>3.6.2025</a:t>
            </a:fld>
            <a:endParaRPr lang="fi-FI"/>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59600B0-3FF5-C141-ACF1-72D20473C34D}" type="slidenum">
              <a:t>‹#›</a:t>
            </a:fld>
            <a:endParaRPr lang="fi-FI"/>
          </a:p>
        </p:txBody>
      </p:sp>
    </p:spTree>
    <p:extLst>
      <p:ext uri="{BB962C8B-B14F-4D97-AF65-F5344CB8AC3E}">
        <p14:creationId xmlns:p14="http://schemas.microsoft.com/office/powerpoint/2010/main" val="19176162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6258CA-B7C8-704B-93C3-D9DBEA465A84}" type="datetimeFigureOut">
              <a:t>3.6.2025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549EF4-CEE7-B44F-8B5F-3B48DC0FF9AA}" type="slidenum">
              <a:t>‹#›</a:t>
            </a:fld>
            <a:endParaRPr lang="fi-FI"/>
          </a:p>
        </p:txBody>
      </p:sp>
    </p:spTree>
    <p:extLst>
      <p:ext uri="{BB962C8B-B14F-4D97-AF65-F5344CB8AC3E}">
        <p14:creationId xmlns:p14="http://schemas.microsoft.com/office/powerpoint/2010/main" val="8997049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9F42EA27-D94D-411D-B8E2-E0883E7341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43BFBF65-FDAA-4E27-942F-A81E40980A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FI" altLang="fi-FI"/>
          </a:p>
        </p:txBody>
      </p:sp>
      <p:sp>
        <p:nvSpPr>
          <p:cNvPr id="26628" name="Slide Number Placeholder 3">
            <a:extLst>
              <a:ext uri="{FF2B5EF4-FFF2-40B4-BE49-F238E27FC236}">
                <a16:creationId xmlns:a16="http://schemas.microsoft.com/office/drawing/2014/main" id="{5E78B1A7-D806-4BB7-AABE-41FCA15CA9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F84259-68AC-4028-83EF-93C425008511}" type="slidenum">
              <a:rPr lang="uk-UA" altLang="fi-FI" smtClean="0"/>
              <a:pPr fontAlgn="base">
                <a:spcBef>
                  <a:spcPct val="0"/>
                </a:spcBef>
                <a:spcAft>
                  <a:spcPct val="0"/>
                </a:spcAft>
              </a:pPr>
              <a:t>1</a:t>
            </a:fld>
            <a:endParaRPr lang="uk-UA" alt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C4549EF4-CEE7-B44F-8B5F-3B48DC0FF9AA}" type="slidenum">
              <a:rPr lang="uk-UA"/>
              <a:t>2</a:t>
            </a:fld>
            <a:endParaRPr lang="uk-UA"/>
          </a:p>
        </p:txBody>
      </p:sp>
    </p:spTree>
    <p:extLst>
      <p:ext uri="{BB962C8B-B14F-4D97-AF65-F5344CB8AC3E}">
        <p14:creationId xmlns:p14="http://schemas.microsoft.com/office/powerpoint/2010/main" val="141210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7ED7411-50E1-4A24-BC6E-7F923BA1C1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47009B8-95B6-4321-B7E7-BCADEFF1B9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FI" altLang="fi-FI"/>
          </a:p>
        </p:txBody>
      </p:sp>
      <p:sp>
        <p:nvSpPr>
          <p:cNvPr id="30724" name="Slide Number Placeholder 3">
            <a:extLst>
              <a:ext uri="{FF2B5EF4-FFF2-40B4-BE49-F238E27FC236}">
                <a16:creationId xmlns:a16="http://schemas.microsoft.com/office/drawing/2014/main" id="{702570DE-E62A-4901-9114-B20404E48A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F179B8-15DA-4E5B-90E2-F0060B608B05}" type="slidenum">
              <a:rPr lang="uk-UA" altLang="fi-FI" smtClean="0"/>
              <a:pPr fontAlgn="base">
                <a:spcBef>
                  <a:spcPct val="0"/>
                </a:spcBef>
                <a:spcAft>
                  <a:spcPct val="0"/>
                </a:spcAft>
              </a:pPr>
              <a:t>4</a:t>
            </a:fld>
            <a:endParaRPr lang="uk-UA" altLang="fi-FI"/>
          </a:p>
        </p:txBody>
      </p:sp>
    </p:spTree>
    <p:extLst>
      <p:ext uri="{BB962C8B-B14F-4D97-AF65-F5344CB8AC3E}">
        <p14:creationId xmlns:p14="http://schemas.microsoft.com/office/powerpoint/2010/main" val="329084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7ED7411-50E1-4A24-BC6E-7F923BA1C1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447009B8-95B6-4321-B7E7-BCADEFF1B9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FI" altLang="fi-FI"/>
          </a:p>
        </p:txBody>
      </p:sp>
      <p:sp>
        <p:nvSpPr>
          <p:cNvPr id="30724" name="Slide Number Placeholder 3">
            <a:extLst>
              <a:ext uri="{FF2B5EF4-FFF2-40B4-BE49-F238E27FC236}">
                <a16:creationId xmlns:a16="http://schemas.microsoft.com/office/drawing/2014/main" id="{702570DE-E62A-4901-9114-B20404E48AA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F179B8-15DA-4E5B-90E2-F0060B608B05}" type="slidenum">
              <a:rPr lang="uk-UA" altLang="fi-FI" smtClean="0"/>
              <a:pPr fontAlgn="base">
                <a:spcBef>
                  <a:spcPct val="0"/>
                </a:spcBef>
                <a:spcAft>
                  <a:spcPct val="0"/>
                </a:spcAft>
              </a:pPr>
              <a:t>9</a:t>
            </a:fld>
            <a:endParaRPr lang="uk-UA" altLang="fi-FI"/>
          </a:p>
        </p:txBody>
      </p:sp>
    </p:spTree>
    <p:extLst>
      <p:ext uri="{BB962C8B-B14F-4D97-AF65-F5344CB8AC3E}">
        <p14:creationId xmlns:p14="http://schemas.microsoft.com/office/powerpoint/2010/main" val="696570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C4549EF4-CEE7-B44F-8B5F-3B48DC0FF9AA}" type="slidenum">
              <a:rPr lang="fi-FI" smtClean="0"/>
              <a:t>14</a:t>
            </a:fld>
            <a:endParaRPr lang="fi-FI"/>
          </a:p>
        </p:txBody>
      </p:sp>
    </p:spTree>
    <p:extLst>
      <p:ext uri="{BB962C8B-B14F-4D97-AF65-F5344CB8AC3E}">
        <p14:creationId xmlns:p14="http://schemas.microsoft.com/office/powerpoint/2010/main" val="95696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DB6BA6-ACFC-543F-9F92-CDA379394FD5}"/>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00A75DB6-551E-3CA4-1D41-3F0502AC03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D94B7231-4051-9F48-5736-7EDA7104F2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i-FI" altLang="fi-FI"/>
          </a:p>
        </p:txBody>
      </p:sp>
      <p:sp>
        <p:nvSpPr>
          <p:cNvPr id="30724" name="Slide Number Placeholder 3">
            <a:extLst>
              <a:ext uri="{FF2B5EF4-FFF2-40B4-BE49-F238E27FC236}">
                <a16:creationId xmlns:a16="http://schemas.microsoft.com/office/drawing/2014/main" id="{A46E3B18-C54F-B2F7-CF0B-3FD562AB4B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6F179B8-15DA-4E5B-90E2-F0060B608B05}" type="slidenum">
              <a:rPr lang="uk-UA" altLang="fi-FI" smtClean="0"/>
              <a:pPr fontAlgn="base">
                <a:spcBef>
                  <a:spcPct val="0"/>
                </a:spcBef>
                <a:spcAft>
                  <a:spcPct val="0"/>
                </a:spcAft>
              </a:pPr>
              <a:t>18</a:t>
            </a:fld>
            <a:endParaRPr lang="uk-UA" altLang="fi-FI"/>
          </a:p>
        </p:txBody>
      </p:sp>
    </p:spTree>
    <p:extLst>
      <p:ext uri="{BB962C8B-B14F-4D97-AF65-F5344CB8AC3E}">
        <p14:creationId xmlns:p14="http://schemas.microsoft.com/office/powerpoint/2010/main" val="14794975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 slide - blu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6383" y="1271112"/>
            <a:ext cx="5519233" cy="3881336"/>
          </a:xfrm>
          <a:prstGeom prst="rect">
            <a:avLst/>
          </a:prstGeom>
        </p:spPr>
      </p:pic>
    </p:spTree>
    <p:extLst>
      <p:ext uri="{BB962C8B-B14F-4D97-AF65-F5344CB8AC3E}">
        <p14:creationId xmlns:p14="http://schemas.microsoft.com/office/powerpoint/2010/main" val="608517100"/>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content - 2 columns">
    <p:spTree>
      <p:nvGrpSpPr>
        <p:cNvPr id="1" name=""/>
        <p:cNvGrpSpPr/>
        <p:nvPr/>
      </p:nvGrpSpPr>
      <p:grpSpPr>
        <a:xfrm>
          <a:off x="0" y="0"/>
          <a:ext cx="0" cy="0"/>
          <a:chOff x="0" y="0"/>
          <a:chExt cx="0" cy="0"/>
        </a:xfrm>
      </p:grpSpPr>
      <p:sp>
        <p:nvSpPr>
          <p:cNvPr id="12" name="Picture Placeholder 5"/>
          <p:cNvSpPr>
            <a:spLocks noGrp="1"/>
          </p:cNvSpPr>
          <p:nvPr>
            <p:ph type="pic" sz="quarter" idx="15"/>
          </p:nvPr>
        </p:nvSpPr>
        <p:spPr>
          <a:xfrm>
            <a:off x="6017535" y="1825624"/>
            <a:ext cx="5024231" cy="4351339"/>
          </a:xfrm>
          <a:prstGeom prst="rect">
            <a:avLst/>
          </a:prstGeom>
        </p:spPr>
        <p:txBody>
          <a:bodyPr/>
          <a:lstStyle>
            <a:lvl1pPr marL="0" indent="0">
              <a:buNone/>
              <a:defRPr sz="2000">
                <a:solidFill>
                  <a:schemeClr val="tx1"/>
                </a:solidFill>
              </a:defRPr>
            </a:lvl1pPr>
          </a:lstStyle>
          <a:p>
            <a:pPr lvl="0"/>
            <a:r>
              <a:rPr lang="fi-FI"/>
              <a:t>Lisää kuva napsauttamalla kuvaketta</a:t>
            </a:r>
          </a:p>
        </p:txBody>
      </p:sp>
      <p:sp>
        <p:nvSpPr>
          <p:cNvPr id="2" name="Title 1"/>
          <p:cNvSpPr>
            <a:spLocks noGrp="1"/>
          </p:cNvSpPr>
          <p:nvPr>
            <p:ph type="title" hasCustomPrompt="1"/>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Tähän sisältödian otsikko</a:t>
            </a:r>
          </a:p>
        </p:txBody>
      </p:sp>
      <p:sp>
        <p:nvSpPr>
          <p:cNvPr id="3" name="Content Placeholder 2"/>
          <p:cNvSpPr>
            <a:spLocks noGrp="1"/>
          </p:cNvSpPr>
          <p:nvPr>
            <p:ph idx="1" hasCustomPrompt="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Tämä on leipätekstiä</a:t>
            </a:r>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fi-FI"/>
          </a:p>
        </p:txBody>
      </p:sp>
      <p:sp>
        <p:nvSpPr>
          <p:cNvPr id="9"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10"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pic>
        <p:nvPicPr>
          <p:cNvPr id="11"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718795" y="197791"/>
            <a:ext cx="1137816" cy="907068"/>
          </a:xfrm>
          <a:prstGeom prst="rect">
            <a:avLst/>
          </a:prstGeom>
        </p:spPr>
      </p:pic>
    </p:spTree>
    <p:extLst>
      <p:ext uri="{BB962C8B-B14F-4D97-AF65-F5344CB8AC3E}">
        <p14:creationId xmlns:p14="http://schemas.microsoft.com/office/powerpoint/2010/main" val="68056721"/>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mp; content - 2 columns">
    <p:spTree>
      <p:nvGrpSpPr>
        <p:cNvPr id="1" name=""/>
        <p:cNvGrpSpPr/>
        <p:nvPr/>
      </p:nvGrpSpPr>
      <p:grpSpPr>
        <a:xfrm>
          <a:off x="0" y="0"/>
          <a:ext cx="0" cy="0"/>
          <a:chOff x="0" y="0"/>
          <a:chExt cx="0" cy="0"/>
        </a:xfrm>
      </p:grpSpPr>
      <p:sp>
        <p:nvSpPr>
          <p:cNvPr id="5" name="Taulukon paikkamerkki 4"/>
          <p:cNvSpPr>
            <a:spLocks noGrp="1"/>
          </p:cNvSpPr>
          <p:nvPr>
            <p:ph type="tbl" sz="quarter" idx="16"/>
          </p:nvPr>
        </p:nvSpPr>
        <p:spPr>
          <a:xfrm>
            <a:off x="6017534" y="1825625"/>
            <a:ext cx="5024231" cy="4351338"/>
          </a:xfrm>
          <a:prstGeom prst="rect">
            <a:avLst/>
          </a:prstGeom>
        </p:spPr>
        <p:txBody>
          <a:bodyPr/>
          <a:lstStyle>
            <a:lvl1pPr marL="0" indent="0">
              <a:buNone/>
              <a:defRPr sz="2000"/>
            </a:lvl1pPr>
          </a:lstStyle>
          <a:p>
            <a:pPr lvl="0"/>
            <a:r>
              <a:rPr lang="fi-FI"/>
              <a:t>Lisää taulukko napsauttamalla kuvaketta</a:t>
            </a:r>
          </a:p>
        </p:txBody>
      </p:sp>
      <p:sp>
        <p:nvSpPr>
          <p:cNvPr id="2" name="Title 1"/>
          <p:cNvSpPr>
            <a:spLocks noGrp="1"/>
          </p:cNvSpPr>
          <p:nvPr>
            <p:ph type="title" hasCustomPrompt="1"/>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Tähän sisältödian otsikko</a:t>
            </a:r>
          </a:p>
        </p:txBody>
      </p:sp>
      <p:sp>
        <p:nvSpPr>
          <p:cNvPr id="3" name="Content Placeholder 2"/>
          <p:cNvSpPr>
            <a:spLocks noGrp="1"/>
          </p:cNvSpPr>
          <p:nvPr>
            <p:ph idx="1" hasCustomPrompt="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Tämä on leipätekstiä</a:t>
            </a:r>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fi-FI"/>
          </a:p>
        </p:txBody>
      </p:sp>
      <p:sp>
        <p:nvSpPr>
          <p:cNvPr id="9"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10"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pic>
        <p:nvPicPr>
          <p:cNvPr id="11"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718795" y="197791"/>
            <a:ext cx="1137816" cy="907068"/>
          </a:xfrm>
          <a:prstGeom prst="rect">
            <a:avLst/>
          </a:prstGeom>
        </p:spPr>
      </p:pic>
    </p:spTree>
    <p:extLst>
      <p:ext uri="{BB962C8B-B14F-4D97-AF65-F5344CB8AC3E}">
        <p14:creationId xmlns:p14="http://schemas.microsoft.com/office/powerpoint/2010/main" val="421698486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mp; content - 2 columns">
    <p:spTree>
      <p:nvGrpSpPr>
        <p:cNvPr id="1" name=""/>
        <p:cNvGrpSpPr/>
        <p:nvPr/>
      </p:nvGrpSpPr>
      <p:grpSpPr>
        <a:xfrm>
          <a:off x="0" y="0"/>
          <a:ext cx="0" cy="0"/>
          <a:chOff x="0" y="0"/>
          <a:chExt cx="0" cy="0"/>
        </a:xfrm>
      </p:grpSpPr>
      <p:sp>
        <p:nvSpPr>
          <p:cNvPr id="8" name="Kaavion paikkamerkki 7"/>
          <p:cNvSpPr>
            <a:spLocks noGrp="1"/>
          </p:cNvSpPr>
          <p:nvPr>
            <p:ph type="chart" sz="quarter" idx="17"/>
          </p:nvPr>
        </p:nvSpPr>
        <p:spPr>
          <a:xfrm>
            <a:off x="6017533" y="1825625"/>
            <a:ext cx="5024231" cy="4351337"/>
          </a:xfrm>
          <a:prstGeom prst="rect">
            <a:avLst/>
          </a:prstGeom>
        </p:spPr>
        <p:txBody>
          <a:bodyPr/>
          <a:lstStyle>
            <a:lvl1pPr marL="0" indent="0">
              <a:buNone/>
              <a:defRPr sz="2000" baseline="0"/>
            </a:lvl1pPr>
          </a:lstStyle>
          <a:p>
            <a:r>
              <a:rPr lang="fi-FI"/>
              <a:t>Lisää kaavio napsauttamalla kuvaketta</a:t>
            </a:r>
          </a:p>
        </p:txBody>
      </p:sp>
      <p:sp>
        <p:nvSpPr>
          <p:cNvPr id="2" name="Title 1"/>
          <p:cNvSpPr>
            <a:spLocks noGrp="1"/>
          </p:cNvSpPr>
          <p:nvPr>
            <p:ph type="title" hasCustomPrompt="1"/>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Tähän sisältödian otsikko</a:t>
            </a:r>
          </a:p>
        </p:txBody>
      </p:sp>
      <p:sp>
        <p:nvSpPr>
          <p:cNvPr id="3" name="Content Placeholder 2"/>
          <p:cNvSpPr>
            <a:spLocks noGrp="1"/>
          </p:cNvSpPr>
          <p:nvPr>
            <p:ph idx="1" hasCustomPrompt="1"/>
          </p:nvPr>
        </p:nvSpPr>
        <p:spPr>
          <a:xfrm>
            <a:off x="528098" y="1825625"/>
            <a:ext cx="5024230" cy="4351338"/>
          </a:xfrm>
          <a:prstGeom prst="rect">
            <a:avLst/>
          </a:prstGeom>
        </p:spPr>
        <p:txBody>
          <a:bodyPr>
            <a:normAutofit/>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Tämä on leipätekstiä</a:t>
            </a:r>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fi-FI"/>
          </a:p>
        </p:txBody>
      </p:sp>
      <p:sp>
        <p:nvSpPr>
          <p:cNvPr id="9"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10"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pic>
        <p:nvPicPr>
          <p:cNvPr id="11"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718795" y="197791"/>
            <a:ext cx="1137816" cy="907068"/>
          </a:xfrm>
          <a:prstGeom prst="rect">
            <a:avLst/>
          </a:prstGeom>
        </p:spPr>
      </p:pic>
    </p:spTree>
    <p:extLst>
      <p:ext uri="{BB962C8B-B14F-4D97-AF65-F5344CB8AC3E}">
        <p14:creationId xmlns:p14="http://schemas.microsoft.com/office/powerpoint/2010/main" val="338169741"/>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mp; content -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Tähän sisältödian otsikko</a:t>
            </a:r>
          </a:p>
        </p:txBody>
      </p:sp>
      <p:sp>
        <p:nvSpPr>
          <p:cNvPr id="3" name="Content Placeholder 2"/>
          <p:cNvSpPr>
            <a:spLocks noGrp="1"/>
          </p:cNvSpPr>
          <p:nvPr>
            <p:ph idx="1" hasCustomPrompt="1"/>
          </p:nvPr>
        </p:nvSpPr>
        <p:spPr>
          <a:xfrm>
            <a:off x="528099"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en-US" err="1"/>
              <a:t>Tähän</a:t>
            </a:r>
            <a:r>
              <a:rPr lang="en-US"/>
              <a:t> </a:t>
            </a:r>
            <a:r>
              <a:rPr lang="en-US" err="1"/>
              <a:t>tekstiä</a:t>
            </a:r>
            <a:endParaRPr lang="fi-FI"/>
          </a:p>
        </p:txBody>
      </p:sp>
      <p:sp>
        <p:nvSpPr>
          <p:cNvPr id="12" name="Content Placeholder 2"/>
          <p:cNvSpPr>
            <a:spLocks noGrp="1"/>
          </p:cNvSpPr>
          <p:nvPr>
            <p:ph idx="14" hasCustomPrompt="1"/>
          </p:nvPr>
        </p:nvSpPr>
        <p:spPr>
          <a:xfrm>
            <a:off x="3416081"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en-US" err="1"/>
              <a:t>Tähän</a:t>
            </a:r>
            <a:r>
              <a:rPr lang="en-US"/>
              <a:t> </a:t>
            </a:r>
            <a:r>
              <a:rPr lang="en-US" err="1"/>
              <a:t>tekstiä</a:t>
            </a:r>
            <a:endParaRPr lang="fi-FI"/>
          </a:p>
        </p:txBody>
      </p:sp>
      <p:sp>
        <p:nvSpPr>
          <p:cNvPr id="13" name="Content Placeholder 2"/>
          <p:cNvSpPr>
            <a:spLocks noGrp="1"/>
          </p:cNvSpPr>
          <p:nvPr>
            <p:ph idx="15" hasCustomPrompt="1"/>
          </p:nvPr>
        </p:nvSpPr>
        <p:spPr>
          <a:xfrm>
            <a:off x="6288161"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en-US" err="1"/>
              <a:t>Tähän</a:t>
            </a:r>
            <a:r>
              <a:rPr lang="en-US"/>
              <a:t> </a:t>
            </a:r>
            <a:r>
              <a:rPr lang="en-US" err="1"/>
              <a:t>tekstiä</a:t>
            </a:r>
            <a:endParaRPr lang="fi-FI"/>
          </a:p>
        </p:txBody>
      </p:sp>
      <p:sp>
        <p:nvSpPr>
          <p:cNvPr id="16" name="Content Placeholder 2"/>
          <p:cNvSpPr>
            <a:spLocks noGrp="1"/>
          </p:cNvSpPr>
          <p:nvPr>
            <p:ph idx="16" hasCustomPrompt="1"/>
          </p:nvPr>
        </p:nvSpPr>
        <p:spPr>
          <a:xfrm>
            <a:off x="9152290" y="1825625"/>
            <a:ext cx="2580862" cy="4351338"/>
          </a:xfrm>
          <a:prstGeom prst="rect">
            <a:avLst/>
          </a:prstGeom>
        </p:spPr>
        <p:txBody>
          <a:bodyPr/>
          <a:lstStyle>
            <a:lvl1pPr marL="171450" indent="-171450">
              <a:buClr>
                <a:schemeClr val="accent1"/>
              </a:buClr>
              <a:buFont typeface="Arial" charset="0"/>
              <a:buChar char="•"/>
              <a:defRPr sz="2000" baseline="0">
                <a:latin typeface="calibri" charset="0"/>
                <a:ea typeface="Georgia" charset="0"/>
                <a:cs typeface="Georgia" charset="0"/>
              </a:defRPr>
            </a:lvl1pPr>
            <a:lvl2pPr>
              <a:buClr>
                <a:schemeClr val="accent1"/>
              </a:buClr>
              <a:defRPr sz="1000" baseline="0">
                <a:latin typeface="calibri" charset="0"/>
                <a:ea typeface="Georgia" charset="0"/>
                <a:cs typeface="Georgia" charset="0"/>
              </a:defRPr>
            </a:lvl2pPr>
            <a:lvl3pPr>
              <a:buClr>
                <a:schemeClr val="accent1"/>
              </a:buClr>
              <a:defRPr sz="800"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en-US" err="1"/>
              <a:t>Tähän</a:t>
            </a:r>
            <a:r>
              <a:rPr lang="en-US"/>
              <a:t> </a:t>
            </a:r>
            <a:r>
              <a:rPr lang="en-US" err="1"/>
              <a:t>tekstiä</a:t>
            </a:r>
            <a:endParaRPr lang="fi-FI"/>
          </a:p>
        </p:txBody>
      </p:sp>
      <p:sp>
        <p:nvSpPr>
          <p:cNvPr id="10"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11"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pic>
        <p:nvPicPr>
          <p:cNvPr id="14"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718795" y="197791"/>
            <a:ext cx="1137816" cy="907068"/>
          </a:xfrm>
          <a:prstGeom prst="rect">
            <a:avLst/>
          </a:prstGeom>
        </p:spPr>
      </p:pic>
    </p:spTree>
    <p:extLst>
      <p:ext uri="{BB962C8B-B14F-4D97-AF65-F5344CB8AC3E}">
        <p14:creationId xmlns:p14="http://schemas.microsoft.com/office/powerpoint/2010/main" val="214603653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mp; image">
    <p:spTree>
      <p:nvGrpSpPr>
        <p:cNvPr id="1" name=""/>
        <p:cNvGrpSpPr/>
        <p:nvPr/>
      </p:nvGrpSpPr>
      <p:grpSpPr>
        <a:xfrm>
          <a:off x="0" y="0"/>
          <a:ext cx="0" cy="0"/>
          <a:chOff x="0" y="0"/>
          <a:chExt cx="0" cy="0"/>
        </a:xfrm>
      </p:grpSpPr>
      <p:sp>
        <p:nvSpPr>
          <p:cNvPr id="12" name="Content Placeholder 2"/>
          <p:cNvSpPr>
            <a:spLocks noGrp="1"/>
          </p:cNvSpPr>
          <p:nvPr>
            <p:ph idx="17" hasCustomPrompt="1"/>
          </p:nvPr>
        </p:nvSpPr>
        <p:spPr>
          <a:xfrm>
            <a:off x="6016833" y="1825625"/>
            <a:ext cx="502423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Tämä on leipätekstiä</a:t>
            </a:r>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fi-FI"/>
          </a:p>
        </p:txBody>
      </p:sp>
      <p:sp>
        <p:nvSpPr>
          <p:cNvPr id="2" name="Title 1"/>
          <p:cNvSpPr>
            <a:spLocks noGrp="1"/>
          </p:cNvSpPr>
          <p:nvPr>
            <p:ph type="title" hasCustomPrompt="1"/>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Tähän sisältödian otsikko</a:t>
            </a:r>
          </a:p>
        </p:txBody>
      </p:sp>
      <p:sp>
        <p:nvSpPr>
          <p:cNvPr id="3" name="Content Placeholder 2"/>
          <p:cNvSpPr>
            <a:spLocks noGrp="1"/>
          </p:cNvSpPr>
          <p:nvPr>
            <p:ph idx="1" hasCustomPrompt="1"/>
          </p:nvPr>
        </p:nvSpPr>
        <p:spPr>
          <a:xfrm>
            <a:off x="528098" y="1825625"/>
            <a:ext cx="502423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a:t>Tämä on leipätekstiä</a:t>
            </a:r>
          </a:p>
          <a:p>
            <a:pPr lvl="1"/>
            <a:r>
              <a:rPr lang="en-US" err="1"/>
              <a:t>Toinen</a:t>
            </a:r>
            <a:r>
              <a:rPr lang="en-US"/>
              <a:t> </a:t>
            </a:r>
            <a:r>
              <a:rPr lang="en-US" err="1"/>
              <a:t>taso</a:t>
            </a:r>
            <a:endParaRPr lang="en-US"/>
          </a:p>
          <a:p>
            <a:pPr lvl="2"/>
            <a:r>
              <a:rPr lang="en-US" err="1"/>
              <a:t>Kolmas</a:t>
            </a:r>
            <a:r>
              <a:rPr lang="en-US"/>
              <a:t> </a:t>
            </a:r>
            <a:r>
              <a:rPr lang="en-US" err="1"/>
              <a:t>taso</a:t>
            </a:r>
            <a:endParaRPr lang="en-US"/>
          </a:p>
          <a:p>
            <a:pPr lvl="3"/>
            <a:r>
              <a:rPr lang="en-US" err="1"/>
              <a:t>Neljäs</a:t>
            </a:r>
            <a:r>
              <a:rPr lang="en-US"/>
              <a:t> </a:t>
            </a:r>
            <a:r>
              <a:rPr lang="en-US" err="1"/>
              <a:t>taso</a:t>
            </a:r>
            <a:endParaRPr lang="en-US"/>
          </a:p>
          <a:p>
            <a:pPr lvl="4"/>
            <a:r>
              <a:rPr lang="en-US" err="1"/>
              <a:t>Viides</a:t>
            </a:r>
            <a:r>
              <a:rPr lang="en-US"/>
              <a:t> </a:t>
            </a:r>
            <a:r>
              <a:rPr lang="en-US" err="1"/>
              <a:t>taso</a:t>
            </a:r>
            <a:endParaRPr lang="fi-FI"/>
          </a:p>
        </p:txBody>
      </p:sp>
      <p:sp>
        <p:nvSpPr>
          <p:cNvPr id="8"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9"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pic>
        <p:nvPicPr>
          <p:cNvPr id="10"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718795" y="197791"/>
            <a:ext cx="1137816" cy="907068"/>
          </a:xfrm>
          <a:prstGeom prst="rect">
            <a:avLst/>
          </a:prstGeom>
        </p:spPr>
      </p:pic>
    </p:spTree>
    <p:extLst>
      <p:ext uri="{BB962C8B-B14F-4D97-AF65-F5344CB8AC3E}">
        <p14:creationId xmlns:p14="http://schemas.microsoft.com/office/powerpoint/2010/main" val="197886735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for graphs et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Tähän sisältödian otsikko</a:t>
            </a:r>
          </a:p>
        </p:txBody>
      </p:sp>
      <p:sp>
        <p:nvSpPr>
          <p:cNvPr id="6"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8"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pic>
        <p:nvPicPr>
          <p:cNvPr id="9"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718795" y="197791"/>
            <a:ext cx="1137816" cy="907068"/>
          </a:xfrm>
          <a:prstGeom prst="rect">
            <a:avLst/>
          </a:prstGeom>
        </p:spPr>
      </p:pic>
    </p:spTree>
    <p:extLst>
      <p:ext uri="{BB962C8B-B14F-4D97-AF65-F5344CB8AC3E}">
        <p14:creationId xmlns:p14="http://schemas.microsoft.com/office/powerpoint/2010/main" val="163345537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
    <p:spTree>
      <p:nvGrpSpPr>
        <p:cNvPr id="1" name=""/>
        <p:cNvGrpSpPr/>
        <p:nvPr/>
      </p:nvGrpSpPr>
      <p:grpSpPr>
        <a:xfrm>
          <a:off x="0" y="0"/>
          <a:ext cx="0" cy="0"/>
          <a:chOff x="0" y="0"/>
          <a:chExt cx="0" cy="0"/>
        </a:xfrm>
      </p:grpSpPr>
      <p:sp>
        <p:nvSpPr>
          <p:cNvPr id="12" name="Title 7"/>
          <p:cNvSpPr txBox="1">
            <a:spLocks/>
          </p:cNvSpPr>
          <p:nvPr userDrawn="1"/>
        </p:nvSpPr>
        <p:spPr>
          <a:xfrm>
            <a:off x="5230849" y="1325821"/>
            <a:ext cx="1968286" cy="114980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a:r>
              <a:rPr lang="fi-FI" sz="10000">
                <a:solidFill>
                  <a:schemeClr val="bg2"/>
                </a:solidFill>
              </a:rPr>
              <a:t>”</a:t>
            </a:r>
          </a:p>
        </p:txBody>
      </p:sp>
      <p:sp>
        <p:nvSpPr>
          <p:cNvPr id="2" name="Title 1"/>
          <p:cNvSpPr>
            <a:spLocks noGrp="1"/>
          </p:cNvSpPr>
          <p:nvPr>
            <p:ph type="title" hasCustomPrompt="1"/>
          </p:nvPr>
        </p:nvSpPr>
        <p:spPr>
          <a:xfrm>
            <a:off x="956930" y="1907679"/>
            <a:ext cx="10278140" cy="3107561"/>
          </a:xfrm>
          <a:prstGeom prst="rect">
            <a:avLst/>
          </a:prstGeom>
        </p:spPr>
        <p:txBody>
          <a:bodyPr anchor="ctr">
            <a:normAutofit/>
          </a:bodyPr>
          <a:lstStyle>
            <a:lvl1pPr algn="ctr">
              <a:lnSpc>
                <a:spcPts val="6500"/>
              </a:lnSpc>
              <a:defRPr sz="6000" b="1" baseline="0">
                <a:ln>
                  <a:noFill/>
                </a:ln>
                <a:solidFill>
                  <a:schemeClr val="tx2"/>
                </a:solidFill>
                <a:latin typeface="calibri" charset="0"/>
                <a:ea typeface="Trebuchet MS" charset="0"/>
                <a:cs typeface="Trebuchet MS" charset="0"/>
              </a:defRPr>
            </a:lvl1pPr>
          </a:lstStyle>
          <a:p>
            <a:r>
              <a:rPr lang="en-US" err="1"/>
              <a:t>Sitaatti</a:t>
            </a:r>
            <a:r>
              <a:rPr lang="en-US"/>
              <a:t> tai </a:t>
            </a:r>
            <a:r>
              <a:rPr lang="en-US" err="1"/>
              <a:t>lainaus</a:t>
            </a:r>
            <a:endParaRPr lang="fi-FI"/>
          </a:p>
        </p:txBody>
      </p:sp>
      <p:sp>
        <p:nvSpPr>
          <p:cNvPr id="6" name="Text Placeholder 5"/>
          <p:cNvSpPr>
            <a:spLocks noGrp="1"/>
          </p:cNvSpPr>
          <p:nvPr>
            <p:ph type="body" sz="quarter" idx="14" hasCustomPrompt="1"/>
          </p:nvPr>
        </p:nvSpPr>
        <p:spPr>
          <a:xfrm>
            <a:off x="956930" y="5319423"/>
            <a:ext cx="10278140" cy="845625"/>
          </a:xfrm>
          <a:prstGeom prst="rect">
            <a:avLst/>
          </a:prstGeom>
        </p:spPr>
        <p:txBody>
          <a:bodyPr anchor="ctr">
            <a:normAutofit/>
          </a:bodyPr>
          <a:lstStyle>
            <a:lvl1pPr marL="0" indent="0" algn="ctr">
              <a:lnSpc>
                <a:spcPts val="2400"/>
              </a:lnSpc>
              <a:buNone/>
              <a:defRPr sz="2400" b="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err="1"/>
              <a:t>Sitaatin</a:t>
            </a:r>
            <a:r>
              <a:rPr lang="en-US"/>
              <a:t> </a:t>
            </a:r>
            <a:r>
              <a:rPr lang="en-US" err="1"/>
              <a:t>lähde</a:t>
            </a:r>
            <a:endParaRPr lang="fi-FI"/>
          </a:p>
        </p:txBody>
      </p:sp>
      <p:sp>
        <p:nvSpPr>
          <p:cNvPr id="8"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9"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pic>
        <p:nvPicPr>
          <p:cNvPr id="10"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718795" y="197791"/>
            <a:ext cx="1137816" cy="907068"/>
          </a:xfrm>
          <a:prstGeom prst="rect">
            <a:avLst/>
          </a:prstGeom>
        </p:spPr>
      </p:pic>
    </p:spTree>
    <p:extLst>
      <p:ext uri="{BB962C8B-B14F-4D97-AF65-F5344CB8AC3E}">
        <p14:creationId xmlns:p14="http://schemas.microsoft.com/office/powerpoint/2010/main" val="1496864313"/>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sp>
        <p:nvSpPr>
          <p:cNvPr id="12" name="Title 7"/>
          <p:cNvSpPr txBox="1">
            <a:spLocks/>
          </p:cNvSpPr>
          <p:nvPr userDrawn="1"/>
        </p:nvSpPr>
        <p:spPr>
          <a:xfrm>
            <a:off x="5230849" y="1325821"/>
            <a:ext cx="1968286" cy="114980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a:r>
              <a:rPr lang="fi-FI" sz="10000">
                <a:solidFill>
                  <a:schemeClr val="tx2"/>
                </a:solidFill>
              </a:rPr>
              <a:t>”</a:t>
            </a:r>
          </a:p>
        </p:txBody>
      </p:sp>
      <p:sp>
        <p:nvSpPr>
          <p:cNvPr id="2" name="Title 1"/>
          <p:cNvSpPr>
            <a:spLocks noGrp="1"/>
          </p:cNvSpPr>
          <p:nvPr>
            <p:ph type="title" hasCustomPrompt="1"/>
          </p:nvPr>
        </p:nvSpPr>
        <p:spPr>
          <a:xfrm>
            <a:off x="956930" y="1907679"/>
            <a:ext cx="10278140" cy="3107561"/>
          </a:xfrm>
          <a:prstGeom prst="rect">
            <a:avLst/>
          </a:prstGeom>
        </p:spPr>
        <p:txBody>
          <a:bodyPr anchor="ctr">
            <a:normAutofit/>
          </a:bodyPr>
          <a:lstStyle>
            <a:lvl1pPr algn="ctr">
              <a:lnSpc>
                <a:spcPts val="6500"/>
              </a:lnSpc>
              <a:defRPr sz="6000" b="1" baseline="0">
                <a:ln>
                  <a:noFill/>
                </a:ln>
                <a:solidFill>
                  <a:schemeClr val="tx2"/>
                </a:solidFill>
                <a:latin typeface="calibri" charset="0"/>
                <a:ea typeface="Trebuchet MS" charset="0"/>
                <a:cs typeface="Trebuchet MS" charset="0"/>
              </a:defRPr>
            </a:lvl1pPr>
          </a:lstStyle>
          <a:p>
            <a:r>
              <a:rPr lang="en-US" err="1"/>
              <a:t>Sitaatti</a:t>
            </a:r>
            <a:r>
              <a:rPr lang="en-US"/>
              <a:t> tai </a:t>
            </a:r>
            <a:r>
              <a:rPr lang="en-US" err="1"/>
              <a:t>lainaus</a:t>
            </a:r>
            <a:endParaRPr lang="fi-FI"/>
          </a:p>
        </p:txBody>
      </p:sp>
      <p:sp>
        <p:nvSpPr>
          <p:cNvPr id="6" name="Text Placeholder 5"/>
          <p:cNvSpPr>
            <a:spLocks noGrp="1"/>
          </p:cNvSpPr>
          <p:nvPr>
            <p:ph type="body" sz="quarter" idx="14" hasCustomPrompt="1"/>
          </p:nvPr>
        </p:nvSpPr>
        <p:spPr>
          <a:xfrm>
            <a:off x="956930" y="5319423"/>
            <a:ext cx="10278140" cy="845625"/>
          </a:xfrm>
          <a:prstGeom prst="rect">
            <a:avLst/>
          </a:prstGeom>
        </p:spPr>
        <p:txBody>
          <a:bodyPr anchor="ctr">
            <a:normAutofit/>
          </a:bodyPr>
          <a:lstStyle>
            <a:lvl1pPr marL="0" indent="0" algn="ctr">
              <a:lnSpc>
                <a:spcPts val="2400"/>
              </a:lnSpc>
              <a:buNone/>
              <a:defRPr sz="2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err="1"/>
              <a:t>Sitaatin</a:t>
            </a:r>
            <a:r>
              <a:rPr lang="en-US"/>
              <a:t> </a:t>
            </a:r>
            <a:r>
              <a:rPr lang="en-US" err="1"/>
              <a:t>lähde</a:t>
            </a:r>
            <a:endParaRPr lang="fi-FI"/>
          </a:p>
        </p:txBody>
      </p:sp>
      <p:sp>
        <p:nvSpPr>
          <p:cNvPr id="8"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9"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pic>
        <p:nvPicPr>
          <p:cNvPr id="10"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718795" y="197791"/>
            <a:ext cx="1137816" cy="907068"/>
          </a:xfrm>
          <a:prstGeom prst="rect">
            <a:avLst/>
          </a:prstGeom>
        </p:spPr>
      </p:pic>
    </p:spTree>
    <p:extLst>
      <p:ext uri="{BB962C8B-B14F-4D97-AF65-F5344CB8AC3E}">
        <p14:creationId xmlns:p14="http://schemas.microsoft.com/office/powerpoint/2010/main" val="132146464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3">
    <p:spTree>
      <p:nvGrpSpPr>
        <p:cNvPr id="1" name=""/>
        <p:cNvGrpSpPr/>
        <p:nvPr/>
      </p:nvGrpSpPr>
      <p:grpSpPr>
        <a:xfrm>
          <a:off x="0" y="0"/>
          <a:ext cx="0" cy="0"/>
          <a:chOff x="0" y="0"/>
          <a:chExt cx="0" cy="0"/>
        </a:xfrm>
      </p:grpSpPr>
      <p:sp>
        <p:nvSpPr>
          <p:cNvPr id="14" name="Title 1"/>
          <p:cNvSpPr txBox="1">
            <a:spLocks/>
          </p:cNvSpPr>
          <p:nvPr userDrawn="1"/>
        </p:nvSpPr>
        <p:spPr>
          <a:xfrm>
            <a:off x="564708" y="5366170"/>
            <a:ext cx="4662884" cy="856800"/>
          </a:xfrm>
          <a:prstGeom prst="rect">
            <a:avLst/>
          </a:prstGeom>
          <a:noFill/>
        </p:spPr>
        <p:txBody>
          <a:bodyPr anchor="ctr">
            <a:noAutofit/>
          </a:bodyPr>
          <a:lstStyle>
            <a:lvl1pPr algn="ctr" defTabSz="914400" rtl="0" eaLnBrk="1" latinLnBrk="0" hangingPunct="1">
              <a:lnSpc>
                <a:spcPts val="6500"/>
              </a:lnSpc>
              <a:spcBef>
                <a:spcPct val="0"/>
              </a:spcBef>
              <a:buNone/>
              <a:defRPr sz="3200" b="1" kern="1200" baseline="0">
                <a:ln>
                  <a:noFill/>
                </a:ln>
                <a:solidFill>
                  <a:schemeClr val="tx2"/>
                </a:solidFill>
                <a:latin typeface="calibri" charset="0"/>
                <a:ea typeface="Trebuchet MS" charset="0"/>
                <a:cs typeface="Trebuchet MS" charset="0"/>
              </a:defRPr>
            </a:lvl1pPr>
          </a:lstStyle>
          <a:p>
            <a:pPr>
              <a:lnSpc>
                <a:spcPts val="2000"/>
              </a:lnSpc>
              <a:spcBef>
                <a:spcPts val="1000"/>
              </a:spcBef>
            </a:pPr>
            <a:r>
              <a:rPr lang="en-US" sz="1800" b="0" err="1"/>
              <a:t>Sitaatin</a:t>
            </a:r>
            <a:r>
              <a:rPr lang="en-US" sz="1800" b="0"/>
              <a:t> </a:t>
            </a:r>
            <a:r>
              <a:rPr lang="en-US" sz="1800" b="0" err="1"/>
              <a:t>lähde</a:t>
            </a:r>
            <a:endParaRPr lang="fi-FI" sz="1800" b="0"/>
          </a:p>
        </p:txBody>
      </p:sp>
      <p:sp>
        <p:nvSpPr>
          <p:cNvPr id="13" name="Title 1"/>
          <p:cNvSpPr>
            <a:spLocks noGrp="1"/>
          </p:cNvSpPr>
          <p:nvPr>
            <p:ph type="title" hasCustomPrompt="1"/>
          </p:nvPr>
        </p:nvSpPr>
        <p:spPr>
          <a:xfrm>
            <a:off x="564708" y="1628710"/>
            <a:ext cx="4662884" cy="3607980"/>
          </a:xfrm>
          <a:prstGeom prst="rect">
            <a:avLst/>
          </a:prstGeom>
        </p:spPr>
        <p:txBody>
          <a:bodyPr anchor="ctr">
            <a:normAutofit/>
          </a:bodyPr>
          <a:lstStyle>
            <a:lvl1pPr algn="ctr">
              <a:lnSpc>
                <a:spcPts val="90"/>
              </a:lnSpc>
              <a:spcBef>
                <a:spcPts val="1000"/>
              </a:spcBef>
              <a:defRPr sz="3200" b="1" baseline="0">
                <a:ln>
                  <a:noFill/>
                </a:ln>
                <a:solidFill>
                  <a:schemeClr val="tx2"/>
                </a:solidFill>
                <a:latin typeface="calibri" charset="0"/>
                <a:ea typeface="Trebuchet MS" charset="0"/>
                <a:cs typeface="Trebuchet MS" charset="0"/>
              </a:defRPr>
            </a:lvl1pPr>
          </a:lstStyle>
          <a:p>
            <a:r>
              <a:rPr lang="en-US" err="1"/>
              <a:t>Tähän</a:t>
            </a:r>
            <a:r>
              <a:rPr lang="en-US"/>
              <a:t> </a:t>
            </a:r>
            <a:r>
              <a:rPr lang="en-US" err="1"/>
              <a:t>sitaatti</a:t>
            </a:r>
            <a:r>
              <a:rPr lang="en-US"/>
              <a:t> tai </a:t>
            </a:r>
            <a:r>
              <a:rPr lang="en-US" err="1"/>
              <a:t>lainaus</a:t>
            </a:r>
            <a:endParaRPr lang="fi-FI"/>
          </a:p>
        </p:txBody>
      </p:sp>
      <p:sp>
        <p:nvSpPr>
          <p:cNvPr id="6" name="Picture Placeholder 5"/>
          <p:cNvSpPr>
            <a:spLocks noGrp="1"/>
          </p:cNvSpPr>
          <p:nvPr>
            <p:ph type="pic" sz="quarter" idx="15"/>
          </p:nvPr>
        </p:nvSpPr>
        <p:spPr>
          <a:xfrm>
            <a:off x="5796833" y="1628709"/>
            <a:ext cx="4732598" cy="4594261"/>
          </a:xfrm>
          <a:prstGeom prst="rect">
            <a:avLst/>
          </a:prstGeom>
        </p:spPr>
        <p:txBody>
          <a:bodyPr/>
          <a:lstStyle>
            <a:lvl1pPr marL="0" indent="0">
              <a:buNone/>
              <a:defRPr sz="2000">
                <a:solidFill>
                  <a:schemeClr val="tx1"/>
                </a:solidFill>
              </a:defRPr>
            </a:lvl1pPr>
          </a:lstStyle>
          <a:p>
            <a:pPr lvl="0"/>
            <a:r>
              <a:rPr lang="fi-FI"/>
              <a:t>Lisää kuva napsauttamalla kuvaketta</a:t>
            </a:r>
          </a:p>
        </p:txBody>
      </p:sp>
      <p:sp>
        <p:nvSpPr>
          <p:cNvPr id="9" name="Title 7"/>
          <p:cNvSpPr txBox="1">
            <a:spLocks/>
          </p:cNvSpPr>
          <p:nvPr userDrawn="1"/>
        </p:nvSpPr>
        <p:spPr>
          <a:xfrm>
            <a:off x="1963308" y="990166"/>
            <a:ext cx="1968286" cy="114980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baseline="0">
                <a:ln>
                  <a:noFill/>
                </a:ln>
                <a:solidFill>
                  <a:schemeClr val="tx2"/>
                </a:solidFill>
                <a:latin typeface="calibri" charset="0"/>
                <a:ea typeface="Trebuchet MS" charset="0"/>
                <a:cs typeface="Trebuchet MS" charset="0"/>
              </a:defRPr>
            </a:lvl1pPr>
          </a:lstStyle>
          <a:p>
            <a:pPr algn="ctr"/>
            <a:r>
              <a:rPr lang="fi-FI" sz="10000">
                <a:solidFill>
                  <a:schemeClr val="accent1"/>
                </a:solidFill>
              </a:rPr>
              <a:t>”</a:t>
            </a:r>
          </a:p>
        </p:txBody>
      </p:sp>
      <p:sp>
        <p:nvSpPr>
          <p:cNvPr id="10"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11"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pic>
        <p:nvPicPr>
          <p:cNvPr id="12"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718795" y="197791"/>
            <a:ext cx="1137816" cy="907068"/>
          </a:xfrm>
          <a:prstGeom prst="rect">
            <a:avLst/>
          </a:prstGeom>
        </p:spPr>
      </p:pic>
    </p:spTree>
    <p:extLst>
      <p:ext uri="{BB962C8B-B14F-4D97-AF65-F5344CB8AC3E}">
        <p14:creationId xmlns:p14="http://schemas.microsoft.com/office/powerpoint/2010/main" val="9196483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 You - blu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49257" y="506802"/>
            <a:ext cx="2060913" cy="1449313"/>
          </a:xfrm>
          <a:prstGeom prst="rect">
            <a:avLst/>
          </a:prstGeom>
        </p:spPr>
      </p:pic>
      <p:sp>
        <p:nvSpPr>
          <p:cNvPr id="3" name="Text Placeholder 2"/>
          <p:cNvSpPr>
            <a:spLocks noGrp="1"/>
          </p:cNvSpPr>
          <p:nvPr>
            <p:ph type="body" sz="quarter" idx="10" hasCustomPrompt="1"/>
          </p:nvPr>
        </p:nvSpPr>
        <p:spPr>
          <a:xfrm>
            <a:off x="1099595" y="2307960"/>
            <a:ext cx="10058400" cy="1520687"/>
          </a:xfrm>
          <a:prstGeom prst="rect">
            <a:avLst/>
          </a:prstGeom>
        </p:spPr>
        <p:txBody>
          <a:bodyPr anchor="ctr">
            <a:noAutofit/>
          </a:bodyPr>
          <a:lstStyle>
            <a:lvl1pPr marL="0" indent="0" algn="ctr">
              <a:buNone/>
              <a:defRPr sz="10000" b="1">
                <a:solidFill>
                  <a:schemeClr val="bg2"/>
                </a:solidFill>
              </a:defRPr>
            </a:lvl1pPr>
          </a:lstStyle>
          <a:p>
            <a:pPr lvl="0"/>
            <a:r>
              <a:rPr lang="en-US"/>
              <a:t>KIITOS</a:t>
            </a:r>
            <a:endParaRPr lang="fi-FI"/>
          </a:p>
        </p:txBody>
      </p:sp>
      <p:sp>
        <p:nvSpPr>
          <p:cNvPr id="9" name="Text Placeholder 8"/>
          <p:cNvSpPr>
            <a:spLocks noGrp="1"/>
          </p:cNvSpPr>
          <p:nvPr>
            <p:ph type="body" sz="quarter" idx="11" hasCustomPrompt="1"/>
          </p:nvPr>
        </p:nvSpPr>
        <p:spPr>
          <a:xfrm>
            <a:off x="3722688" y="4178599"/>
            <a:ext cx="4770437" cy="480866"/>
          </a:xfrm>
          <a:prstGeom prst="rect">
            <a:avLst/>
          </a:prstGeom>
        </p:spPr>
        <p:txBody>
          <a:bodyPr>
            <a:normAutofit/>
          </a:bodyPr>
          <a:lstStyle>
            <a:lvl1pPr marL="0" indent="0" algn="ctr">
              <a:buNone/>
              <a:defRPr sz="2400" b="1">
                <a:solidFill>
                  <a:schemeClr val="bg1"/>
                </a:solidFill>
              </a:defRPr>
            </a:lvl1pPr>
          </a:lstStyle>
          <a:p>
            <a:pPr lvl="0"/>
            <a:r>
              <a:rPr lang="en-US"/>
              <a:t>Etunimi Sukunimi</a:t>
            </a:r>
          </a:p>
        </p:txBody>
      </p:sp>
      <p:sp>
        <p:nvSpPr>
          <p:cNvPr id="10" name="Text Placeholder 8"/>
          <p:cNvSpPr>
            <a:spLocks noGrp="1"/>
          </p:cNvSpPr>
          <p:nvPr>
            <p:ph type="body" sz="quarter" idx="12" hasCustomPrompt="1"/>
          </p:nvPr>
        </p:nvSpPr>
        <p:spPr>
          <a:xfrm>
            <a:off x="3731970" y="4680856"/>
            <a:ext cx="4770437" cy="328562"/>
          </a:xfrm>
          <a:prstGeom prst="rect">
            <a:avLst/>
          </a:prstGeom>
        </p:spPr>
        <p:txBody>
          <a:bodyPr>
            <a:noAutofit/>
          </a:bodyPr>
          <a:lstStyle>
            <a:lvl1pPr marL="0" indent="0" algn="ctr">
              <a:buNone/>
              <a:defRPr sz="1800" b="0">
                <a:solidFill>
                  <a:schemeClr val="bg1"/>
                </a:solidFill>
              </a:defRPr>
            </a:lvl1pPr>
          </a:lstStyle>
          <a:p>
            <a:pPr lvl="0"/>
            <a:r>
              <a:rPr lang="en-US" err="1"/>
              <a:t>titteli</a:t>
            </a:r>
            <a:r>
              <a:rPr lang="en-US"/>
              <a:t> </a:t>
            </a:r>
            <a:r>
              <a:rPr lang="en-US" err="1"/>
              <a:t>jos</a:t>
            </a:r>
            <a:r>
              <a:rPr lang="en-US"/>
              <a:t> </a:t>
            </a:r>
            <a:r>
              <a:rPr lang="en-US" err="1"/>
              <a:t>tarpeen</a:t>
            </a:r>
            <a:endParaRPr lang="en-US"/>
          </a:p>
        </p:txBody>
      </p:sp>
      <p:sp>
        <p:nvSpPr>
          <p:cNvPr id="12" name="Text Placeholder 8"/>
          <p:cNvSpPr>
            <a:spLocks noGrp="1"/>
          </p:cNvSpPr>
          <p:nvPr>
            <p:ph type="body" sz="quarter" idx="13" hasCustomPrompt="1"/>
          </p:nvPr>
        </p:nvSpPr>
        <p:spPr>
          <a:xfrm>
            <a:off x="3731970" y="5347393"/>
            <a:ext cx="4770437" cy="1289578"/>
          </a:xfrm>
          <a:prstGeom prst="rect">
            <a:avLst/>
          </a:prstGeom>
        </p:spPr>
        <p:txBody>
          <a:bodyPr anchor="t">
            <a:normAutofit/>
          </a:bodyPr>
          <a:lstStyle>
            <a:lvl1pPr marL="0" indent="0" algn="ctr">
              <a:lnSpc>
                <a:spcPts val="1400"/>
              </a:lnSpc>
              <a:spcBef>
                <a:spcPts val="0"/>
              </a:spcBef>
              <a:spcAft>
                <a:spcPts val="0"/>
              </a:spcAft>
              <a:buNone/>
              <a:defRPr sz="1800" b="0" baseline="0">
                <a:solidFill>
                  <a:schemeClr val="bg1"/>
                </a:solidFill>
              </a:defRPr>
            </a:lvl1pPr>
          </a:lstStyle>
          <a:p>
            <a:pPr lvl="0"/>
            <a:r>
              <a:rPr lang="en-US" err="1"/>
              <a:t>tähän</a:t>
            </a:r>
            <a:r>
              <a:rPr lang="en-US"/>
              <a:t> </a:t>
            </a:r>
            <a:r>
              <a:rPr lang="en-US" err="1"/>
              <a:t>tarvittaessa</a:t>
            </a:r>
            <a:r>
              <a:rPr lang="en-US"/>
              <a:t> </a:t>
            </a:r>
            <a:r>
              <a:rPr lang="en-US" err="1"/>
              <a:t>yhteystietoja</a:t>
            </a:r>
            <a:r>
              <a:rPr lang="en-US"/>
              <a:t> </a:t>
            </a:r>
          </a:p>
          <a:p>
            <a:pPr lvl="0"/>
            <a:r>
              <a:rPr lang="en-US"/>
              <a:t>tai </a:t>
            </a:r>
            <a:r>
              <a:rPr lang="en-US" err="1"/>
              <a:t>esimerkiksi</a:t>
            </a:r>
            <a:r>
              <a:rPr lang="en-US"/>
              <a:t> </a:t>
            </a:r>
          </a:p>
          <a:p>
            <a:pPr lvl="0"/>
            <a:r>
              <a:rPr lang="en-US"/>
              <a:t>Twitter-</a:t>
            </a:r>
            <a:r>
              <a:rPr lang="en-US" err="1"/>
              <a:t>käyttäjätili</a:t>
            </a:r>
            <a:r>
              <a:rPr lang="en-US"/>
              <a:t> </a:t>
            </a:r>
          </a:p>
        </p:txBody>
      </p:sp>
    </p:spTree>
    <p:extLst>
      <p:ext uri="{BB962C8B-B14F-4D97-AF65-F5344CB8AC3E}">
        <p14:creationId xmlns:p14="http://schemas.microsoft.com/office/powerpoint/2010/main" val="19192815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pening slide - blue logo">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7029" y="1270221"/>
            <a:ext cx="5508587" cy="3873849"/>
          </a:xfrm>
          <a:prstGeom prst="rect">
            <a:avLst/>
          </a:prstGeom>
        </p:spPr>
      </p:pic>
    </p:spTree>
    <p:extLst>
      <p:ext uri="{BB962C8B-B14F-4D97-AF65-F5344CB8AC3E}">
        <p14:creationId xmlns:p14="http://schemas.microsoft.com/office/powerpoint/2010/main" val="145831615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 whit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52232" y="507689"/>
            <a:ext cx="2062340" cy="1450316"/>
          </a:xfrm>
          <a:prstGeom prst="rect">
            <a:avLst/>
          </a:prstGeom>
        </p:spPr>
      </p:pic>
      <p:sp>
        <p:nvSpPr>
          <p:cNvPr id="9" name="Text Placeholder 8"/>
          <p:cNvSpPr>
            <a:spLocks noGrp="1"/>
          </p:cNvSpPr>
          <p:nvPr>
            <p:ph type="body" sz="quarter" idx="11" hasCustomPrompt="1"/>
          </p:nvPr>
        </p:nvSpPr>
        <p:spPr>
          <a:xfrm>
            <a:off x="3722688" y="4178599"/>
            <a:ext cx="4770437" cy="480866"/>
          </a:xfrm>
          <a:prstGeom prst="rect">
            <a:avLst/>
          </a:prstGeom>
        </p:spPr>
        <p:txBody>
          <a:bodyPr>
            <a:normAutofit/>
          </a:bodyPr>
          <a:lstStyle>
            <a:lvl1pPr marL="0" indent="0" algn="ctr">
              <a:buNone/>
              <a:defRPr sz="2400" b="1">
                <a:solidFill>
                  <a:schemeClr val="tx2"/>
                </a:solidFill>
              </a:defRPr>
            </a:lvl1pPr>
          </a:lstStyle>
          <a:p>
            <a:pPr lvl="0"/>
            <a:r>
              <a:rPr lang="en-US"/>
              <a:t>Etunimi Sukunimi</a:t>
            </a:r>
          </a:p>
        </p:txBody>
      </p:sp>
      <p:sp>
        <p:nvSpPr>
          <p:cNvPr id="10" name="Text Placeholder 8"/>
          <p:cNvSpPr>
            <a:spLocks noGrp="1"/>
          </p:cNvSpPr>
          <p:nvPr>
            <p:ph type="body" sz="quarter" idx="12" hasCustomPrompt="1"/>
          </p:nvPr>
        </p:nvSpPr>
        <p:spPr>
          <a:xfrm>
            <a:off x="3731970" y="4680856"/>
            <a:ext cx="4770437" cy="328562"/>
          </a:xfrm>
          <a:prstGeom prst="rect">
            <a:avLst/>
          </a:prstGeom>
        </p:spPr>
        <p:txBody>
          <a:bodyPr>
            <a:noAutofit/>
          </a:bodyPr>
          <a:lstStyle>
            <a:lvl1pPr marL="0" indent="0" algn="ctr">
              <a:buNone/>
              <a:defRPr sz="1800" b="0">
                <a:solidFill>
                  <a:schemeClr val="tx2"/>
                </a:solidFill>
              </a:defRPr>
            </a:lvl1pPr>
          </a:lstStyle>
          <a:p>
            <a:pPr lvl="0"/>
            <a:r>
              <a:rPr lang="en-US" err="1"/>
              <a:t>titteli</a:t>
            </a:r>
            <a:r>
              <a:rPr lang="en-US"/>
              <a:t> </a:t>
            </a:r>
            <a:r>
              <a:rPr lang="en-US" err="1"/>
              <a:t>jos</a:t>
            </a:r>
            <a:r>
              <a:rPr lang="en-US"/>
              <a:t> </a:t>
            </a:r>
            <a:r>
              <a:rPr lang="en-US" err="1"/>
              <a:t>tarpeen</a:t>
            </a:r>
            <a:endParaRPr lang="en-US"/>
          </a:p>
        </p:txBody>
      </p:sp>
      <p:sp>
        <p:nvSpPr>
          <p:cNvPr id="12" name="Text Placeholder 8"/>
          <p:cNvSpPr>
            <a:spLocks noGrp="1"/>
          </p:cNvSpPr>
          <p:nvPr>
            <p:ph type="body" sz="quarter" idx="13" hasCustomPrompt="1"/>
          </p:nvPr>
        </p:nvSpPr>
        <p:spPr>
          <a:xfrm>
            <a:off x="3731970" y="5347393"/>
            <a:ext cx="4770437" cy="1289578"/>
          </a:xfrm>
          <a:prstGeom prst="rect">
            <a:avLst/>
          </a:prstGeom>
        </p:spPr>
        <p:txBody>
          <a:bodyPr anchor="t">
            <a:normAutofit/>
          </a:bodyPr>
          <a:lstStyle>
            <a:lvl1pPr marL="0" indent="0" algn="ctr">
              <a:lnSpc>
                <a:spcPts val="1400"/>
              </a:lnSpc>
              <a:spcBef>
                <a:spcPts val="0"/>
              </a:spcBef>
              <a:spcAft>
                <a:spcPts val="600"/>
              </a:spcAft>
              <a:buNone/>
              <a:defRPr sz="1800" b="0" baseline="0">
                <a:solidFill>
                  <a:schemeClr val="tx2"/>
                </a:solidFill>
              </a:defRPr>
            </a:lvl1pPr>
          </a:lstStyle>
          <a:p>
            <a:pPr lvl="0"/>
            <a:r>
              <a:rPr lang="en-US" err="1"/>
              <a:t>tähän</a:t>
            </a:r>
            <a:r>
              <a:rPr lang="en-US"/>
              <a:t> </a:t>
            </a:r>
            <a:r>
              <a:rPr lang="en-US" err="1"/>
              <a:t>tarvittaessa</a:t>
            </a:r>
            <a:r>
              <a:rPr lang="en-US"/>
              <a:t> </a:t>
            </a:r>
            <a:r>
              <a:rPr lang="en-US" err="1"/>
              <a:t>yhteystietoja</a:t>
            </a:r>
            <a:r>
              <a:rPr lang="en-US"/>
              <a:t> </a:t>
            </a:r>
          </a:p>
          <a:p>
            <a:pPr lvl="0"/>
            <a:r>
              <a:rPr lang="en-US"/>
              <a:t>tai </a:t>
            </a:r>
            <a:r>
              <a:rPr lang="en-US" err="1"/>
              <a:t>esimerkiksi</a:t>
            </a:r>
            <a:r>
              <a:rPr lang="en-US"/>
              <a:t> </a:t>
            </a:r>
          </a:p>
          <a:p>
            <a:pPr lvl="0"/>
            <a:r>
              <a:rPr lang="en-US"/>
              <a:t>Twitter-</a:t>
            </a:r>
            <a:r>
              <a:rPr lang="en-US" err="1"/>
              <a:t>käyttäjätili</a:t>
            </a:r>
            <a:r>
              <a:rPr lang="en-US"/>
              <a:t> </a:t>
            </a:r>
          </a:p>
        </p:txBody>
      </p:sp>
      <p:sp>
        <p:nvSpPr>
          <p:cNvPr id="8" name="Text Placeholder 2"/>
          <p:cNvSpPr>
            <a:spLocks noGrp="1"/>
          </p:cNvSpPr>
          <p:nvPr>
            <p:ph type="body" sz="quarter" idx="14" hasCustomPrompt="1"/>
          </p:nvPr>
        </p:nvSpPr>
        <p:spPr>
          <a:xfrm>
            <a:off x="1099595" y="2307960"/>
            <a:ext cx="10058400" cy="1520687"/>
          </a:xfrm>
          <a:prstGeom prst="rect">
            <a:avLst/>
          </a:prstGeom>
        </p:spPr>
        <p:txBody>
          <a:bodyPr anchor="ctr">
            <a:noAutofit/>
          </a:bodyPr>
          <a:lstStyle>
            <a:lvl1pPr marL="0" indent="0" algn="ctr">
              <a:buNone/>
              <a:defRPr sz="10000" b="1">
                <a:solidFill>
                  <a:schemeClr val="bg2"/>
                </a:solidFill>
              </a:defRPr>
            </a:lvl1pPr>
          </a:lstStyle>
          <a:p>
            <a:pPr lvl="0"/>
            <a:r>
              <a:rPr lang="en-US"/>
              <a:t>KIITOS</a:t>
            </a:r>
            <a:endParaRPr lang="fi-FI"/>
          </a:p>
        </p:txBody>
      </p:sp>
    </p:spTree>
    <p:extLst>
      <p:ext uri="{BB962C8B-B14F-4D97-AF65-F5344CB8AC3E}">
        <p14:creationId xmlns:p14="http://schemas.microsoft.com/office/powerpoint/2010/main" val="26986036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utr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9130773" y="-86535"/>
            <a:ext cx="3061227" cy="6216885"/>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a:stretch/>
        </p:blipFill>
        <p:spPr>
          <a:xfrm>
            <a:off x="857251" y="2434453"/>
            <a:ext cx="6691866" cy="1524819"/>
          </a:xfrm>
          <a:prstGeom prst="rect">
            <a:avLst/>
          </a:prstGeom>
        </p:spPr>
      </p:pic>
    </p:spTree>
    <p:extLst>
      <p:ext uri="{BB962C8B-B14F-4D97-AF65-F5344CB8AC3E}">
        <p14:creationId xmlns:p14="http://schemas.microsoft.com/office/powerpoint/2010/main" val="68887993"/>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8" name="Kuva 7" descr="Kuva, joka sisältää kohteen ruoka&#10;&#10;Kuvaus luotu automaattisesti">
            <a:extLst>
              <a:ext uri="{FF2B5EF4-FFF2-40B4-BE49-F238E27FC236}">
                <a16:creationId xmlns:a16="http://schemas.microsoft.com/office/drawing/2014/main" id="{66D9D0E5-F3FB-4678-A1BE-0AC9AAB8CF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Otsikko 1">
            <a:extLst>
              <a:ext uri="{FF2B5EF4-FFF2-40B4-BE49-F238E27FC236}">
                <a16:creationId xmlns:a16="http://schemas.microsoft.com/office/drawing/2014/main" id="{99AAC516-3E03-404F-818F-8BD8DDB6CDD2}"/>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0E8755A4-3183-4DC1-B7E9-86FE4694118C}"/>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8BA793CD-7B77-4319-8C88-1B98C8748DAD}"/>
              </a:ext>
            </a:extLst>
          </p:cNvPr>
          <p:cNvSpPr>
            <a:spLocks noGrp="1"/>
          </p:cNvSpPr>
          <p:nvPr>
            <p:ph type="dt" sz="half" idx="10"/>
          </p:nvPr>
        </p:nvSpPr>
        <p:spPr/>
        <p:txBody>
          <a:bodyPr/>
          <a:lstStyle/>
          <a:p>
            <a:fld id="{D0EB91BB-E110-4F8E-91F7-5A066DC2CCA7}" type="datetime1">
              <a:rPr lang="fi-FI" smtClean="0"/>
              <a:t>3.6.2025</a:t>
            </a:fld>
            <a:endParaRPr lang="fi-FI"/>
          </a:p>
        </p:txBody>
      </p:sp>
      <p:sp>
        <p:nvSpPr>
          <p:cNvPr id="5" name="Alatunnisteen paikkamerkki 4">
            <a:extLst>
              <a:ext uri="{FF2B5EF4-FFF2-40B4-BE49-F238E27FC236}">
                <a16:creationId xmlns:a16="http://schemas.microsoft.com/office/drawing/2014/main" id="{E859D3E4-C7D2-4477-B3E9-6157C0BC44E3}"/>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68C7293-DA81-4BAB-996B-68A32DD75493}"/>
              </a:ext>
            </a:extLst>
          </p:cNvPr>
          <p:cNvSpPr>
            <a:spLocks noGrp="1"/>
          </p:cNvSpPr>
          <p:nvPr>
            <p:ph type="sldNum" sz="quarter" idx="12"/>
          </p:nvPr>
        </p:nvSpPr>
        <p:spPr/>
        <p:txBody>
          <a:bodyPr/>
          <a:lstStyle/>
          <a:p>
            <a:fld id="{F12C0C3C-41BE-44B1-8482-DE6BDBBFE8BD}" type="slidenum">
              <a:rPr lang="fi-FI" smtClean="0"/>
              <a:t>‹#›</a:t>
            </a:fld>
            <a:endParaRPr lang="fi-FI"/>
          </a:p>
        </p:txBody>
      </p:sp>
    </p:spTree>
    <p:extLst>
      <p:ext uri="{BB962C8B-B14F-4D97-AF65-F5344CB8AC3E}">
        <p14:creationId xmlns:p14="http://schemas.microsoft.com/office/powerpoint/2010/main" val="397418459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slide - straw logo">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41598" y="1264389"/>
            <a:ext cx="5526147" cy="3886199"/>
          </a:xfrm>
          <a:prstGeom prst="rect">
            <a:avLst/>
          </a:prstGeom>
          <a:noFill/>
        </p:spPr>
      </p:pic>
    </p:spTree>
    <p:extLst>
      <p:ext uri="{BB962C8B-B14F-4D97-AF65-F5344CB8AC3E}">
        <p14:creationId xmlns:p14="http://schemas.microsoft.com/office/powerpoint/2010/main" val="208841477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blu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2"/>
              </a:solidFill>
            </a:endParaRPr>
          </a:p>
        </p:txBody>
      </p:sp>
      <p:sp>
        <p:nvSpPr>
          <p:cNvPr id="2" name="Title 1"/>
          <p:cNvSpPr>
            <a:spLocks noGrp="1"/>
          </p:cNvSpPr>
          <p:nvPr>
            <p:ph type="ctrTitle" hasCustomPrompt="1"/>
          </p:nvPr>
        </p:nvSpPr>
        <p:spPr>
          <a:xfrm>
            <a:off x="952500" y="2186608"/>
            <a:ext cx="9144000" cy="2204241"/>
          </a:xfrm>
          <a:prstGeom prst="rect">
            <a:avLst/>
          </a:prstGeom>
        </p:spPr>
        <p:txBody>
          <a:bodyPr anchor="t">
            <a:normAutofit/>
          </a:bodyPr>
          <a:lstStyle>
            <a:lvl1pPr algn="l">
              <a:lnSpc>
                <a:spcPts val="4800"/>
              </a:lnSpc>
              <a:defRPr sz="4500" b="1" baseline="0">
                <a:solidFill>
                  <a:schemeClr val="bg1"/>
                </a:solidFill>
              </a:defRPr>
            </a:lvl1pPr>
          </a:lstStyle>
          <a:p>
            <a:r>
              <a:rPr lang="en-US" err="1"/>
              <a:t>Tähän</a:t>
            </a:r>
            <a:r>
              <a:rPr lang="en-US"/>
              <a:t> </a:t>
            </a:r>
            <a:r>
              <a:rPr lang="en-US" err="1"/>
              <a:t>tulee</a:t>
            </a:r>
            <a:r>
              <a:rPr lang="en-US"/>
              <a:t> </a:t>
            </a:r>
            <a:r>
              <a:rPr lang="en-US" err="1"/>
              <a:t>esityksen</a:t>
            </a:r>
            <a:r>
              <a:rPr lang="en-US"/>
              <a:t> </a:t>
            </a:r>
            <a:r>
              <a:rPr lang="en-US" err="1"/>
              <a:t>otsikko</a:t>
            </a:r>
            <a:endParaRPr lang="fi-FI"/>
          </a:p>
        </p:txBody>
      </p:sp>
      <p:sp>
        <p:nvSpPr>
          <p:cNvPr id="3" name="Subtitle 2"/>
          <p:cNvSpPr>
            <a:spLocks noGrp="1"/>
          </p:cNvSpPr>
          <p:nvPr>
            <p:ph type="subTitle" idx="1" hasCustomPrompt="1"/>
          </p:nvPr>
        </p:nvSpPr>
        <p:spPr>
          <a:xfrm>
            <a:off x="968557" y="5000796"/>
            <a:ext cx="4056668" cy="437896"/>
          </a:xfrm>
          <a:prstGeom prst="rect">
            <a:avLst/>
          </a:prstGeom>
        </p:spPr>
        <p:txBody>
          <a:bodyPr/>
          <a:lstStyle>
            <a:lvl1pPr marL="0" indent="0" algn="l">
              <a:buNone/>
              <a:defRPr sz="2400" b="1"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err="1"/>
              <a:t>Etunimi</a:t>
            </a:r>
            <a:r>
              <a:rPr lang="en-US"/>
              <a:t> </a:t>
            </a:r>
            <a:r>
              <a:rPr lang="en-US" err="1"/>
              <a:t>Sukunimi</a:t>
            </a:r>
            <a:endParaRPr lang="fi-FI"/>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1" y="390544"/>
            <a:ext cx="3443058" cy="650657"/>
          </a:xfrm>
          <a:prstGeom prst="rect">
            <a:avLst/>
          </a:prstGeom>
        </p:spPr>
      </p:pic>
      <p:sp>
        <p:nvSpPr>
          <p:cNvPr id="11" name="Rectangle 10"/>
          <p:cNvSpPr/>
          <p:nvPr userDrawn="1"/>
        </p:nvSpPr>
        <p:spPr>
          <a:xfrm>
            <a:off x="1063331" y="1760184"/>
            <a:ext cx="1052052" cy="884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p:cNvSpPr/>
          <p:nvPr userDrawn="1"/>
        </p:nvSpPr>
        <p:spPr>
          <a:xfrm>
            <a:off x="1063331" y="4501474"/>
            <a:ext cx="1052052" cy="884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 Placeholder 20"/>
          <p:cNvSpPr>
            <a:spLocks noGrp="1"/>
          </p:cNvSpPr>
          <p:nvPr>
            <p:ph type="body" sz="quarter" idx="14" hasCustomPrompt="1"/>
          </p:nvPr>
        </p:nvSpPr>
        <p:spPr>
          <a:xfrm>
            <a:off x="968375" y="5589588"/>
            <a:ext cx="4748613" cy="660400"/>
          </a:xfrm>
          <a:prstGeom prst="rect">
            <a:avLst/>
          </a:prstGeom>
        </p:spPr>
        <p:txBody>
          <a:bodyPr>
            <a:noAutofit/>
          </a:bodyPr>
          <a:lstStyle>
            <a:lvl1pPr marL="0" indent="0">
              <a:lnSpc>
                <a:spcPts val="1800"/>
              </a:lnSpc>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titteli</a:t>
            </a:r>
            <a:r>
              <a:rPr lang="en-US"/>
              <a:t> (</a:t>
            </a:r>
            <a:r>
              <a:rPr lang="en-US" err="1"/>
              <a:t>pienellä</a:t>
            </a:r>
            <a:r>
              <a:rPr lang="en-US"/>
              <a:t> </a:t>
            </a:r>
            <a:r>
              <a:rPr lang="en-US" err="1"/>
              <a:t>alkukirjaimella</a:t>
            </a:r>
            <a:r>
              <a:rPr lang="en-US"/>
              <a:t>)</a:t>
            </a:r>
            <a:br>
              <a:rPr lang="en-US"/>
            </a:br>
            <a:r>
              <a:rPr lang="en-US" err="1"/>
              <a:t>jaosto</a:t>
            </a:r>
            <a:r>
              <a:rPr lang="en-US"/>
              <a:t>, </a:t>
            </a:r>
            <a:r>
              <a:rPr lang="en-US" err="1"/>
              <a:t>yksikkö</a:t>
            </a:r>
            <a:r>
              <a:rPr lang="en-US"/>
              <a:t>, </a:t>
            </a:r>
            <a:r>
              <a:rPr lang="en-US" err="1"/>
              <a:t>osasto</a:t>
            </a:r>
            <a:r>
              <a:rPr lang="en-US"/>
              <a:t> (</a:t>
            </a:r>
            <a:r>
              <a:rPr lang="en-US" err="1"/>
              <a:t>pienellä</a:t>
            </a:r>
            <a:r>
              <a:rPr lang="en-US"/>
              <a:t> </a:t>
            </a:r>
            <a:r>
              <a:rPr lang="en-US" err="1"/>
              <a:t>alkukirjaimella</a:t>
            </a:r>
            <a:r>
              <a:rPr lang="en-US"/>
              <a:t>)</a:t>
            </a:r>
            <a:endParaRPr lang="fi-FI"/>
          </a:p>
        </p:txBody>
      </p:sp>
      <p:sp>
        <p:nvSpPr>
          <p:cNvPr id="23" name="Text Placeholder 22"/>
          <p:cNvSpPr>
            <a:spLocks noGrp="1"/>
          </p:cNvSpPr>
          <p:nvPr>
            <p:ph type="body" sz="quarter" idx="15" hasCustomPrompt="1"/>
          </p:nvPr>
        </p:nvSpPr>
        <p:spPr>
          <a:xfrm>
            <a:off x="6321287" y="5000626"/>
            <a:ext cx="5406113" cy="751686"/>
          </a:xfrm>
          <a:prstGeom prst="rect">
            <a:avLst/>
          </a:prstGeom>
        </p:spPr>
        <p:txBody>
          <a:bodyPr>
            <a:noAutofit/>
          </a:bodyPr>
          <a:lstStyle>
            <a:lvl1pPr marL="0" indent="0" algn="r">
              <a:buNone/>
              <a:defRPr sz="2400" b="1">
                <a:solidFill>
                  <a:schemeClr val="bg2"/>
                </a:solidFill>
              </a:defRPr>
            </a:lvl1pPr>
            <a:lvl2pPr marL="457200" indent="0" algn="r">
              <a:buNone/>
              <a:defRPr sz="1600" b="1">
                <a:solidFill>
                  <a:schemeClr val="bg2"/>
                </a:solidFill>
              </a:defRPr>
            </a:lvl2pPr>
            <a:lvl3pPr marL="914400" indent="0" algn="r">
              <a:buNone/>
              <a:defRPr sz="1600" b="1">
                <a:solidFill>
                  <a:schemeClr val="bg2"/>
                </a:solidFill>
              </a:defRPr>
            </a:lvl3pPr>
            <a:lvl4pPr marL="1371600" indent="0" algn="r">
              <a:buNone/>
              <a:defRPr sz="1600" b="1">
                <a:solidFill>
                  <a:schemeClr val="bg2"/>
                </a:solidFill>
              </a:defRPr>
            </a:lvl4pPr>
            <a:lvl5pPr marL="1828800" indent="0" algn="r">
              <a:buNone/>
              <a:defRPr sz="1600" b="1">
                <a:solidFill>
                  <a:schemeClr val="bg2"/>
                </a:solidFill>
              </a:defRPr>
            </a:lvl5pPr>
          </a:lstStyle>
          <a:p>
            <a:pPr lvl="0"/>
            <a:r>
              <a:rPr lang="en-US"/>
              <a:t>Tilaisuuden nimi</a:t>
            </a:r>
            <a:endParaRPr lang="fi-FI"/>
          </a:p>
        </p:txBody>
      </p:sp>
      <p:sp>
        <p:nvSpPr>
          <p:cNvPr id="26" name="Text Placeholder 25"/>
          <p:cNvSpPr>
            <a:spLocks noGrp="1"/>
          </p:cNvSpPr>
          <p:nvPr>
            <p:ph type="body" sz="quarter" idx="16" hasCustomPrompt="1"/>
          </p:nvPr>
        </p:nvSpPr>
        <p:spPr>
          <a:xfrm>
            <a:off x="10193408" y="5752312"/>
            <a:ext cx="1533828" cy="381333"/>
          </a:xfrm>
          <a:prstGeom prst="rect">
            <a:avLst/>
          </a:prstGeom>
        </p:spPr>
        <p:txBody>
          <a:bodyPr anchor="b">
            <a:noAutofit/>
          </a:bodyPr>
          <a:lstStyle>
            <a:lvl1pPr marL="0" indent="0" algn="r">
              <a:buNone/>
              <a:defRPr sz="1600">
                <a:solidFill>
                  <a:schemeClr val="bg1"/>
                </a:solidFill>
              </a:defRPr>
            </a:lvl1pPr>
            <a:lvl2pPr marL="457200" indent="0" algn="r">
              <a:buNone/>
              <a:defRPr sz="1600">
                <a:solidFill>
                  <a:schemeClr val="bg1"/>
                </a:solidFill>
              </a:defRPr>
            </a:lvl2pPr>
            <a:lvl3pPr marL="914400" indent="0" algn="r">
              <a:buNone/>
              <a:defRPr sz="1600">
                <a:solidFill>
                  <a:schemeClr val="bg1"/>
                </a:solidFill>
              </a:defRPr>
            </a:lvl3pPr>
            <a:lvl4pPr marL="1371600" indent="0" algn="r">
              <a:buNone/>
              <a:defRPr sz="1600">
                <a:solidFill>
                  <a:schemeClr val="bg1"/>
                </a:solidFill>
              </a:defRPr>
            </a:lvl4pPr>
            <a:lvl5pPr marL="1828800" indent="0" algn="r">
              <a:buNone/>
              <a:defRPr sz="1600">
                <a:solidFill>
                  <a:schemeClr val="bg1"/>
                </a:solidFill>
              </a:defRPr>
            </a:lvl5pPr>
          </a:lstStyle>
          <a:p>
            <a:pPr lvl="0"/>
            <a:r>
              <a:rPr lang="en-US"/>
              <a:t>Päivämäärä</a:t>
            </a:r>
            <a:endParaRPr lang="fi-FI"/>
          </a:p>
        </p:txBody>
      </p:sp>
    </p:spTree>
    <p:extLst>
      <p:ext uri="{BB962C8B-B14F-4D97-AF65-F5344CB8AC3E}">
        <p14:creationId xmlns:p14="http://schemas.microsoft.com/office/powerpoint/2010/main" val="192083179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straw">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2"/>
              </a:solidFill>
            </a:endParaRPr>
          </a:p>
        </p:txBody>
      </p:sp>
      <p:sp>
        <p:nvSpPr>
          <p:cNvPr id="2" name="Title 1"/>
          <p:cNvSpPr>
            <a:spLocks noGrp="1"/>
          </p:cNvSpPr>
          <p:nvPr>
            <p:ph type="ctrTitle" hasCustomPrompt="1"/>
          </p:nvPr>
        </p:nvSpPr>
        <p:spPr>
          <a:xfrm>
            <a:off x="952500" y="2186608"/>
            <a:ext cx="9144000" cy="2204241"/>
          </a:xfrm>
          <a:prstGeom prst="rect">
            <a:avLst/>
          </a:prstGeom>
        </p:spPr>
        <p:txBody>
          <a:bodyPr anchor="t">
            <a:normAutofit/>
          </a:bodyPr>
          <a:lstStyle>
            <a:lvl1pPr algn="l">
              <a:lnSpc>
                <a:spcPts val="4800"/>
              </a:lnSpc>
              <a:defRPr sz="4500" b="1" baseline="0">
                <a:solidFill>
                  <a:schemeClr val="tx2"/>
                </a:solidFill>
              </a:defRPr>
            </a:lvl1pPr>
          </a:lstStyle>
          <a:p>
            <a:r>
              <a:rPr lang="en-US" err="1"/>
              <a:t>Tähän</a:t>
            </a:r>
            <a:r>
              <a:rPr lang="en-US"/>
              <a:t> </a:t>
            </a:r>
            <a:r>
              <a:rPr lang="en-US" err="1"/>
              <a:t>tulee</a:t>
            </a:r>
            <a:r>
              <a:rPr lang="en-US"/>
              <a:t> </a:t>
            </a:r>
            <a:r>
              <a:rPr lang="en-US" err="1"/>
              <a:t>esityksen</a:t>
            </a:r>
            <a:r>
              <a:rPr lang="en-US"/>
              <a:t> </a:t>
            </a:r>
            <a:r>
              <a:rPr lang="en-US" err="1"/>
              <a:t>otsikko</a:t>
            </a:r>
            <a:endParaRPr lang="fi-FI"/>
          </a:p>
        </p:txBody>
      </p:sp>
      <p:sp>
        <p:nvSpPr>
          <p:cNvPr id="3" name="Subtitle 2"/>
          <p:cNvSpPr>
            <a:spLocks noGrp="1"/>
          </p:cNvSpPr>
          <p:nvPr>
            <p:ph type="subTitle" idx="1" hasCustomPrompt="1"/>
          </p:nvPr>
        </p:nvSpPr>
        <p:spPr>
          <a:xfrm>
            <a:off x="968557" y="5000796"/>
            <a:ext cx="4056668" cy="437896"/>
          </a:xfrm>
          <a:prstGeom prst="rect">
            <a:avLst/>
          </a:prstGeom>
        </p:spPr>
        <p:txBody>
          <a:bodyPr/>
          <a:lstStyle>
            <a:lvl1pPr marL="0" indent="0" algn="l">
              <a:buNone/>
              <a:defRPr sz="2400" b="1"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Etunimi Sukunimi</a:t>
            </a:r>
            <a:endParaRPr lang="fi-FI"/>
          </a:p>
        </p:txBody>
      </p:sp>
      <p:sp>
        <p:nvSpPr>
          <p:cNvPr id="11" name="Rectangle 10"/>
          <p:cNvSpPr/>
          <p:nvPr userDrawn="1"/>
        </p:nvSpPr>
        <p:spPr>
          <a:xfrm>
            <a:off x="1063331" y="1760184"/>
            <a:ext cx="1052052" cy="884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p:cNvSpPr/>
          <p:nvPr userDrawn="1"/>
        </p:nvSpPr>
        <p:spPr>
          <a:xfrm>
            <a:off x="1063331" y="4501474"/>
            <a:ext cx="1052052" cy="884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1" name="Text Placeholder 20"/>
          <p:cNvSpPr>
            <a:spLocks noGrp="1"/>
          </p:cNvSpPr>
          <p:nvPr>
            <p:ph type="body" sz="quarter" idx="14" hasCustomPrompt="1"/>
          </p:nvPr>
        </p:nvSpPr>
        <p:spPr>
          <a:xfrm>
            <a:off x="968375" y="5589588"/>
            <a:ext cx="4748613" cy="660400"/>
          </a:xfrm>
          <a:prstGeom prst="rect">
            <a:avLst/>
          </a:prstGeom>
        </p:spPr>
        <p:txBody>
          <a:bodyPr>
            <a:noAutofit/>
          </a:bodyPr>
          <a:lstStyle>
            <a:lvl1pPr marL="0" indent="0">
              <a:lnSpc>
                <a:spcPts val="1800"/>
              </a:lnSpc>
              <a:buNone/>
              <a:defRPr sz="1600">
                <a:solidFill>
                  <a:schemeClr val="tx2"/>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err="1"/>
              <a:t>titteli</a:t>
            </a:r>
            <a:r>
              <a:rPr lang="en-US"/>
              <a:t> (</a:t>
            </a:r>
            <a:r>
              <a:rPr lang="en-US" err="1"/>
              <a:t>pienellä</a:t>
            </a:r>
            <a:r>
              <a:rPr lang="en-US"/>
              <a:t> </a:t>
            </a:r>
            <a:r>
              <a:rPr lang="en-US" err="1"/>
              <a:t>alkukirjaimella</a:t>
            </a:r>
            <a:r>
              <a:rPr lang="en-US"/>
              <a:t>)</a:t>
            </a:r>
            <a:br>
              <a:rPr lang="en-US"/>
            </a:br>
            <a:r>
              <a:rPr lang="en-US" err="1"/>
              <a:t>jaosto</a:t>
            </a:r>
            <a:r>
              <a:rPr lang="en-US"/>
              <a:t>, </a:t>
            </a:r>
            <a:r>
              <a:rPr lang="en-US" err="1"/>
              <a:t>yksikkö</a:t>
            </a:r>
            <a:r>
              <a:rPr lang="en-US"/>
              <a:t>, </a:t>
            </a:r>
            <a:r>
              <a:rPr lang="en-US" err="1"/>
              <a:t>osasto</a:t>
            </a:r>
            <a:r>
              <a:rPr lang="en-US"/>
              <a:t> (</a:t>
            </a:r>
            <a:r>
              <a:rPr lang="en-US" err="1"/>
              <a:t>pienellä</a:t>
            </a:r>
            <a:r>
              <a:rPr lang="en-US"/>
              <a:t> </a:t>
            </a:r>
            <a:r>
              <a:rPr lang="en-US" err="1"/>
              <a:t>alkukirjaimella</a:t>
            </a:r>
            <a:r>
              <a:rPr lang="en-US"/>
              <a:t>)</a:t>
            </a:r>
            <a:endParaRPr lang="fi-FI"/>
          </a:p>
        </p:txBody>
      </p:sp>
      <p:sp>
        <p:nvSpPr>
          <p:cNvPr id="23" name="Text Placeholder 22"/>
          <p:cNvSpPr>
            <a:spLocks noGrp="1"/>
          </p:cNvSpPr>
          <p:nvPr>
            <p:ph type="body" sz="quarter" idx="15" hasCustomPrompt="1"/>
          </p:nvPr>
        </p:nvSpPr>
        <p:spPr>
          <a:xfrm>
            <a:off x="6321287" y="5000626"/>
            <a:ext cx="5406113" cy="751686"/>
          </a:xfrm>
          <a:prstGeom prst="rect">
            <a:avLst/>
          </a:prstGeom>
        </p:spPr>
        <p:txBody>
          <a:bodyPr>
            <a:noAutofit/>
          </a:bodyPr>
          <a:lstStyle>
            <a:lvl1pPr marL="0" indent="0" algn="r">
              <a:buNone/>
              <a:defRPr sz="2400" b="1">
                <a:solidFill>
                  <a:schemeClr val="tx2"/>
                </a:solidFill>
              </a:defRPr>
            </a:lvl1pPr>
            <a:lvl2pPr marL="457200" indent="0" algn="r">
              <a:buNone/>
              <a:defRPr sz="1600" b="1">
                <a:solidFill>
                  <a:schemeClr val="bg2"/>
                </a:solidFill>
              </a:defRPr>
            </a:lvl2pPr>
            <a:lvl3pPr marL="914400" indent="0" algn="r">
              <a:buNone/>
              <a:defRPr sz="1600" b="1">
                <a:solidFill>
                  <a:schemeClr val="bg2"/>
                </a:solidFill>
              </a:defRPr>
            </a:lvl3pPr>
            <a:lvl4pPr marL="1371600" indent="0" algn="r">
              <a:buNone/>
              <a:defRPr sz="1600" b="1">
                <a:solidFill>
                  <a:schemeClr val="bg2"/>
                </a:solidFill>
              </a:defRPr>
            </a:lvl4pPr>
            <a:lvl5pPr marL="1828800" indent="0" algn="r">
              <a:buNone/>
              <a:defRPr sz="1600" b="1">
                <a:solidFill>
                  <a:schemeClr val="bg2"/>
                </a:solidFill>
              </a:defRPr>
            </a:lvl5pPr>
          </a:lstStyle>
          <a:p>
            <a:pPr lvl="0"/>
            <a:r>
              <a:rPr lang="en-US"/>
              <a:t>Tilaisuuden nimi</a:t>
            </a:r>
            <a:endParaRPr lang="fi-FI"/>
          </a:p>
        </p:txBody>
      </p:sp>
      <p:sp>
        <p:nvSpPr>
          <p:cNvPr id="26" name="Text Placeholder 25"/>
          <p:cNvSpPr>
            <a:spLocks noGrp="1"/>
          </p:cNvSpPr>
          <p:nvPr>
            <p:ph type="body" sz="quarter" idx="16" hasCustomPrompt="1"/>
          </p:nvPr>
        </p:nvSpPr>
        <p:spPr>
          <a:xfrm>
            <a:off x="10193408" y="5752312"/>
            <a:ext cx="1533828" cy="381333"/>
          </a:xfrm>
          <a:prstGeom prst="rect">
            <a:avLst/>
          </a:prstGeom>
        </p:spPr>
        <p:txBody>
          <a:bodyPr anchor="b">
            <a:noAutofit/>
          </a:bodyPr>
          <a:lstStyle>
            <a:lvl1pPr marL="0" indent="0" algn="r">
              <a:buNone/>
              <a:defRPr sz="1600">
                <a:solidFill>
                  <a:schemeClr val="tx2"/>
                </a:solidFill>
              </a:defRPr>
            </a:lvl1pPr>
            <a:lvl2pPr marL="457200" indent="0" algn="r">
              <a:buNone/>
              <a:defRPr sz="1600">
                <a:solidFill>
                  <a:schemeClr val="bg1"/>
                </a:solidFill>
              </a:defRPr>
            </a:lvl2pPr>
            <a:lvl3pPr marL="914400" indent="0" algn="r">
              <a:buNone/>
              <a:defRPr sz="1600">
                <a:solidFill>
                  <a:schemeClr val="bg1"/>
                </a:solidFill>
              </a:defRPr>
            </a:lvl3pPr>
            <a:lvl4pPr marL="1371600" indent="0" algn="r">
              <a:buNone/>
              <a:defRPr sz="1600">
                <a:solidFill>
                  <a:schemeClr val="bg1"/>
                </a:solidFill>
              </a:defRPr>
            </a:lvl4pPr>
            <a:lvl5pPr marL="1828800" indent="0" algn="r">
              <a:buNone/>
              <a:defRPr sz="1600">
                <a:solidFill>
                  <a:schemeClr val="bg1"/>
                </a:solidFill>
              </a:defRPr>
            </a:lvl5pPr>
          </a:lstStyle>
          <a:p>
            <a:pPr lvl="0"/>
            <a:r>
              <a:rPr lang="en-US"/>
              <a:t>Päivämäärä</a:t>
            </a:r>
            <a:endParaRPr lang="fi-FI"/>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1" y="390465"/>
            <a:ext cx="3442208" cy="650496"/>
          </a:xfrm>
          <a:prstGeom prst="rect">
            <a:avLst/>
          </a:prstGeom>
        </p:spPr>
      </p:pic>
    </p:spTree>
    <p:extLst>
      <p:ext uri="{BB962C8B-B14F-4D97-AF65-F5344CB8AC3E}">
        <p14:creationId xmlns:p14="http://schemas.microsoft.com/office/powerpoint/2010/main" val="12306280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 straw">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2"/>
              </a:solidFill>
            </a:endParaRPr>
          </a:p>
        </p:txBody>
      </p:sp>
      <p:sp>
        <p:nvSpPr>
          <p:cNvPr id="2" name="Title 1"/>
          <p:cNvSpPr>
            <a:spLocks noGrp="1"/>
          </p:cNvSpPr>
          <p:nvPr>
            <p:ph type="ctrTitle" hasCustomPrompt="1"/>
          </p:nvPr>
        </p:nvSpPr>
        <p:spPr>
          <a:xfrm>
            <a:off x="1507317" y="2251871"/>
            <a:ext cx="9144000" cy="2723543"/>
          </a:xfrm>
          <a:prstGeom prst="rect">
            <a:avLst/>
          </a:prstGeom>
        </p:spPr>
        <p:txBody>
          <a:bodyPr anchor="t">
            <a:normAutofit/>
          </a:bodyPr>
          <a:lstStyle>
            <a:lvl1pPr algn="l">
              <a:lnSpc>
                <a:spcPts val="5500"/>
              </a:lnSpc>
              <a:defRPr sz="4500" b="1" baseline="0">
                <a:solidFill>
                  <a:schemeClr val="tx2"/>
                </a:solidFill>
              </a:defRPr>
            </a:lvl1pPr>
          </a:lstStyle>
          <a:p>
            <a:r>
              <a:rPr lang="en-US" err="1"/>
              <a:t>Tätä</a:t>
            </a:r>
            <a:r>
              <a:rPr lang="en-US"/>
              <a:t> </a:t>
            </a:r>
            <a:r>
              <a:rPr lang="en-US" err="1"/>
              <a:t>voi</a:t>
            </a:r>
            <a:r>
              <a:rPr lang="en-US"/>
              <a:t> </a:t>
            </a:r>
            <a:r>
              <a:rPr lang="en-US" err="1"/>
              <a:t>käyttää</a:t>
            </a:r>
            <a:r>
              <a:rPr lang="en-US"/>
              <a:t> </a:t>
            </a:r>
            <a:r>
              <a:rPr lang="en-US" err="1"/>
              <a:t>esityksen</a:t>
            </a:r>
            <a:r>
              <a:rPr lang="en-US"/>
              <a:t> </a:t>
            </a:r>
            <a:r>
              <a:rPr lang="en-US" err="1"/>
              <a:t>väliotsikkodiana</a:t>
            </a:r>
            <a:endParaRPr lang="fi-FI"/>
          </a:p>
        </p:txBody>
      </p:sp>
      <p:sp>
        <p:nvSpPr>
          <p:cNvPr id="20" name="Rectangle 19"/>
          <p:cNvSpPr/>
          <p:nvPr userDrawn="1"/>
        </p:nvSpPr>
        <p:spPr>
          <a:xfrm>
            <a:off x="1632154" y="1446252"/>
            <a:ext cx="1052052" cy="884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2" name="Rectangle 21"/>
          <p:cNvSpPr/>
          <p:nvPr userDrawn="1"/>
        </p:nvSpPr>
        <p:spPr>
          <a:xfrm>
            <a:off x="1632154" y="5469195"/>
            <a:ext cx="1052052" cy="884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7" name="Picture 2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1" y="390465"/>
            <a:ext cx="3442208" cy="650496"/>
          </a:xfrm>
          <a:prstGeom prst="rect">
            <a:avLst/>
          </a:prstGeom>
        </p:spPr>
      </p:pic>
      <p:sp>
        <p:nvSpPr>
          <p:cNvPr id="10"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11"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spTree>
    <p:extLst>
      <p:ext uri="{BB962C8B-B14F-4D97-AF65-F5344CB8AC3E}">
        <p14:creationId xmlns:p14="http://schemas.microsoft.com/office/powerpoint/2010/main" val="51347043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 light blue">
    <p:spTree>
      <p:nvGrpSpPr>
        <p:cNvPr id="1" name=""/>
        <p:cNvGrpSpPr/>
        <p:nvPr/>
      </p:nvGrpSpPr>
      <p:grpSpPr>
        <a:xfrm>
          <a:off x="0" y="0"/>
          <a:ext cx="0" cy="0"/>
          <a:chOff x="0" y="0"/>
          <a:chExt cx="0" cy="0"/>
        </a:xfrm>
      </p:grpSpPr>
      <p:sp>
        <p:nvSpPr>
          <p:cNvPr id="9" name="Rectangle 8"/>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schemeClr val="tx2"/>
              </a:solidFill>
            </a:endParaRPr>
          </a:p>
        </p:txBody>
      </p:sp>
      <p:sp>
        <p:nvSpPr>
          <p:cNvPr id="11" name="Rectangle 10"/>
          <p:cNvSpPr/>
          <p:nvPr userDrawn="1"/>
        </p:nvSpPr>
        <p:spPr>
          <a:xfrm>
            <a:off x="1632154" y="1446252"/>
            <a:ext cx="1052052" cy="884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p:cNvSpPr/>
          <p:nvPr userDrawn="1"/>
        </p:nvSpPr>
        <p:spPr>
          <a:xfrm>
            <a:off x="1632154" y="5469195"/>
            <a:ext cx="1052052" cy="884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itle 1"/>
          <p:cNvSpPr>
            <a:spLocks noGrp="1"/>
          </p:cNvSpPr>
          <p:nvPr>
            <p:ph type="ctrTitle" hasCustomPrompt="1"/>
          </p:nvPr>
        </p:nvSpPr>
        <p:spPr>
          <a:xfrm>
            <a:off x="1507317" y="2251871"/>
            <a:ext cx="9144000" cy="2723543"/>
          </a:xfrm>
          <a:prstGeom prst="rect">
            <a:avLst/>
          </a:prstGeom>
        </p:spPr>
        <p:txBody>
          <a:bodyPr anchor="t">
            <a:normAutofit/>
          </a:bodyPr>
          <a:lstStyle>
            <a:lvl1pPr algn="l">
              <a:lnSpc>
                <a:spcPts val="5500"/>
              </a:lnSpc>
              <a:defRPr sz="4500" b="1" baseline="0">
                <a:solidFill>
                  <a:schemeClr val="tx2"/>
                </a:solidFill>
              </a:defRPr>
            </a:lvl1pPr>
          </a:lstStyle>
          <a:p>
            <a:r>
              <a:rPr lang="en-US" err="1"/>
              <a:t>Tätä</a:t>
            </a:r>
            <a:r>
              <a:rPr lang="en-US"/>
              <a:t> </a:t>
            </a:r>
            <a:r>
              <a:rPr lang="en-US" err="1"/>
              <a:t>voi</a:t>
            </a:r>
            <a:r>
              <a:rPr lang="en-US"/>
              <a:t> </a:t>
            </a:r>
            <a:r>
              <a:rPr lang="en-US" err="1"/>
              <a:t>käyttää</a:t>
            </a:r>
            <a:r>
              <a:rPr lang="en-US"/>
              <a:t> </a:t>
            </a:r>
            <a:r>
              <a:rPr lang="en-US" err="1"/>
              <a:t>esityksen</a:t>
            </a:r>
            <a:r>
              <a:rPr lang="en-US"/>
              <a:t> </a:t>
            </a:r>
            <a:r>
              <a:rPr lang="en-US" err="1"/>
              <a:t>väliotsikkodiana</a:t>
            </a:r>
            <a:endParaRPr lang="fi-FI"/>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8801" y="390465"/>
            <a:ext cx="3442208" cy="650496"/>
          </a:xfrm>
          <a:prstGeom prst="rect">
            <a:avLst/>
          </a:prstGeom>
        </p:spPr>
      </p:pic>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D6041CBB-80FB-464C-A5AF-4C3146BE7B1C}" type="slidenum">
              <a:rPr lang="uk-UA"/>
              <a:pPr/>
              <a:t>‹#›</a:t>
            </a:fld>
            <a:endParaRPr lang="uk-UA"/>
          </a:p>
        </p:txBody>
      </p:sp>
    </p:spTree>
    <p:extLst>
      <p:ext uri="{BB962C8B-B14F-4D97-AF65-F5344CB8AC3E}">
        <p14:creationId xmlns:p14="http://schemas.microsoft.com/office/powerpoint/2010/main" val="13413987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5097" y="393616"/>
            <a:ext cx="3443585" cy="650757"/>
          </a:xfrm>
          <a:prstGeom prst="rect">
            <a:avLst/>
          </a:prstGeom>
        </p:spPr>
      </p:pic>
      <p:sp>
        <p:nvSpPr>
          <p:cNvPr id="7"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8"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sp>
        <p:nvSpPr>
          <p:cNvPr id="11" name="Rectangle 10"/>
          <p:cNvSpPr/>
          <p:nvPr userDrawn="1"/>
        </p:nvSpPr>
        <p:spPr>
          <a:xfrm>
            <a:off x="1632154" y="1446252"/>
            <a:ext cx="1052052" cy="884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Rectangle 11"/>
          <p:cNvSpPr/>
          <p:nvPr userDrawn="1"/>
        </p:nvSpPr>
        <p:spPr>
          <a:xfrm>
            <a:off x="1632154" y="5469195"/>
            <a:ext cx="1052052" cy="8849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3" name="Title 1"/>
          <p:cNvSpPr>
            <a:spLocks noGrp="1"/>
          </p:cNvSpPr>
          <p:nvPr>
            <p:ph type="ctrTitle" hasCustomPrompt="1"/>
          </p:nvPr>
        </p:nvSpPr>
        <p:spPr>
          <a:xfrm>
            <a:off x="1507317" y="2251871"/>
            <a:ext cx="9144000" cy="2723543"/>
          </a:xfrm>
          <a:prstGeom prst="rect">
            <a:avLst/>
          </a:prstGeom>
        </p:spPr>
        <p:txBody>
          <a:bodyPr anchor="t">
            <a:normAutofit/>
          </a:bodyPr>
          <a:lstStyle>
            <a:lvl1pPr algn="l">
              <a:lnSpc>
                <a:spcPts val="5500"/>
              </a:lnSpc>
              <a:defRPr sz="4500" b="1">
                <a:solidFill>
                  <a:schemeClr val="tx2"/>
                </a:solidFill>
              </a:defRPr>
            </a:lvl1pPr>
          </a:lstStyle>
          <a:p>
            <a:r>
              <a:rPr lang="en-US" err="1"/>
              <a:t>Tätä</a:t>
            </a:r>
            <a:r>
              <a:rPr lang="en-US"/>
              <a:t> </a:t>
            </a:r>
            <a:r>
              <a:rPr lang="en-US" err="1"/>
              <a:t>voi</a:t>
            </a:r>
            <a:r>
              <a:rPr lang="en-US"/>
              <a:t> </a:t>
            </a:r>
            <a:r>
              <a:rPr lang="en-US" err="1"/>
              <a:t>käyttää</a:t>
            </a:r>
            <a:r>
              <a:rPr lang="en-US"/>
              <a:t> </a:t>
            </a:r>
            <a:r>
              <a:rPr lang="en-US" err="1"/>
              <a:t>esityksen</a:t>
            </a:r>
            <a:r>
              <a:rPr lang="en-US"/>
              <a:t> </a:t>
            </a:r>
            <a:r>
              <a:rPr lang="en-US" err="1"/>
              <a:t>väliotsikkodiana</a:t>
            </a:r>
            <a:endParaRPr lang="fi-FI"/>
          </a:p>
        </p:txBody>
      </p:sp>
    </p:spTree>
    <p:extLst>
      <p:ext uri="{BB962C8B-B14F-4D97-AF65-F5344CB8AC3E}">
        <p14:creationId xmlns:p14="http://schemas.microsoft.com/office/powerpoint/2010/main" val="15092432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content - 1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8098" y="365125"/>
            <a:ext cx="9757458" cy="1325563"/>
          </a:xfrm>
          <a:prstGeom prst="rect">
            <a:avLst/>
          </a:prstGeom>
        </p:spPr>
        <p:txBody>
          <a:bodyPr anchor="ctr">
            <a:normAutofit/>
          </a:bodyPr>
          <a:lstStyle>
            <a:lvl1pPr>
              <a:lnSpc>
                <a:spcPts val="4000"/>
              </a:lnSpc>
              <a:defRPr sz="3800" b="1" baseline="0">
                <a:ln>
                  <a:noFill/>
                </a:ln>
                <a:solidFill>
                  <a:schemeClr val="tx2"/>
                </a:solidFill>
                <a:latin typeface="calibri" charset="0"/>
                <a:ea typeface="Trebuchet MS" charset="0"/>
                <a:cs typeface="Trebuchet MS" charset="0"/>
              </a:defRPr>
            </a:lvl1pPr>
          </a:lstStyle>
          <a:p>
            <a:r>
              <a:rPr lang="fi-FI"/>
              <a:t>Tähän sisältödian otsikko</a:t>
            </a:r>
          </a:p>
        </p:txBody>
      </p:sp>
      <p:sp>
        <p:nvSpPr>
          <p:cNvPr id="3" name="Content Placeholder 2"/>
          <p:cNvSpPr>
            <a:spLocks noGrp="1"/>
          </p:cNvSpPr>
          <p:nvPr>
            <p:ph idx="1" hasCustomPrompt="1"/>
          </p:nvPr>
        </p:nvSpPr>
        <p:spPr>
          <a:xfrm>
            <a:off x="528098" y="1825625"/>
            <a:ext cx="10515600" cy="4351338"/>
          </a:xfrm>
          <a:prstGeom prst="rect">
            <a:avLst/>
          </a:prstGeom>
        </p:spPr>
        <p:txBody>
          <a:bodyPr/>
          <a:lstStyle>
            <a:lvl1pPr>
              <a:buClr>
                <a:schemeClr val="accent1"/>
              </a:buClr>
              <a:defRPr sz="2600" baseline="0">
                <a:latin typeface="calibri" charset="0"/>
                <a:ea typeface="Georgia" charset="0"/>
                <a:cs typeface="Georgia" charset="0"/>
              </a:defRPr>
            </a:lvl1pPr>
            <a:lvl2pPr>
              <a:buClr>
                <a:schemeClr val="accent1"/>
              </a:buClr>
              <a:defRPr baseline="0">
                <a:latin typeface="calibri" charset="0"/>
                <a:ea typeface="Georgia" charset="0"/>
                <a:cs typeface="Georgia" charset="0"/>
              </a:defRPr>
            </a:lvl2pPr>
            <a:lvl3pPr>
              <a:buClr>
                <a:schemeClr val="accent1"/>
              </a:buClr>
              <a:defRPr baseline="0">
                <a:latin typeface="calibri" charset="0"/>
                <a:ea typeface="Georgia" charset="0"/>
                <a:cs typeface="Georgia" charset="0"/>
              </a:defRPr>
            </a:lvl3pPr>
            <a:lvl4pPr>
              <a:buClr>
                <a:schemeClr val="accent1"/>
              </a:buClr>
              <a:defRPr baseline="0">
                <a:latin typeface="calibri" charset="0"/>
                <a:ea typeface="Georgia" charset="0"/>
                <a:cs typeface="Georgia" charset="0"/>
              </a:defRPr>
            </a:lvl4pPr>
            <a:lvl5pPr>
              <a:buClr>
                <a:schemeClr val="accent1"/>
              </a:buClr>
              <a:defRPr baseline="0">
                <a:latin typeface="calibri" charset="0"/>
                <a:ea typeface="Georgia" charset="0"/>
                <a:cs typeface="Georgia" charset="0"/>
              </a:defRPr>
            </a:lvl5pPr>
          </a:lstStyle>
          <a:p>
            <a:pPr lvl="0"/>
            <a:r>
              <a:rPr lang="fi-FI" noProof="0"/>
              <a:t>Tämä on leipätekstiä</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8" name="Slide Number Placeholder 5"/>
          <p:cNvSpPr>
            <a:spLocks noGrp="1"/>
          </p:cNvSpPr>
          <p:nvPr>
            <p:ph type="sldNum" sz="quarter" idx="12"/>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9" name="Footer Placeholder 10"/>
          <p:cNvSpPr>
            <a:spLocks noGrp="1"/>
          </p:cNvSpPr>
          <p:nvPr>
            <p:ph type="ftr" sz="quarter" idx="1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pic>
        <p:nvPicPr>
          <p:cNvPr id="10" name="Picture 6"/>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10718795" y="197791"/>
            <a:ext cx="1137816" cy="907068"/>
          </a:xfrm>
          <a:prstGeom prst="rect">
            <a:avLst/>
          </a:prstGeom>
        </p:spPr>
      </p:pic>
    </p:spTree>
    <p:extLst>
      <p:ext uri="{BB962C8B-B14F-4D97-AF65-F5344CB8AC3E}">
        <p14:creationId xmlns:p14="http://schemas.microsoft.com/office/powerpoint/2010/main" val="20521528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i-FI"/>
          </a:p>
        </p:txBody>
      </p:sp>
      <p:sp>
        <p:nvSpPr>
          <p:cNvPr id="3" name="Slide Number Placeholder 5"/>
          <p:cNvSpPr>
            <a:spLocks noGrp="1"/>
          </p:cNvSpPr>
          <p:nvPr>
            <p:ph type="sldNum" sz="quarter" idx="4"/>
          </p:nvPr>
        </p:nvSpPr>
        <p:spPr>
          <a:xfrm>
            <a:off x="11488187" y="6476853"/>
            <a:ext cx="624068" cy="299631"/>
          </a:xfrm>
          <a:prstGeom prst="rect">
            <a:avLst/>
          </a:prstGeom>
        </p:spPr>
        <p:txBody>
          <a:bodyPr/>
          <a:lstStyle>
            <a:lvl1pPr>
              <a:defRPr sz="1200">
                <a:solidFill>
                  <a:schemeClr val="bg1">
                    <a:lumMod val="50000"/>
                  </a:schemeClr>
                </a:solidFill>
              </a:defRPr>
            </a:lvl1pPr>
          </a:lstStyle>
          <a:p>
            <a:fld id="{D6041CBB-80FB-464C-A5AF-4C3146BE7B1C}" type="slidenum">
              <a:rPr lang="uk-UA"/>
              <a:pPr/>
              <a:t>‹#›</a:t>
            </a:fld>
            <a:endParaRPr lang="uk-UA"/>
          </a:p>
        </p:txBody>
      </p:sp>
      <p:sp>
        <p:nvSpPr>
          <p:cNvPr id="5" name="Footer Placeholder 10"/>
          <p:cNvSpPr>
            <a:spLocks noGrp="1"/>
          </p:cNvSpPr>
          <p:nvPr>
            <p:ph type="ftr" sz="quarter" idx="3"/>
          </p:nvPr>
        </p:nvSpPr>
        <p:spPr>
          <a:xfrm>
            <a:off x="8200977" y="6476853"/>
            <a:ext cx="3153136" cy="299631"/>
          </a:xfrm>
          <a:prstGeom prst="rect">
            <a:avLst/>
          </a:prstGeom>
        </p:spPr>
        <p:txBody>
          <a:bodyPr/>
          <a:lstStyle>
            <a:lvl1pPr algn="r">
              <a:defRPr sz="1200">
                <a:solidFill>
                  <a:schemeClr val="bg1">
                    <a:lumMod val="50000"/>
                  </a:schemeClr>
                </a:solidFill>
              </a:defRPr>
            </a:lvl1pPr>
          </a:lstStyle>
          <a:p>
            <a:endParaRPr lang="fi-FI"/>
          </a:p>
        </p:txBody>
      </p:sp>
    </p:spTree>
    <p:extLst>
      <p:ext uri="{BB962C8B-B14F-4D97-AF65-F5344CB8AC3E}">
        <p14:creationId xmlns:p14="http://schemas.microsoft.com/office/powerpoint/2010/main" val="199720891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49" r:id="rId4"/>
    <p:sldLayoutId id="2147483686" r:id="rId5"/>
    <p:sldLayoutId id="2147483685" r:id="rId6"/>
    <p:sldLayoutId id="2147483684" r:id="rId7"/>
    <p:sldLayoutId id="2147483687" r:id="rId8"/>
    <p:sldLayoutId id="2147483650" r:id="rId9"/>
    <p:sldLayoutId id="2147483688" r:id="rId10"/>
    <p:sldLayoutId id="2147483678" r:id="rId11"/>
    <p:sldLayoutId id="2147483679" r:id="rId12"/>
    <p:sldLayoutId id="2147483689" r:id="rId13"/>
    <p:sldLayoutId id="2147483669" r:id="rId14"/>
    <p:sldLayoutId id="2147483670" r:id="rId15"/>
    <p:sldLayoutId id="2147483671" r:id="rId16"/>
    <p:sldLayoutId id="2147483672" r:id="rId17"/>
    <p:sldLayoutId id="2147483673" r:id="rId18"/>
    <p:sldLayoutId id="2147483674" r:id="rId19"/>
    <p:sldLayoutId id="2147483676" r:id="rId20"/>
    <p:sldLayoutId id="2147483677" r:id="rId21"/>
    <p:sldLayoutId id="2147483680" r:id="rId22"/>
  </p:sldLayoutIdLst>
  <p:transition>
    <p:fade/>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ur-lex.europa.eu/legal-content/FI/TXT/HTML/?uri=CELEX:32023R1115&amp;qid=1692653134320" TargetMode="Externa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hyperlink" Target="https://mmm.fi/hanke2?tunnus=MMM024:00/2023" TargetMode="Externa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hyperlink" Target="http://www.mets&#228;katoasetus.fi" TargetMode="External"/><Relationship Id="rId2" Type="http://schemas.openxmlformats.org/officeDocument/2006/relationships/hyperlink" Target="https://eudr.webcloud.ec.europa.eu/tracesnt/login" TargetMode="External"/><Relationship Id="rId1" Type="http://schemas.openxmlformats.org/officeDocument/2006/relationships/slideLayout" Target="../slideLayouts/slideLayout9.xml"/><Relationship Id="rId4" Type="http://schemas.openxmlformats.org/officeDocument/2006/relationships/hyperlink" Target="https://green-business.ec.europa.eu/deforestation-regulation-implementation/information-system-deforestation-regulation_en" TargetMode="External"/></Relationships>
</file>

<file path=ppt/slides/_rels/slide22.xml.rels><?xml version="1.0" encoding="UTF-8" standalone="yes"?>
<Relationships xmlns="http://schemas.openxmlformats.org/package/2006/relationships"><Relationship Id="rId2" Type="http://schemas.openxmlformats.org/officeDocument/2006/relationships/hyperlink" Target="https://acceptance.eudr.webcloud.ec.europa.eu/tracesnt/"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ww.ruokavirasto.fi/tietoa-meista/ajankohtaista/tilaa-uutiskirjeita/" TargetMode="External"/><Relationship Id="rId2" Type="http://schemas.openxmlformats.org/officeDocument/2006/relationships/hyperlink" Target="https://www.ruokavirasto.fi/eudr" TargetMode="External"/><Relationship Id="rId1" Type="http://schemas.openxmlformats.org/officeDocument/2006/relationships/slideLayout" Target="../slideLayouts/slideLayout9.xml"/><Relationship Id="rId4" Type="http://schemas.openxmlformats.org/officeDocument/2006/relationships/hyperlink" Target="mailto:EUDR@ruokavirasto.fi"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reen-business.ec.europa.eu/deforestation-regulation-implementation/factsheet-smes_en" TargetMode="External"/><Relationship Id="rId7" Type="http://schemas.openxmlformats.org/officeDocument/2006/relationships/hyperlink" Target="https://tulli.fi/yritysasiakkaat/tullinimikkeet" TargetMode="External"/><Relationship Id="rId2" Type="http://schemas.openxmlformats.org/officeDocument/2006/relationships/hyperlink" Target="https://green-forum.ec.europa.eu/deforestation-regulation-implementation_en" TargetMode="External"/><Relationship Id="rId1" Type="http://schemas.openxmlformats.org/officeDocument/2006/relationships/slideLayout" Target="../slideLayouts/slideLayout9.xml"/><Relationship Id="rId6" Type="http://schemas.openxmlformats.org/officeDocument/2006/relationships/hyperlink" Target="https://preferredbynature.org/EUDR" TargetMode="External"/><Relationship Id="rId5" Type="http://schemas.openxmlformats.org/officeDocument/2006/relationships/hyperlink" Target="https://www.finlex.fi/fi/lainsaadanto/1997/1336#chp_1__sec_4bv20240605__heading" TargetMode="External"/><Relationship Id="rId4" Type="http://schemas.openxmlformats.org/officeDocument/2006/relationships/hyperlink" Target="https://eur-lex.europa.eu/legal-content/FI/TXT/HTML/?uri=CELEX:32023R1115&amp;qid=171333963426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hyperlink" Target="https://green-forum.ec.europa.eu/deforestation-regulation-implementation/eudr-cooperation-and-partnerships/country-classification-list_en" TargetMode="Externa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91440" tIns="45720" rIns="91440" bIns="45720" anchor="ctr">
            <a:normAutofit/>
          </a:bodyPr>
          <a:lstStyle/>
          <a:p>
            <a:r>
              <a:rPr lang="fi-FI">
                <a:latin typeface="calibri"/>
              </a:rPr>
              <a:t>Asianmukainen huolellisuus (</a:t>
            </a:r>
            <a:r>
              <a:rPr lang="fi-FI" err="1">
                <a:latin typeface="calibri"/>
              </a:rPr>
              <a:t>Due</a:t>
            </a:r>
            <a:r>
              <a:rPr lang="fi-FI">
                <a:latin typeface="calibri"/>
              </a:rPr>
              <a:t> </a:t>
            </a:r>
            <a:r>
              <a:rPr lang="fi-FI" err="1">
                <a:latin typeface="calibri"/>
              </a:rPr>
              <a:t>Diligence</a:t>
            </a:r>
            <a:r>
              <a:rPr lang="fi-FI">
                <a:latin typeface="calibri"/>
              </a:rPr>
              <a:t>)</a:t>
            </a:r>
            <a:endParaRPr lang="fi-FI"/>
          </a:p>
        </p:txBody>
      </p:sp>
      <p:sp>
        <p:nvSpPr>
          <p:cNvPr id="3" name="Content Placeholder 2"/>
          <p:cNvSpPr>
            <a:spLocks noGrp="1"/>
          </p:cNvSpPr>
          <p:nvPr>
            <p:ph idx="1"/>
          </p:nvPr>
        </p:nvSpPr>
        <p:spPr>
          <a:xfrm>
            <a:off x="528098" y="1616075"/>
            <a:ext cx="10515600" cy="4351338"/>
          </a:xfrm>
        </p:spPr>
        <p:txBody>
          <a:bodyPr lIns="91440" tIns="45720" rIns="91440" bIns="45720" anchor="t"/>
          <a:lstStyle/>
          <a:p>
            <a:r>
              <a:rPr lang="fi-FI">
                <a:latin typeface="calibri"/>
              </a:rPr>
              <a:t>Asianmukainen huolellisuus koostuu </a:t>
            </a:r>
            <a:r>
              <a:rPr lang="fi-FI" b="1">
                <a:latin typeface="calibri"/>
              </a:rPr>
              <a:t>tietovaatimuksesta</a:t>
            </a:r>
            <a:r>
              <a:rPr lang="fi-FI">
                <a:latin typeface="calibri"/>
              </a:rPr>
              <a:t>, </a:t>
            </a:r>
            <a:r>
              <a:rPr lang="fi-FI" b="1">
                <a:latin typeface="calibri"/>
              </a:rPr>
              <a:t>riskinarvioinnista</a:t>
            </a:r>
            <a:r>
              <a:rPr lang="fi-FI">
                <a:latin typeface="calibri"/>
              </a:rPr>
              <a:t> ja </a:t>
            </a:r>
            <a:r>
              <a:rPr lang="fi-FI" b="1">
                <a:latin typeface="calibri"/>
              </a:rPr>
              <a:t>riskin vähentämisestä</a:t>
            </a:r>
            <a:r>
              <a:rPr lang="fi-FI">
                <a:latin typeface="calibri"/>
              </a:rPr>
              <a:t>, jota varten toimijoiden tulee perustaa nk. DD-järjestelmä  (huom. Ei IT-järjestelmä, vaan "toiminnan ohjausjärjestelmä")</a:t>
            </a:r>
            <a:endParaRPr lang="fi-FI"/>
          </a:p>
          <a:p>
            <a:r>
              <a:rPr lang="fi-FI"/>
              <a:t>Noudattaminen on toimijoiden vastuulla</a:t>
            </a:r>
          </a:p>
          <a:p>
            <a:pPr lvl="1"/>
            <a:r>
              <a:rPr lang="fi-FI" sz="2200"/>
              <a:t>Toimija = </a:t>
            </a:r>
            <a:r>
              <a:rPr lang="fi-FI" sz="2200" i="1"/>
              <a:t>luonnollinen henkilö tai oikeushenkilö, joka kaupallisen toiminnan yhteydessä saattaa asianomaisia tuotteita markkinoille tai vie niitä</a:t>
            </a:r>
          </a:p>
          <a:p>
            <a:pPr lvl="1"/>
            <a:r>
              <a:rPr lang="fi-FI" sz="2200">
                <a:latin typeface="calibri"/>
              </a:rPr>
              <a:t>Toimija = maahantuoja, viejä tai kotimaan toimija. Kts. tarkemmin Ruokaviraston sivustolla</a:t>
            </a:r>
            <a:endParaRPr lang="fi-FI" sz="2200" i="1">
              <a:latin typeface="calibri"/>
            </a:endParaRPr>
          </a:p>
          <a:p>
            <a:r>
              <a:rPr lang="fi-FI" altLang="fi-FI" sz="2600">
                <a:latin typeface="calibri"/>
                <a:cs typeface="Arial"/>
              </a:rPr>
              <a:t>Suurilla toimijoilla velvoite raportoida vuosittain julkisesti asianmukaisen huolellisuuden järjestelmästään</a:t>
            </a:r>
            <a:r>
              <a:rPr lang="fi-FI" altLang="fi-FI">
                <a:latin typeface="calibri"/>
                <a:cs typeface="Arial"/>
              </a:rPr>
              <a:t> (DD-järjestelmä)</a:t>
            </a:r>
            <a:endParaRPr lang="fi-FI" altLang="fi-FI" sz="2600">
              <a:cs typeface="Arial" charset="0"/>
            </a:endParaRPr>
          </a:p>
          <a:p>
            <a:r>
              <a:rPr lang="fi-FI">
                <a:latin typeface="Calibri"/>
                <a:ea typeface="Calibri" panose="020F0502020204030204" pitchFamily="34" charset="0"/>
                <a:cs typeface="Calibri"/>
              </a:rPr>
              <a:t>Suurilla "kauppaa käyvillä" samat velvoitteet kuin toimijoilla</a:t>
            </a:r>
            <a:endParaRPr lang="fi-FI">
              <a:effectLst/>
              <a:latin typeface="EC Square Sans Pro"/>
              <a:ea typeface="Calibri" panose="020F0502020204030204" pitchFamily="34" charset="0"/>
              <a:cs typeface="EC Square Sans Pro"/>
            </a:endParaRPr>
          </a:p>
          <a:p>
            <a:pPr marL="457200" lvl="1" indent="0">
              <a:spcBef>
                <a:spcPts val="0"/>
              </a:spcBef>
              <a:buNone/>
            </a:pPr>
            <a:endParaRPr lang="fi-FI" altLang="fi-FI" sz="2600">
              <a:ea typeface="Arial Unicode MS" panose="020B0604020202020204" pitchFamily="34" charset="-128"/>
              <a:cs typeface="Arial Unicode MS" panose="020B0604020202020204" pitchFamily="34" charset="-128"/>
            </a:endParaRPr>
          </a:p>
          <a:p>
            <a:pPr lvl="1">
              <a:spcBef>
                <a:spcPts val="0"/>
              </a:spcBef>
            </a:pPr>
            <a:endParaRPr lang="fi-FI"/>
          </a:p>
        </p:txBody>
      </p:sp>
      <p:sp>
        <p:nvSpPr>
          <p:cNvPr id="4" name="Tekstiruutu 3">
            <a:extLst>
              <a:ext uri="{FF2B5EF4-FFF2-40B4-BE49-F238E27FC236}">
                <a16:creationId xmlns:a16="http://schemas.microsoft.com/office/drawing/2014/main" id="{C81E98B7-6C2A-F06A-0577-2B180893B3C9}"/>
              </a:ext>
            </a:extLst>
          </p:cNvPr>
          <p:cNvSpPr txBox="1"/>
          <p:nvPr/>
        </p:nvSpPr>
        <p:spPr>
          <a:xfrm>
            <a:off x="570626" y="6458737"/>
            <a:ext cx="10906125" cy="338554"/>
          </a:xfrm>
          <a:prstGeom prst="rect">
            <a:avLst/>
          </a:prstGeom>
          <a:noFill/>
        </p:spPr>
        <p:txBody>
          <a:bodyPr wrap="square" rtlCol="0">
            <a:spAutoFit/>
          </a:bodyPr>
          <a:lstStyle/>
          <a:p>
            <a:r>
              <a:rPr lang="fi-FI" sz="1600" b="1" i="1">
                <a:latin typeface="Calibri"/>
                <a:cs typeface="Calibri"/>
              </a:rPr>
              <a:t>DD-järjestelmä </a:t>
            </a:r>
            <a:r>
              <a:rPr lang="fi-FI" sz="1600" i="1">
                <a:latin typeface="Calibri"/>
                <a:cs typeface="Calibri"/>
              </a:rPr>
              <a:t>= Asianmukaisen huolellisuuden järjestelmä 	</a:t>
            </a:r>
            <a:r>
              <a:rPr lang="fi-FI" sz="1600" b="1" i="1">
                <a:latin typeface="Calibri"/>
                <a:cs typeface="Calibri"/>
              </a:rPr>
              <a:t>DD-vakuutus</a:t>
            </a:r>
            <a:r>
              <a:rPr lang="fi-FI" sz="1600" i="1">
                <a:latin typeface="Calibri"/>
                <a:cs typeface="Calibri"/>
              </a:rPr>
              <a:t> = Asianmukaista huolellisuutta koskeva vakuutus</a:t>
            </a:r>
            <a:endParaRPr lang="fi-FI" sz="1600" i="1"/>
          </a:p>
        </p:txBody>
      </p:sp>
      <p:sp>
        <p:nvSpPr>
          <p:cNvPr id="6" name="Tekstiruutu 5">
            <a:extLst>
              <a:ext uri="{FF2B5EF4-FFF2-40B4-BE49-F238E27FC236}">
                <a16:creationId xmlns:a16="http://schemas.microsoft.com/office/drawing/2014/main" id="{184143D5-DB5B-8B25-5227-B710D76F435D}"/>
              </a:ext>
            </a:extLst>
          </p:cNvPr>
          <p:cNvSpPr txBox="1"/>
          <p:nvPr/>
        </p:nvSpPr>
        <p:spPr>
          <a:xfrm>
            <a:off x="3048000" y="3115360"/>
            <a:ext cx="6096000" cy="646331"/>
          </a:xfrm>
          <a:prstGeom prst="rect">
            <a:avLst/>
          </a:prstGeom>
          <a:noFill/>
        </p:spPr>
        <p:txBody>
          <a:bodyPr wrap="square">
            <a:spAutoFit/>
          </a:bodyPr>
          <a:lstStyle/>
          <a:p>
            <a:br>
              <a:rPr lang="fi-FI"/>
            </a:br>
            <a:endParaRPr lang="fi-FI"/>
          </a:p>
        </p:txBody>
      </p:sp>
    </p:spTree>
    <p:extLst>
      <p:ext uri="{BB962C8B-B14F-4D97-AF65-F5344CB8AC3E}">
        <p14:creationId xmlns:p14="http://schemas.microsoft.com/office/powerpoint/2010/main" val="105790826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Tietovaatimukset</a:t>
            </a:r>
          </a:p>
        </p:txBody>
      </p:sp>
      <p:sp>
        <p:nvSpPr>
          <p:cNvPr id="3" name="Content Placeholder 2"/>
          <p:cNvSpPr>
            <a:spLocks noGrp="1"/>
          </p:cNvSpPr>
          <p:nvPr>
            <p:ph idx="1"/>
          </p:nvPr>
        </p:nvSpPr>
        <p:spPr/>
        <p:txBody>
          <a:bodyPr lIns="91440" tIns="45720" rIns="91440" bIns="45720" anchor="t"/>
          <a:lstStyle/>
          <a:p>
            <a:r>
              <a:rPr lang="fi-FI"/>
              <a:t>Asianmukaista huolellisuutta noudattaessaan toimijoiden pitää kerätä tuotteiden alkuperän todentamiseksi tietoja, joita ovat mm.</a:t>
            </a:r>
          </a:p>
          <a:p>
            <a:pPr lvl="1"/>
            <a:r>
              <a:rPr lang="fi-FI" sz="2200"/>
              <a:t>Tuotteen kuvaus ja määrä</a:t>
            </a:r>
          </a:p>
          <a:p>
            <a:pPr lvl="1"/>
            <a:r>
              <a:rPr lang="fi-FI" sz="2200"/>
              <a:t>Tuotantomaa ja tarvittaessa sen osat</a:t>
            </a:r>
          </a:p>
          <a:p>
            <a:pPr lvl="1"/>
            <a:r>
              <a:rPr lang="fi-FI" sz="2200">
                <a:latin typeface="calibri"/>
              </a:rPr>
              <a:t>Maa-alueiden maantieteellinen sijainti (</a:t>
            </a:r>
            <a:r>
              <a:rPr lang="fi-FI" sz="2200" i="1">
                <a:latin typeface="calibri"/>
              </a:rPr>
              <a:t>ns. </a:t>
            </a:r>
            <a:r>
              <a:rPr lang="fi-FI" sz="2200" i="1" err="1">
                <a:latin typeface="calibri"/>
              </a:rPr>
              <a:t>geolokaatiovaatimus</a:t>
            </a:r>
            <a:r>
              <a:rPr lang="fi-FI" sz="2200">
                <a:latin typeface="calibri"/>
              </a:rPr>
              <a:t>) missä kyseiset hyödykkeet ja tuotteet on tuotettu, sekä tuotantopäivä tai -ajanjakso</a:t>
            </a:r>
            <a:endParaRPr lang="fi-FI" sz="2200"/>
          </a:p>
          <a:p>
            <a:pPr lvl="1"/>
            <a:r>
              <a:rPr lang="fi-FI" sz="2200"/>
              <a:t>Riittävän pätevät ja todennettavissa olevat tiedot siitä, että asianomaiset tuotteet ovat metsäkatovapaita</a:t>
            </a:r>
          </a:p>
          <a:p>
            <a:r>
              <a:rPr lang="fi-FI"/>
              <a:t>Asetus velvoittaa säilyttämään tiedot 5 vuoden ajan siitä, kun tuotteet on saatettu markkinoille tai viety</a:t>
            </a:r>
          </a:p>
          <a:p>
            <a:pPr marL="457200" lvl="1" indent="0">
              <a:spcBef>
                <a:spcPts val="0"/>
              </a:spcBef>
              <a:buNone/>
            </a:pPr>
            <a:endParaRPr lang="fi-FI" altLang="fi-FI">
              <a:ea typeface="Arial Unicode MS" panose="020B0604020202020204" pitchFamily="34" charset="-128"/>
              <a:cs typeface="Arial Unicode MS" panose="020B0604020202020204" pitchFamily="34" charset="-128"/>
            </a:endParaRPr>
          </a:p>
          <a:p>
            <a:pPr lvl="1">
              <a:spcBef>
                <a:spcPts val="0"/>
              </a:spcBef>
            </a:pPr>
            <a:endParaRPr lang="fi-FI"/>
          </a:p>
        </p:txBody>
      </p:sp>
      <p:sp>
        <p:nvSpPr>
          <p:cNvPr id="4" name="Tekstiruutu 3">
            <a:extLst>
              <a:ext uri="{FF2B5EF4-FFF2-40B4-BE49-F238E27FC236}">
                <a16:creationId xmlns:a16="http://schemas.microsoft.com/office/drawing/2014/main" id="{19DD3D79-62C5-3BD4-7C1F-97B759C52264}"/>
              </a:ext>
            </a:extLst>
          </p:cNvPr>
          <p:cNvSpPr txBox="1"/>
          <p:nvPr/>
        </p:nvSpPr>
        <p:spPr>
          <a:xfrm>
            <a:off x="570626" y="6458737"/>
            <a:ext cx="10906125" cy="338554"/>
          </a:xfrm>
          <a:prstGeom prst="rect">
            <a:avLst/>
          </a:prstGeom>
          <a:noFill/>
        </p:spPr>
        <p:txBody>
          <a:bodyPr wrap="square" lIns="91440" tIns="45720" rIns="91440" bIns="45720" rtlCol="0" anchor="t">
            <a:spAutoFit/>
          </a:bodyPr>
          <a:lstStyle/>
          <a:p>
            <a:r>
              <a:rPr lang="fi-FI" sz="1600" b="1" i="1">
                <a:latin typeface="Calibri"/>
                <a:cs typeface="Calibri"/>
              </a:rPr>
              <a:t>Asianmukaisen huolellisuuden tietovaatimukset, asetuksen artikla 9</a:t>
            </a:r>
            <a:endParaRPr lang="fi-FI" sz="1600" i="1"/>
          </a:p>
        </p:txBody>
      </p:sp>
    </p:spTree>
    <p:extLst>
      <p:ext uri="{BB962C8B-B14F-4D97-AF65-F5344CB8AC3E}">
        <p14:creationId xmlns:p14="http://schemas.microsoft.com/office/powerpoint/2010/main" val="254623627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Riskinarviointi ja riskin vähentäminen</a:t>
            </a:r>
          </a:p>
        </p:txBody>
      </p:sp>
      <p:sp>
        <p:nvSpPr>
          <p:cNvPr id="3" name="Content Placeholder 2"/>
          <p:cNvSpPr>
            <a:spLocks noGrp="1"/>
          </p:cNvSpPr>
          <p:nvPr>
            <p:ph idx="1"/>
          </p:nvPr>
        </p:nvSpPr>
        <p:spPr>
          <a:xfrm>
            <a:off x="528098" y="1476375"/>
            <a:ext cx="10515600" cy="4351338"/>
          </a:xfrm>
        </p:spPr>
        <p:txBody>
          <a:bodyPr lIns="91440" tIns="45720" rIns="91440" bIns="45720" anchor="t"/>
          <a:lstStyle/>
          <a:p>
            <a:r>
              <a:rPr lang="fi-FI"/>
              <a:t>Kerätyn tiedon perusteella toimijoiden on toteutettava riskinarviointi, jossa on otettava huomioon mm.</a:t>
            </a:r>
          </a:p>
          <a:p>
            <a:pPr lvl="1"/>
            <a:r>
              <a:rPr lang="fi-FI" sz="2200"/>
              <a:t>Tuotantomaan riskitaso, metsäkadon ja metsien tilan heikkenemisen esiintyminen, onko alkuperäiskansoja tuotantomaassa, korruption yleisyys, tuotteiden toimitusketjun monimutkaisuus</a:t>
            </a:r>
          </a:p>
          <a:p>
            <a:r>
              <a:rPr lang="fi-FI">
                <a:latin typeface="calibri"/>
              </a:rPr>
              <a:t>Mikäli riski asetuksen vaatimusten vastaisuudelle on merkityksettömän alhaista suurempi, tuotteita ei saa saattaa markkinoille tai viedä</a:t>
            </a:r>
            <a:endParaRPr lang="fi-FI"/>
          </a:p>
          <a:p>
            <a:r>
              <a:rPr lang="fi-FI"/>
              <a:t>Riskin vähentämiseksi tulee toteuttaa toimenpiteitä esim. lisätietojen/-dokumenttien edellyttäminen, riippumattomien selvitysten tai tarkastusten tekeminen</a:t>
            </a:r>
          </a:p>
          <a:p>
            <a:r>
              <a:rPr lang="fi-FI"/>
              <a:t>Riskinarviointi/Riskin vähentäminen on dokumentoitava ja niitä on tarkistettava vähintään kerran vuodessa</a:t>
            </a:r>
          </a:p>
          <a:p>
            <a:pPr marL="457200" lvl="1" indent="0">
              <a:spcBef>
                <a:spcPts val="0"/>
              </a:spcBef>
              <a:buNone/>
            </a:pPr>
            <a:endParaRPr lang="fi-FI" altLang="fi-FI">
              <a:ea typeface="Arial Unicode MS" panose="020B0604020202020204" pitchFamily="34" charset="-128"/>
              <a:cs typeface="Arial Unicode MS" panose="020B0604020202020204" pitchFamily="34" charset="-128"/>
            </a:endParaRPr>
          </a:p>
          <a:p>
            <a:pPr lvl="1">
              <a:spcBef>
                <a:spcPts val="0"/>
              </a:spcBef>
            </a:pPr>
            <a:endParaRPr lang="fi-FI"/>
          </a:p>
        </p:txBody>
      </p:sp>
      <p:sp>
        <p:nvSpPr>
          <p:cNvPr id="5" name="Tekstiruutu 4">
            <a:extLst>
              <a:ext uri="{FF2B5EF4-FFF2-40B4-BE49-F238E27FC236}">
                <a16:creationId xmlns:a16="http://schemas.microsoft.com/office/drawing/2014/main" id="{2632B7F0-BE2D-C38C-3A2B-73CFE3608FAC}"/>
              </a:ext>
            </a:extLst>
          </p:cNvPr>
          <p:cNvSpPr txBox="1"/>
          <p:nvPr/>
        </p:nvSpPr>
        <p:spPr>
          <a:xfrm>
            <a:off x="570626" y="6458737"/>
            <a:ext cx="10906125" cy="338554"/>
          </a:xfrm>
          <a:prstGeom prst="rect">
            <a:avLst/>
          </a:prstGeom>
          <a:noFill/>
        </p:spPr>
        <p:txBody>
          <a:bodyPr wrap="square" lIns="91440" tIns="45720" rIns="91440" bIns="45720" rtlCol="0" anchor="t">
            <a:spAutoFit/>
          </a:bodyPr>
          <a:lstStyle/>
          <a:p>
            <a:r>
              <a:rPr lang="fi-FI" sz="1600" b="1" i="1">
                <a:latin typeface="Calibri"/>
                <a:cs typeface="Calibri"/>
              </a:rPr>
              <a:t>Riskinarviointi ja riskin vähentäminen, asetuksen artiklat 10 ja 11</a:t>
            </a:r>
            <a:endParaRPr lang="fi-FI" sz="1600" i="1"/>
          </a:p>
        </p:txBody>
      </p:sp>
    </p:spTree>
    <p:extLst>
      <p:ext uri="{BB962C8B-B14F-4D97-AF65-F5344CB8AC3E}">
        <p14:creationId xmlns:p14="http://schemas.microsoft.com/office/powerpoint/2010/main" val="162980429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Mihin metsäkatoasetusta sovelletaan</a:t>
            </a:r>
            <a:endParaRPr lang="fi-FI" sz="2800">
              <a:solidFill>
                <a:srgbClr val="FF0000"/>
              </a:solidFill>
              <a:highlight>
                <a:srgbClr val="FFFF00"/>
              </a:highlight>
            </a:endParaRPr>
          </a:p>
        </p:txBody>
      </p:sp>
      <p:sp>
        <p:nvSpPr>
          <p:cNvPr id="9" name="Tekstiruutu 8">
            <a:extLst>
              <a:ext uri="{FF2B5EF4-FFF2-40B4-BE49-F238E27FC236}">
                <a16:creationId xmlns:a16="http://schemas.microsoft.com/office/drawing/2014/main" id="{F41AD2C3-457E-F1C3-D992-4AAD792F1AA1}"/>
              </a:ext>
            </a:extLst>
          </p:cNvPr>
          <p:cNvSpPr txBox="1"/>
          <p:nvPr/>
        </p:nvSpPr>
        <p:spPr>
          <a:xfrm>
            <a:off x="630937" y="1494433"/>
            <a:ext cx="5340096" cy="5272213"/>
          </a:xfrm>
          <a:prstGeom prst="rect">
            <a:avLst/>
          </a:prstGeom>
          <a:noFill/>
        </p:spPr>
        <p:txBody>
          <a:bodyPr wrap="square">
            <a:spAutoFit/>
          </a:bodyPr>
          <a:lstStyle/>
          <a:p>
            <a:pPr marL="228600" marR="0" lvl="1" indent="-228600" algn="l" defTabSz="914400" rtl="0" eaLnBrk="1" fontAlgn="auto" latinLnBrk="0" hangingPunct="1">
              <a:lnSpc>
                <a:spcPct val="90000"/>
              </a:lnSpc>
              <a:spcBef>
                <a:spcPts val="0"/>
              </a:spcBef>
              <a:spcAft>
                <a:spcPts val="0"/>
              </a:spcAft>
              <a:buClr>
                <a:srgbClr val="CF006E"/>
              </a:buClr>
              <a:buSzTx/>
              <a:buFont typeface="Arial"/>
              <a:buChar char="•"/>
              <a:tabLst/>
              <a:defRPr/>
            </a:pPr>
            <a:r>
              <a:rPr kumimoji="0" lang="fi-FI" altLang="fi-FI" sz="2600" b="0" i="0" u="none" strike="noStrike" kern="1200" cap="none" spc="0" normalizeH="0" baseline="0" noProof="0">
                <a:ln>
                  <a:noFill/>
                </a:ln>
                <a:solidFill>
                  <a:srgbClr val="343841"/>
                </a:solidFill>
                <a:effectLst/>
                <a:uLnTx/>
                <a:uFillTx/>
                <a:latin typeface="calibri" charset="0"/>
                <a:cs typeface="Arial" charset="0"/>
              </a:rPr>
              <a:t>Hyödykekate:</a:t>
            </a:r>
          </a:p>
          <a:p>
            <a:pPr marL="685800" lvl="2" indent="-228600">
              <a:lnSpc>
                <a:spcPct val="90000"/>
              </a:lnSpc>
              <a:buClr>
                <a:srgbClr val="CF006E"/>
              </a:buClr>
              <a:buFont typeface="Arial"/>
              <a:buChar char="•"/>
              <a:defRPr/>
            </a:pPr>
            <a:r>
              <a:rPr kumimoji="0" lang="fi-FI" altLang="fi-FI" sz="2400" b="0" i="0" u="none" strike="noStrike" kern="1200" cap="none" spc="0" normalizeH="0" baseline="0" noProof="0">
                <a:ln>
                  <a:noFill/>
                </a:ln>
                <a:solidFill>
                  <a:srgbClr val="343841"/>
                </a:solidFill>
                <a:effectLst/>
                <a:uLnTx/>
                <a:uFillTx/>
                <a:latin typeface="calibri" charset="0"/>
                <a:cs typeface="Arial" charset="0"/>
              </a:rPr>
              <a:t>Puu</a:t>
            </a:r>
          </a:p>
          <a:p>
            <a:pPr marL="685800" lvl="2" indent="-228600">
              <a:lnSpc>
                <a:spcPct val="90000"/>
              </a:lnSpc>
              <a:buClr>
                <a:srgbClr val="CF006E"/>
              </a:buClr>
              <a:buFont typeface="Arial"/>
              <a:buChar char="•"/>
              <a:defRPr/>
            </a:pPr>
            <a:r>
              <a:rPr lang="fi-FI" altLang="fi-FI" sz="2400">
                <a:solidFill>
                  <a:srgbClr val="343841"/>
                </a:solidFill>
                <a:latin typeface="calibri" charset="0"/>
                <a:cs typeface="Arial" charset="0"/>
              </a:rPr>
              <a:t>N</a:t>
            </a:r>
            <a:r>
              <a:rPr kumimoji="0" lang="fi-FI" altLang="fi-FI" sz="2400" b="0" i="0" u="none" strike="noStrike" kern="1200" cap="none" spc="0" normalizeH="0" baseline="0" noProof="0" err="1">
                <a:ln>
                  <a:noFill/>
                </a:ln>
                <a:solidFill>
                  <a:srgbClr val="343841"/>
                </a:solidFill>
                <a:effectLst/>
                <a:uLnTx/>
                <a:uFillTx/>
                <a:latin typeface="calibri" charset="0"/>
                <a:cs typeface="Arial" charset="0"/>
              </a:rPr>
              <a:t>autaeläimet</a:t>
            </a:r>
            <a:endParaRPr lang="fi-FI" altLang="fi-FI" sz="2400">
              <a:solidFill>
                <a:srgbClr val="343841"/>
              </a:solidFill>
              <a:latin typeface="calibri" charset="0"/>
              <a:cs typeface="Arial" charset="0"/>
            </a:endParaRPr>
          </a:p>
          <a:p>
            <a:pPr marL="685800" lvl="2" indent="-228600">
              <a:lnSpc>
                <a:spcPct val="90000"/>
              </a:lnSpc>
              <a:buClr>
                <a:srgbClr val="CF006E"/>
              </a:buClr>
              <a:buFont typeface="Arial"/>
              <a:buChar char="•"/>
              <a:defRPr/>
            </a:pPr>
            <a:r>
              <a:rPr kumimoji="0" lang="fi-FI" altLang="fi-FI" sz="2400" b="0" i="0" u="none" strike="noStrike" kern="1200" cap="none" spc="0" normalizeH="0" baseline="0" noProof="0">
                <a:ln>
                  <a:noFill/>
                </a:ln>
                <a:solidFill>
                  <a:srgbClr val="343841"/>
                </a:solidFill>
                <a:effectLst/>
                <a:uLnTx/>
                <a:uFillTx/>
                <a:latin typeface="calibri" charset="0"/>
                <a:cs typeface="Arial" charset="0"/>
              </a:rPr>
              <a:t>Kaakao</a:t>
            </a:r>
          </a:p>
          <a:p>
            <a:pPr marL="685800" lvl="2" indent="-228600">
              <a:lnSpc>
                <a:spcPct val="90000"/>
              </a:lnSpc>
              <a:buClr>
                <a:srgbClr val="CF006E"/>
              </a:buClr>
              <a:buFont typeface="Arial"/>
              <a:buChar char="•"/>
              <a:defRPr/>
            </a:pPr>
            <a:r>
              <a:rPr lang="fi-FI" altLang="fi-FI" sz="2400">
                <a:solidFill>
                  <a:srgbClr val="343841"/>
                </a:solidFill>
                <a:latin typeface="calibri" charset="0"/>
                <a:cs typeface="Arial" charset="0"/>
              </a:rPr>
              <a:t>K</a:t>
            </a:r>
            <a:r>
              <a:rPr kumimoji="0" lang="fi-FI" altLang="fi-FI" sz="2400" b="0" i="0" u="none" strike="noStrike" kern="1200" cap="none" spc="0" normalizeH="0" baseline="0" noProof="0" err="1">
                <a:ln>
                  <a:noFill/>
                </a:ln>
                <a:solidFill>
                  <a:srgbClr val="343841"/>
                </a:solidFill>
                <a:effectLst/>
                <a:uLnTx/>
                <a:uFillTx/>
                <a:latin typeface="calibri" charset="0"/>
                <a:cs typeface="Arial" charset="0"/>
              </a:rPr>
              <a:t>ahvi</a:t>
            </a:r>
            <a:endParaRPr lang="fi-FI" altLang="fi-FI" sz="2400">
              <a:solidFill>
                <a:srgbClr val="343841"/>
              </a:solidFill>
              <a:latin typeface="calibri" charset="0"/>
              <a:cs typeface="Arial" charset="0"/>
            </a:endParaRPr>
          </a:p>
          <a:p>
            <a:pPr marL="685800" lvl="2" indent="-228600">
              <a:lnSpc>
                <a:spcPct val="90000"/>
              </a:lnSpc>
              <a:buClr>
                <a:srgbClr val="CF006E"/>
              </a:buClr>
              <a:buFont typeface="Arial"/>
              <a:buChar char="•"/>
              <a:defRPr/>
            </a:pPr>
            <a:r>
              <a:rPr kumimoji="0" lang="fi-FI" altLang="fi-FI" sz="2400" b="0" i="0" u="none" strike="noStrike" kern="1200" cap="none" spc="0" normalizeH="0" baseline="0" noProof="0">
                <a:ln>
                  <a:noFill/>
                </a:ln>
                <a:solidFill>
                  <a:srgbClr val="343841"/>
                </a:solidFill>
                <a:effectLst/>
                <a:uLnTx/>
                <a:uFillTx/>
                <a:latin typeface="calibri" charset="0"/>
                <a:cs typeface="Arial" charset="0"/>
              </a:rPr>
              <a:t>Kumi</a:t>
            </a:r>
          </a:p>
          <a:p>
            <a:pPr marL="685800" lvl="2" indent="-228600">
              <a:lnSpc>
                <a:spcPct val="90000"/>
              </a:lnSpc>
              <a:buClr>
                <a:srgbClr val="CF006E"/>
              </a:buClr>
              <a:buFont typeface="Arial"/>
              <a:buChar char="•"/>
              <a:defRPr/>
            </a:pPr>
            <a:r>
              <a:rPr lang="fi-FI" altLang="fi-FI" sz="2400">
                <a:solidFill>
                  <a:srgbClr val="343841"/>
                </a:solidFill>
                <a:latin typeface="calibri" charset="0"/>
                <a:cs typeface="Arial" charset="0"/>
              </a:rPr>
              <a:t>Soija</a:t>
            </a:r>
          </a:p>
          <a:p>
            <a:pPr marL="685800" lvl="2" indent="-228600">
              <a:lnSpc>
                <a:spcPct val="90000"/>
              </a:lnSpc>
              <a:buClr>
                <a:srgbClr val="CF006E"/>
              </a:buClr>
              <a:buFont typeface="Arial"/>
              <a:buChar char="•"/>
              <a:defRPr/>
            </a:pPr>
            <a:r>
              <a:rPr lang="fi-FI" altLang="fi-FI" sz="2400">
                <a:solidFill>
                  <a:srgbClr val="343841"/>
                </a:solidFill>
                <a:latin typeface="calibri" charset="0"/>
                <a:cs typeface="Arial" charset="0"/>
              </a:rPr>
              <a:t>Öljypalmu</a:t>
            </a:r>
          </a:p>
          <a:p>
            <a:pPr marL="685800" lvl="2" indent="-228600">
              <a:lnSpc>
                <a:spcPct val="90000"/>
              </a:lnSpc>
              <a:buClr>
                <a:srgbClr val="CF006E"/>
              </a:buClr>
              <a:buFont typeface="Arial"/>
              <a:buChar char="•"/>
              <a:defRPr/>
            </a:pPr>
            <a:r>
              <a:rPr lang="fi-FI" altLang="fi-FI" sz="2400">
                <a:solidFill>
                  <a:srgbClr val="343841"/>
                </a:solidFill>
                <a:latin typeface="calibri" charset="0"/>
                <a:cs typeface="Arial" charset="0"/>
              </a:rPr>
              <a:t>Edellisistä </a:t>
            </a:r>
            <a:r>
              <a:rPr kumimoji="0" lang="fi-FI" altLang="fi-FI" sz="2400" b="0" i="0" u="none" strike="noStrike" kern="1200" cap="none" spc="0" normalizeH="0" baseline="0" noProof="0">
                <a:ln>
                  <a:noFill/>
                </a:ln>
                <a:solidFill>
                  <a:srgbClr val="343841"/>
                </a:solidFill>
                <a:effectLst/>
                <a:uLnTx/>
                <a:uFillTx/>
                <a:latin typeface="calibri" charset="0"/>
                <a:cs typeface="Arial" charset="0"/>
              </a:rPr>
              <a:t>jalostetut tuotteet (esim. suklaa, puiset huonekalut, nahka, renkaat, painetut paperituotteet)</a:t>
            </a:r>
          </a:p>
          <a:p>
            <a:pPr marL="685800" lvl="2" indent="-228600">
              <a:lnSpc>
                <a:spcPct val="90000"/>
              </a:lnSpc>
              <a:buClr>
                <a:srgbClr val="CF006E"/>
              </a:buClr>
              <a:buFont typeface="Arial"/>
              <a:buChar char="•"/>
              <a:defRPr/>
            </a:pPr>
            <a:endParaRPr lang="fi-FI" altLang="fi-FI" sz="2400">
              <a:solidFill>
                <a:srgbClr val="343841"/>
              </a:solidFill>
              <a:latin typeface="calibri" charset="0"/>
              <a:cs typeface="Arial" charset="0"/>
            </a:endParaRPr>
          </a:p>
          <a:p>
            <a:pPr marL="228600" lvl="1" indent="-228600">
              <a:lnSpc>
                <a:spcPct val="90000"/>
              </a:lnSpc>
              <a:buClr>
                <a:srgbClr val="CF006E"/>
              </a:buClr>
              <a:buFont typeface="Arial"/>
              <a:buChar char="•"/>
              <a:defRPr/>
            </a:pPr>
            <a:r>
              <a:rPr kumimoji="0" lang="fi-FI" altLang="fi-FI" sz="2400" b="0" i="0" u="none" strike="noStrike" kern="1200" cap="none" spc="0" normalizeH="0" baseline="0" noProof="0">
                <a:ln>
                  <a:noFill/>
                </a:ln>
                <a:solidFill>
                  <a:srgbClr val="0F2C50"/>
                </a:solidFill>
                <a:effectLst/>
                <a:uLnTx/>
                <a:uFillTx/>
                <a:latin typeface="calibri" charset="0"/>
                <a:cs typeface="Arial" charset="0"/>
              </a:rPr>
              <a:t>Linkki </a:t>
            </a:r>
            <a:r>
              <a:rPr kumimoji="0" lang="fi-FI" altLang="fi-FI" sz="2400" b="0" i="0" u="none" strike="noStrike" kern="1200" cap="none" spc="0" normalizeH="0" baseline="0" noProof="0" err="1">
                <a:ln>
                  <a:noFill/>
                </a:ln>
                <a:solidFill>
                  <a:srgbClr val="0F2C50"/>
                </a:solidFill>
                <a:effectLst/>
                <a:uLnTx/>
                <a:uFillTx/>
                <a:latin typeface="calibri" charset="0"/>
                <a:cs typeface="Arial" charset="0"/>
              </a:rPr>
              <a:t>EUR-Lex:iin</a:t>
            </a:r>
            <a:r>
              <a:rPr kumimoji="0" lang="fi-FI" altLang="fi-FI" sz="2400" b="0" i="0" u="none" strike="noStrike" kern="1200" cap="none" spc="0" normalizeH="0" baseline="0" noProof="0">
                <a:ln>
                  <a:noFill/>
                </a:ln>
                <a:solidFill>
                  <a:srgbClr val="0F2C50"/>
                </a:solidFill>
                <a:effectLst/>
                <a:uLnTx/>
                <a:uFillTx/>
                <a:latin typeface="calibri" charset="0"/>
                <a:cs typeface="Arial" charset="0"/>
              </a:rPr>
              <a:t>, josta asetuksen liite I löytyy:</a:t>
            </a:r>
            <a:r>
              <a:rPr lang="fi-FI" altLang="fi-FI" sz="2400" noProof="0">
                <a:solidFill>
                  <a:srgbClr val="0F2C50"/>
                </a:solidFill>
                <a:latin typeface="calibri" charset="0"/>
                <a:cs typeface="Arial" charset="0"/>
              </a:rPr>
              <a:t> </a:t>
            </a:r>
            <a:r>
              <a:rPr kumimoji="0" lang="fi-FI" altLang="fi-FI" sz="1200" b="0" i="0" u="none" strike="noStrike" kern="1200" cap="none" spc="0" normalizeH="0" baseline="0" noProof="0">
                <a:ln>
                  <a:noFill/>
                </a:ln>
                <a:solidFill>
                  <a:srgbClr val="FF0000"/>
                </a:solidFill>
                <a:effectLst/>
                <a:uLnTx/>
                <a:uFillTx/>
                <a:latin typeface="calibri" charset="0"/>
                <a:cs typeface="Arial" charset="0"/>
                <a:hlinkClick r:id="rId2"/>
              </a:rPr>
              <a:t>https://eur-lex.europa.eu/legal-content/FI/TXT/HTML/?uri=CELEX:32023R1115&amp;qid=1692653134320</a:t>
            </a:r>
            <a:endParaRPr kumimoji="0" lang="fi-FI" altLang="fi-FI" sz="1200" b="0" i="0" u="none" strike="noStrike" kern="1200" cap="none" spc="0" normalizeH="0" baseline="0" noProof="0">
              <a:ln>
                <a:noFill/>
              </a:ln>
              <a:solidFill>
                <a:srgbClr val="FF0000"/>
              </a:solidFill>
              <a:effectLst/>
              <a:uLnTx/>
              <a:uFillTx/>
              <a:latin typeface="calibri" charset="0"/>
              <a:cs typeface="Arial" charset="0"/>
            </a:endParaRPr>
          </a:p>
          <a:p>
            <a:pPr marL="0" lvl="1">
              <a:lnSpc>
                <a:spcPct val="90000"/>
              </a:lnSpc>
              <a:buClr>
                <a:srgbClr val="CF006E"/>
              </a:buClr>
              <a:defRPr/>
            </a:pPr>
            <a:endParaRPr kumimoji="0" lang="fi-FI" altLang="fi-FI" sz="2400" b="0" i="0" u="none" strike="noStrike" kern="1200" cap="none" spc="0" normalizeH="0" baseline="0" noProof="0">
              <a:ln>
                <a:noFill/>
              </a:ln>
              <a:solidFill>
                <a:srgbClr val="343841"/>
              </a:solidFill>
              <a:effectLst/>
              <a:uLnTx/>
              <a:uFillTx/>
              <a:latin typeface="calibri" charset="0"/>
              <a:cs typeface="Arial" charset="0"/>
            </a:endParaRPr>
          </a:p>
        </p:txBody>
      </p:sp>
      <p:pic>
        <p:nvPicPr>
          <p:cNvPr id="5" name="Kuva 4" descr="Kuva, joka sisältää kohteen teksti, muotoilu">
            <a:extLst>
              <a:ext uri="{FF2B5EF4-FFF2-40B4-BE49-F238E27FC236}">
                <a16:creationId xmlns:a16="http://schemas.microsoft.com/office/drawing/2014/main" id="{D7B7D76C-79D2-BC75-905F-34FD64474558}"/>
              </a:ext>
            </a:extLst>
          </p:cNvPr>
          <p:cNvPicPr>
            <a:picLocks noChangeAspect="1"/>
          </p:cNvPicPr>
          <p:nvPr/>
        </p:nvPicPr>
        <p:blipFill>
          <a:blip r:embed="rId3"/>
          <a:stretch>
            <a:fillRect/>
          </a:stretch>
        </p:blipFill>
        <p:spPr>
          <a:xfrm>
            <a:off x="6686550" y="1600200"/>
            <a:ext cx="4527312" cy="4527312"/>
          </a:xfrm>
          <a:prstGeom prst="rect">
            <a:avLst/>
          </a:prstGeom>
        </p:spPr>
      </p:pic>
    </p:spTree>
    <p:extLst>
      <p:ext uri="{BB962C8B-B14F-4D97-AF65-F5344CB8AC3E}">
        <p14:creationId xmlns:p14="http://schemas.microsoft.com/office/powerpoint/2010/main" val="259328758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361" y="214730"/>
            <a:ext cx="9757458" cy="1325563"/>
          </a:xfrm>
        </p:spPr>
        <p:txBody>
          <a:bodyPr lIns="91440" tIns="45720" rIns="91440" bIns="45720" anchor="ctr">
            <a:normAutofit/>
          </a:bodyPr>
          <a:lstStyle/>
          <a:p>
            <a:r>
              <a:rPr lang="fi-FI" sz="3200">
                <a:solidFill>
                  <a:srgbClr val="004F70"/>
                </a:solidFill>
                <a:latin typeface="calibri"/>
              </a:rPr>
              <a:t>Esimerkki: </a:t>
            </a:r>
            <a:r>
              <a:rPr lang="fi-FI" sz="3200">
                <a:solidFill>
                  <a:srgbClr val="004F70"/>
                </a:solidFill>
                <a:latin typeface="calibri"/>
                <a:ea typeface="Calibri"/>
                <a:cs typeface="Calibri"/>
              </a:rPr>
              <a:t>soveltamisen alkaminen</a:t>
            </a:r>
            <a:endParaRPr lang="fi-FI" sz="3200">
              <a:solidFill>
                <a:srgbClr val="FF0000"/>
              </a:solidFill>
              <a:latin typeface="Calibri"/>
              <a:ea typeface="Calibri"/>
              <a:cs typeface="Calibri"/>
            </a:endParaRPr>
          </a:p>
        </p:txBody>
      </p:sp>
      <p:sp>
        <p:nvSpPr>
          <p:cNvPr id="4" name="Tekstiruutu 3">
            <a:extLst>
              <a:ext uri="{FF2B5EF4-FFF2-40B4-BE49-F238E27FC236}">
                <a16:creationId xmlns:a16="http://schemas.microsoft.com/office/drawing/2014/main" id="{0679CCE9-F51E-9D71-5A9A-21B3C88F8CBE}"/>
              </a:ext>
            </a:extLst>
          </p:cNvPr>
          <p:cNvSpPr txBox="1"/>
          <p:nvPr/>
        </p:nvSpPr>
        <p:spPr>
          <a:xfrm>
            <a:off x="6716386" y="1544265"/>
            <a:ext cx="5089334" cy="4884414"/>
          </a:xfrm>
          <a:prstGeom prst="rect">
            <a:avLst/>
          </a:prstGeom>
          <a:noFill/>
        </p:spPr>
        <p:txBody>
          <a:bodyPr wrap="square" lIns="91440" tIns="45720" rIns="91440" bIns="45720" anchor="t">
            <a:spAutoFit/>
          </a:bodyPr>
          <a:lstStyle/>
          <a:p>
            <a:pPr marL="800100" lvl="1" indent="-342900">
              <a:lnSpc>
                <a:spcPct val="90000"/>
              </a:lnSpc>
              <a:buClr>
                <a:srgbClr val="CF006E"/>
              </a:buClr>
              <a:buFont typeface="Arial"/>
              <a:buChar char="•"/>
              <a:defRPr/>
            </a:pPr>
            <a:r>
              <a:rPr lang="fi-FI" sz="2000">
                <a:latin typeface="Calibri"/>
                <a:ea typeface="Calibri"/>
                <a:cs typeface="Calibri"/>
              </a:rPr>
              <a:t>Metsäkatoasetus tuli voimaan 29.6.2023.</a:t>
            </a:r>
            <a:endParaRPr lang="fi-FI" sz="2000">
              <a:solidFill>
                <a:srgbClr val="343841"/>
              </a:solidFill>
              <a:latin typeface="Calibri"/>
              <a:ea typeface="Calibri"/>
              <a:cs typeface="Calibri"/>
            </a:endParaRPr>
          </a:p>
          <a:p>
            <a:pPr marL="800100" lvl="1" indent="-342900">
              <a:lnSpc>
                <a:spcPct val="90000"/>
              </a:lnSpc>
              <a:buClr>
                <a:srgbClr val="CF006E"/>
              </a:buClr>
              <a:buFont typeface="Arial"/>
              <a:buChar char="•"/>
              <a:defRPr/>
            </a:pPr>
            <a:endParaRPr lang="fi-FI" sz="2000">
              <a:latin typeface="Calibri"/>
              <a:ea typeface="Calibri"/>
              <a:cs typeface="Calibri"/>
            </a:endParaRPr>
          </a:p>
          <a:p>
            <a:pPr marL="800100" lvl="1" indent="-342900">
              <a:lnSpc>
                <a:spcPct val="90000"/>
              </a:lnSpc>
              <a:buClr>
                <a:srgbClr val="CF006E"/>
              </a:buClr>
              <a:buFont typeface="Arial"/>
              <a:buChar char="•"/>
              <a:defRPr/>
            </a:pPr>
            <a:r>
              <a:rPr lang="fi-FI" sz="2000">
                <a:solidFill>
                  <a:srgbClr val="343841"/>
                </a:solidFill>
                <a:latin typeface="Calibri"/>
                <a:ea typeface="Calibri"/>
                <a:cs typeface="Calibri"/>
              </a:rPr>
              <a:t>Soveltaminen alkaa </a:t>
            </a:r>
            <a:r>
              <a:rPr lang="fi-FI" sz="2000" b="1" u="sng">
                <a:latin typeface="Calibri"/>
                <a:ea typeface="Calibri"/>
                <a:cs typeface="Calibri"/>
              </a:rPr>
              <a:t>30.12.2025</a:t>
            </a:r>
            <a:r>
              <a:rPr lang="fi-FI" sz="2000">
                <a:solidFill>
                  <a:srgbClr val="343841"/>
                </a:solidFill>
                <a:latin typeface="Calibri"/>
                <a:ea typeface="Calibri"/>
                <a:cs typeface="Calibri"/>
              </a:rPr>
              <a:t>.</a:t>
            </a:r>
          </a:p>
          <a:p>
            <a:pPr marL="800100" lvl="1" indent="-342900">
              <a:lnSpc>
                <a:spcPct val="90000"/>
              </a:lnSpc>
              <a:buClr>
                <a:srgbClr val="CF006E"/>
              </a:buClr>
              <a:buFont typeface="Arial"/>
              <a:buChar char="•"/>
              <a:defRPr/>
            </a:pPr>
            <a:endParaRPr lang="fi-FI" sz="2000">
              <a:solidFill>
                <a:srgbClr val="343841"/>
              </a:solidFill>
              <a:latin typeface="Calibri"/>
              <a:ea typeface="Calibri"/>
              <a:cs typeface="Calibri"/>
            </a:endParaRPr>
          </a:p>
          <a:p>
            <a:pPr marL="800100" lvl="1" indent="-342900">
              <a:lnSpc>
                <a:spcPct val="90000"/>
              </a:lnSpc>
              <a:buClr>
                <a:srgbClr val="CF006E"/>
              </a:buClr>
              <a:buFont typeface="Arial"/>
              <a:buChar char="•"/>
              <a:defRPr/>
            </a:pPr>
            <a:r>
              <a:rPr lang="fi-FI" sz="2000">
                <a:solidFill>
                  <a:srgbClr val="343841"/>
                </a:solidFill>
                <a:latin typeface="Calibri"/>
                <a:ea typeface="Calibri"/>
                <a:cs typeface="Calibri"/>
              </a:rPr>
              <a:t>Poikkeus pienille ja mikroyrityksille: muut kuin puutavara-asetuksen tuotteet soveltaminen alkaa </a:t>
            </a:r>
            <a:r>
              <a:rPr lang="fi-FI" sz="2000" b="1" u="sng">
                <a:latin typeface="Calibri"/>
                <a:ea typeface="Calibri"/>
                <a:cs typeface="Calibri"/>
              </a:rPr>
              <a:t>30.6.2026</a:t>
            </a:r>
            <a:r>
              <a:rPr lang="fi-FI" sz="2000">
                <a:solidFill>
                  <a:srgbClr val="343841"/>
                </a:solidFill>
                <a:latin typeface="Calibri"/>
                <a:ea typeface="Calibri"/>
                <a:cs typeface="Calibri"/>
              </a:rPr>
              <a:t>.</a:t>
            </a:r>
          </a:p>
          <a:p>
            <a:pPr marL="800100" lvl="1" indent="-342900">
              <a:lnSpc>
                <a:spcPct val="90000"/>
              </a:lnSpc>
              <a:buClr>
                <a:srgbClr val="CF006E"/>
              </a:buClr>
              <a:buFont typeface="Arial"/>
              <a:buChar char="•"/>
              <a:defRPr/>
            </a:pPr>
            <a:endParaRPr lang="fi-FI" sz="2000">
              <a:solidFill>
                <a:srgbClr val="343841"/>
              </a:solidFill>
              <a:latin typeface="Calibri"/>
              <a:ea typeface="Calibri"/>
              <a:cs typeface="Calibri"/>
            </a:endParaRPr>
          </a:p>
          <a:p>
            <a:pPr marL="800100" lvl="1" indent="-342900">
              <a:lnSpc>
                <a:spcPct val="90000"/>
              </a:lnSpc>
              <a:buClr>
                <a:srgbClr val="CF006E"/>
              </a:buClr>
              <a:buFont typeface="Arial"/>
              <a:buChar char="•"/>
              <a:defRPr/>
            </a:pPr>
            <a:r>
              <a:rPr lang="fi-FI" sz="2000">
                <a:solidFill>
                  <a:srgbClr val="343841"/>
                </a:solidFill>
                <a:latin typeface="Calibri"/>
                <a:ea typeface="Calibri"/>
                <a:cs typeface="Calibri"/>
              </a:rPr>
              <a:t>Puutavara-asetusta on sovellettu n. 10 vuotta. Asetuksen piiriin kuuluu iso osa </a:t>
            </a:r>
            <a:r>
              <a:rPr lang="fi-FI" sz="2000" err="1">
                <a:solidFill>
                  <a:srgbClr val="343841"/>
                </a:solidFill>
                <a:latin typeface="Calibri"/>
                <a:ea typeface="Calibri"/>
                <a:cs typeface="Calibri"/>
              </a:rPr>
              <a:t>EUDR:n</a:t>
            </a:r>
            <a:r>
              <a:rPr lang="fi-FI" sz="2000">
                <a:solidFill>
                  <a:srgbClr val="343841"/>
                </a:solidFill>
                <a:latin typeface="Calibri"/>
                <a:ea typeface="Calibri"/>
                <a:cs typeface="Calibri"/>
              </a:rPr>
              <a:t> puu-hyödykkeen tuotteista, mutta eivät kaikki. Esim. HS 4402 puuhiili ja HS 49 paperiset kirjat, lehdet yms.</a:t>
            </a:r>
          </a:p>
          <a:p>
            <a:pPr marL="228600" lvl="1" indent="-228600">
              <a:lnSpc>
                <a:spcPct val="90000"/>
              </a:lnSpc>
              <a:buClr>
                <a:srgbClr val="CF006E"/>
              </a:buClr>
              <a:buFont typeface="Arial"/>
              <a:buChar char="•"/>
              <a:defRPr/>
            </a:pPr>
            <a:endParaRPr lang="fi-FI" altLang="fi-FI" sz="2200">
              <a:solidFill>
                <a:srgbClr val="343841"/>
              </a:solidFill>
              <a:latin typeface="calibri" charset="0"/>
              <a:ea typeface="calibri" charset="0"/>
              <a:cs typeface="Arial" charset="0"/>
            </a:endParaRPr>
          </a:p>
          <a:p>
            <a:pPr marL="0" lvl="1">
              <a:lnSpc>
                <a:spcPct val="90000"/>
              </a:lnSpc>
              <a:buClr>
                <a:srgbClr val="CF006E"/>
              </a:buClr>
              <a:defRPr/>
            </a:pPr>
            <a:endParaRPr lang="fi-FI" altLang="fi-FI" sz="2400">
              <a:solidFill>
                <a:srgbClr val="343841"/>
              </a:solidFill>
              <a:latin typeface="calibri" charset="0"/>
              <a:ea typeface="calibri" charset="0"/>
              <a:cs typeface="Arial" charset="0"/>
            </a:endParaRPr>
          </a:p>
        </p:txBody>
      </p:sp>
      <p:sp>
        <p:nvSpPr>
          <p:cNvPr id="5" name="Tekstiruutu 4">
            <a:extLst>
              <a:ext uri="{FF2B5EF4-FFF2-40B4-BE49-F238E27FC236}">
                <a16:creationId xmlns:a16="http://schemas.microsoft.com/office/drawing/2014/main" id="{F2A58D0E-5BC5-9D15-1808-D5B532E1E321}"/>
              </a:ext>
            </a:extLst>
          </p:cNvPr>
          <p:cNvSpPr txBox="1"/>
          <p:nvPr/>
        </p:nvSpPr>
        <p:spPr>
          <a:xfrm>
            <a:off x="190498" y="6191249"/>
            <a:ext cx="11904931" cy="369332"/>
          </a:xfrm>
          <a:prstGeom prst="rect">
            <a:avLst/>
          </a:prstGeom>
          <a:noFill/>
          <a:ln>
            <a:solidFill>
              <a:schemeClr val="tx1"/>
            </a:solidFill>
            <a:prstDash val="solid"/>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ea typeface="Calibri"/>
                <a:cs typeface="Calibri"/>
              </a:rPr>
              <a:t>Esimerkki poikkeuksesta: Pienyritys A maahantuo HS 4402 puuhiiltä EU:n ulkopuolelta. </a:t>
            </a:r>
            <a:r>
              <a:rPr lang="fi-FI" err="1">
                <a:ea typeface="Calibri"/>
                <a:cs typeface="Calibri"/>
              </a:rPr>
              <a:t>EUDR:n</a:t>
            </a:r>
            <a:r>
              <a:rPr lang="fi-FI">
                <a:ea typeface="Calibri"/>
                <a:cs typeface="Calibri"/>
              </a:rPr>
              <a:t> soveltaminen alkaa </a:t>
            </a:r>
            <a:r>
              <a:rPr lang="fi-FI" b="1" u="sng">
                <a:ea typeface="Calibri"/>
                <a:cs typeface="Calibri"/>
              </a:rPr>
              <a:t>30.6.2026</a:t>
            </a:r>
            <a:r>
              <a:rPr lang="fi-FI">
                <a:ea typeface="Calibri"/>
                <a:cs typeface="Calibri"/>
              </a:rPr>
              <a:t>.</a:t>
            </a:r>
            <a:endParaRPr lang="fi-FI"/>
          </a:p>
        </p:txBody>
      </p:sp>
      <p:pic>
        <p:nvPicPr>
          <p:cNvPr id="7" name="Kuva 6" descr="Kuva, joka sisältää kohteen teksti, kuvakaappaus, Fontti, diagrammi&#10;&#10;Tekoälyn generoima sisältö voi olla virheellistä.">
            <a:extLst>
              <a:ext uri="{FF2B5EF4-FFF2-40B4-BE49-F238E27FC236}">
                <a16:creationId xmlns:a16="http://schemas.microsoft.com/office/drawing/2014/main" id="{9ED1CEE3-2EB4-1D7B-9B71-37D11B6DD9C2}"/>
              </a:ext>
            </a:extLst>
          </p:cNvPr>
          <p:cNvPicPr>
            <a:picLocks noChangeAspect="1"/>
          </p:cNvPicPr>
          <p:nvPr/>
        </p:nvPicPr>
        <p:blipFill>
          <a:blip r:embed="rId3"/>
          <a:stretch>
            <a:fillRect/>
          </a:stretch>
        </p:blipFill>
        <p:spPr>
          <a:xfrm>
            <a:off x="533420" y="1665530"/>
            <a:ext cx="6582857" cy="3702857"/>
          </a:xfrm>
          <a:prstGeom prst="rect">
            <a:avLst/>
          </a:prstGeom>
        </p:spPr>
      </p:pic>
    </p:spTree>
    <p:extLst>
      <p:ext uri="{BB962C8B-B14F-4D97-AF65-F5344CB8AC3E}">
        <p14:creationId xmlns:p14="http://schemas.microsoft.com/office/powerpoint/2010/main" val="223581317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Kertausta velvoitteista</a:t>
            </a:r>
          </a:p>
        </p:txBody>
      </p:sp>
      <p:sp>
        <p:nvSpPr>
          <p:cNvPr id="3" name="Content Placeholder 2"/>
          <p:cNvSpPr>
            <a:spLocks noGrp="1"/>
          </p:cNvSpPr>
          <p:nvPr>
            <p:ph idx="1"/>
          </p:nvPr>
        </p:nvSpPr>
        <p:spPr>
          <a:xfrm>
            <a:off x="528098" y="1456509"/>
            <a:ext cx="10709878" cy="4351338"/>
          </a:xfrm>
        </p:spPr>
        <p:txBody>
          <a:bodyPr lIns="91440" tIns="45720" rIns="91440" bIns="45720" anchor="t"/>
          <a:lstStyle/>
          <a:p>
            <a:pPr>
              <a:spcBef>
                <a:spcPts val="0"/>
              </a:spcBef>
            </a:pPr>
            <a:r>
              <a:rPr lang="fi-FI">
                <a:latin typeface="calibri"/>
              </a:rPr>
              <a:t>Toimijoiden tulee noudattaa asianmukaista huolellisuutta (tietovaatimus, riskinarviointi ja riskin vähentäminen) saattaessaan tuotteita markkinoille tai viedessään tuotteita EU:n ulkopuolelle</a:t>
            </a:r>
            <a:endParaRPr lang="fi-FI"/>
          </a:p>
          <a:p>
            <a:pPr lvl="1">
              <a:spcBef>
                <a:spcPts val="0"/>
              </a:spcBef>
            </a:pPr>
            <a:r>
              <a:rPr lang="fi-FI" sz="2200">
                <a:latin typeface="calibri"/>
              </a:rPr>
              <a:t>Kerätyt tiedot säilytettävä 5 vuoden ajan</a:t>
            </a:r>
          </a:p>
          <a:p>
            <a:pPr lvl="1">
              <a:spcBef>
                <a:spcPts val="0"/>
              </a:spcBef>
            </a:pPr>
            <a:r>
              <a:rPr lang="fi-FI" sz="2200">
                <a:latin typeface="calibri"/>
              </a:rPr>
              <a:t>Riskinarviointi ja riskin vähentäminen on dokumentoitava sekä tarkistettava vähintään kerran vuodessa</a:t>
            </a:r>
          </a:p>
          <a:p>
            <a:pPr>
              <a:spcBef>
                <a:spcPts val="0"/>
              </a:spcBef>
            </a:pPr>
            <a:endParaRPr lang="fi-FI" i="1">
              <a:effectLst/>
              <a:latin typeface="Calibri" panose="020F0502020204030204" pitchFamily="34" charset="0"/>
              <a:ea typeface="Calibri" panose="020F0502020204030204" pitchFamily="34" charset="0"/>
            </a:endParaRPr>
          </a:p>
          <a:p>
            <a:pPr>
              <a:spcBef>
                <a:spcPts val="0"/>
              </a:spcBef>
            </a:pPr>
            <a:r>
              <a:rPr lang="fi-FI">
                <a:latin typeface="Calibri"/>
                <a:ea typeface="Calibri"/>
              </a:rPr>
              <a:t>M</a:t>
            </a:r>
            <a:r>
              <a:rPr lang="fi-FI">
                <a:effectLst/>
                <a:latin typeface="Calibri"/>
                <a:ea typeface="Calibri"/>
              </a:rPr>
              <a:t>arkkinoille saattamisen</a:t>
            </a:r>
            <a:r>
              <a:rPr lang="fi-FI">
                <a:latin typeface="Calibri"/>
                <a:ea typeface="Calibri"/>
              </a:rPr>
              <a:t> tai viennin yhteydessä</a:t>
            </a:r>
            <a:r>
              <a:rPr lang="fi-FI">
                <a:effectLst/>
                <a:latin typeface="Calibri"/>
                <a:ea typeface="Calibri"/>
              </a:rPr>
              <a:t> ”</a:t>
            </a:r>
            <a:r>
              <a:rPr lang="fi-FI" i="1">
                <a:latin typeface="Calibri"/>
                <a:ea typeface="Calibri"/>
              </a:rPr>
              <a:t>DD-vakuutus</a:t>
            </a:r>
            <a:r>
              <a:rPr lang="fi-FI" i="1">
                <a:effectLst/>
                <a:latin typeface="Calibri"/>
                <a:ea typeface="Calibri"/>
              </a:rPr>
              <a:t>”</a:t>
            </a:r>
            <a:r>
              <a:rPr lang="fi-FI">
                <a:effectLst/>
                <a:latin typeface="Calibri"/>
                <a:ea typeface="Calibri"/>
              </a:rPr>
              <a:t> komission tietojärjestelmään</a:t>
            </a:r>
            <a:endParaRPr lang="fi-FI">
              <a:latin typeface="Calibri"/>
              <a:ea typeface="Calibri"/>
            </a:endParaRPr>
          </a:p>
          <a:p>
            <a:pPr>
              <a:spcBef>
                <a:spcPts val="0"/>
              </a:spcBef>
            </a:pPr>
            <a:endParaRPr lang="fi-FI"/>
          </a:p>
          <a:p>
            <a:pPr marL="228600" lvl="1">
              <a:spcBef>
                <a:spcPts val="0"/>
              </a:spcBef>
            </a:pPr>
            <a:r>
              <a:rPr lang="fi-FI" altLang="fi-FI" sz="2600">
                <a:latin typeface="calibri"/>
                <a:cs typeface="Arial"/>
              </a:rPr>
              <a:t>Suurilla toimijoilla velvoite raportoida vuosittain julkisesti asianmukaisen huolellisuuden järjestelmästään</a:t>
            </a:r>
          </a:p>
          <a:p>
            <a:pPr marL="228600" lvl="1">
              <a:spcBef>
                <a:spcPts val="0"/>
              </a:spcBef>
            </a:pPr>
            <a:endParaRPr lang="fi-FI" altLang="fi-FI" sz="2600">
              <a:cs typeface="Arial" charset="0"/>
            </a:endParaRPr>
          </a:p>
          <a:p>
            <a:pPr marL="228600" lvl="1">
              <a:spcBef>
                <a:spcPts val="0"/>
              </a:spcBef>
            </a:pPr>
            <a:r>
              <a:rPr lang="fi-FI" altLang="fi-FI" sz="2600">
                <a:latin typeface="calibri"/>
                <a:cs typeface="Arial"/>
              </a:rPr>
              <a:t>Suurilla kauppaa käyvillä vastaavat velvoitteet kuin toimijoilla</a:t>
            </a:r>
          </a:p>
          <a:p>
            <a:pPr marL="0" indent="0">
              <a:spcBef>
                <a:spcPts val="0"/>
              </a:spcBef>
              <a:buNone/>
            </a:pPr>
            <a:endParaRPr lang="fi-FI"/>
          </a:p>
        </p:txBody>
      </p:sp>
    </p:spTree>
    <p:extLst>
      <p:ext uri="{BB962C8B-B14F-4D97-AF65-F5344CB8AC3E}">
        <p14:creationId xmlns:p14="http://schemas.microsoft.com/office/powerpoint/2010/main" val="301907071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Tärkeät ajankohdat</a:t>
            </a:r>
          </a:p>
        </p:txBody>
      </p:sp>
      <p:sp>
        <p:nvSpPr>
          <p:cNvPr id="3" name="Content Placeholder 2"/>
          <p:cNvSpPr>
            <a:spLocks noGrp="1"/>
          </p:cNvSpPr>
          <p:nvPr>
            <p:ph idx="1"/>
          </p:nvPr>
        </p:nvSpPr>
        <p:spPr>
          <a:xfrm>
            <a:off x="528097" y="1530349"/>
            <a:ext cx="10848739" cy="5346701"/>
          </a:xfrm>
        </p:spPr>
        <p:txBody>
          <a:bodyPr lIns="91440" tIns="45720" rIns="91440" bIns="45720" anchor="t"/>
          <a:lstStyle/>
          <a:p>
            <a:pPr marL="514350" indent="-514350">
              <a:spcBef>
                <a:spcPts val="0"/>
              </a:spcBef>
              <a:buFont typeface="+mj-lt"/>
              <a:buAutoNum type="arabicPeriod"/>
            </a:pPr>
            <a:r>
              <a:rPr lang="fi-FI" altLang="fi-FI" sz="2400">
                <a:latin typeface="calibri"/>
                <a:ea typeface="Arial Unicode MS"/>
                <a:cs typeface="Arial Unicode MS"/>
              </a:rPr>
              <a:t>Asetus tuli voimaan 29.6.2023</a:t>
            </a:r>
          </a:p>
          <a:p>
            <a:pPr marL="514350" indent="-514350">
              <a:spcBef>
                <a:spcPts val="0"/>
              </a:spcBef>
              <a:buFont typeface="+mj-lt"/>
              <a:buAutoNum type="arabicPeriod"/>
            </a:pPr>
            <a:endParaRPr lang="fi-FI" altLang="fi-FI" sz="2400">
              <a:ea typeface="Arial Unicode MS" panose="020B0604020202020204" pitchFamily="34" charset="-128"/>
              <a:cs typeface="Arial Unicode MS" panose="020B0604020202020204" pitchFamily="34" charset="-128"/>
            </a:endParaRPr>
          </a:p>
          <a:p>
            <a:pPr marL="514350" indent="-514350">
              <a:spcBef>
                <a:spcPts val="0"/>
              </a:spcBef>
              <a:buFont typeface="+mj-lt"/>
              <a:buAutoNum type="arabicPeriod"/>
            </a:pPr>
            <a:r>
              <a:rPr lang="fi-FI" altLang="fi-FI" sz="2400">
                <a:latin typeface="calibri"/>
                <a:ea typeface="Arial Unicode MS"/>
                <a:cs typeface="Arial Unicode MS"/>
              </a:rPr>
              <a:t>Kansallisen säädösvalmistelutyöryhmän 1. kokous 3.10.2023</a:t>
            </a:r>
          </a:p>
          <a:p>
            <a:pPr lvl="2">
              <a:spcBef>
                <a:spcPts val="0"/>
              </a:spcBef>
            </a:pPr>
            <a:r>
              <a:rPr lang="fi-FI" altLang="fi-FI" sz="1800">
                <a:latin typeface="+mj-lt"/>
                <a:ea typeface="Arial Unicode MS"/>
                <a:cs typeface="Arial Unicode MS"/>
              </a:rPr>
              <a:t>MMM:n hankesivut </a:t>
            </a:r>
            <a:r>
              <a:rPr lang="fi-FI" sz="1800" b="0" i="0" u="none" strike="noStrike">
                <a:solidFill>
                  <a:srgbClr val="3333CC"/>
                </a:solidFill>
                <a:effectLst/>
                <a:latin typeface="+mj-lt"/>
                <a:hlinkClick r:id="rId2"/>
              </a:rPr>
              <a:t>Metsäkatoasetuksen kansallisen täytäntöönpanon työryhmä</a:t>
            </a:r>
            <a:r>
              <a:rPr lang="fi-FI" altLang="fi-FI" sz="1800">
                <a:latin typeface="+mj-lt"/>
                <a:ea typeface="Arial Unicode MS"/>
                <a:cs typeface="Arial Unicode MS"/>
              </a:rPr>
              <a:t> </a:t>
            </a:r>
          </a:p>
          <a:p>
            <a:pPr marL="514350" indent="-514350">
              <a:spcBef>
                <a:spcPts val="0"/>
              </a:spcBef>
              <a:buFont typeface="+mj-lt"/>
              <a:buAutoNum type="arabicPeriod"/>
            </a:pPr>
            <a:endParaRPr lang="fi-FI" altLang="fi-FI" sz="2400">
              <a:ea typeface="Arial Unicode MS" panose="020B0604020202020204" pitchFamily="34" charset="-128"/>
              <a:cs typeface="Arial Unicode MS" panose="020B0604020202020204" pitchFamily="34" charset="-128"/>
            </a:endParaRPr>
          </a:p>
          <a:p>
            <a:pPr marL="514350" indent="-514350">
              <a:spcBef>
                <a:spcPts val="0"/>
              </a:spcBef>
              <a:buFont typeface="+mj-lt"/>
              <a:buAutoNum type="arabicPeriod"/>
            </a:pPr>
            <a:r>
              <a:rPr lang="fi-FI" altLang="fi-FI" sz="2400">
                <a:latin typeface="calibri"/>
                <a:ea typeface="Arial Unicode MS"/>
                <a:cs typeface="Arial Unicode MS"/>
              </a:rPr>
              <a:t>Ruokavirasto nimettiin toimivaltaiseksi viranomaiseksi 13.12.2023</a:t>
            </a:r>
          </a:p>
          <a:p>
            <a:pPr marL="514350" indent="-514350">
              <a:spcBef>
                <a:spcPts val="0"/>
              </a:spcBef>
              <a:buFont typeface="+mj-lt"/>
              <a:buAutoNum type="arabicPeriod"/>
            </a:pPr>
            <a:endParaRPr lang="fi-FI" altLang="fi-FI" sz="2200">
              <a:ea typeface="Arial Unicode MS" panose="020B0604020202020204" pitchFamily="34" charset="-128"/>
              <a:cs typeface="Arial Unicode MS" panose="020B0604020202020204" pitchFamily="34" charset="-128"/>
            </a:endParaRPr>
          </a:p>
          <a:p>
            <a:pPr marL="514350" indent="-514350">
              <a:spcBef>
                <a:spcPts val="0"/>
              </a:spcBef>
              <a:buFont typeface="+mj-lt"/>
              <a:buAutoNum type="arabicPeriod"/>
            </a:pPr>
            <a:r>
              <a:rPr lang="fi-FI" altLang="fi-FI" sz="2400">
                <a:latin typeface="calibri"/>
                <a:ea typeface="Arial Unicode MS"/>
                <a:cs typeface="Arial Unicode MS"/>
              </a:rPr>
              <a:t>Vuoden 2024 loppupuolella rekisteröityminen EUDR-tietojärjestelmään mahdollista</a:t>
            </a:r>
          </a:p>
          <a:p>
            <a:pPr marL="514350" indent="-514350">
              <a:spcBef>
                <a:spcPts val="0"/>
              </a:spcBef>
              <a:buFont typeface="+mj-lt"/>
              <a:buAutoNum type="arabicPeriod"/>
            </a:pPr>
            <a:endParaRPr lang="fi-FI" altLang="fi-FI" sz="2400">
              <a:ea typeface="Arial Unicode MS" panose="020B0604020202020204" pitchFamily="34" charset="-128"/>
              <a:cs typeface="Arial Unicode MS" panose="020B0604020202020204" pitchFamily="34" charset="-128"/>
            </a:endParaRPr>
          </a:p>
          <a:p>
            <a:pPr marL="514350" indent="-514350">
              <a:spcBef>
                <a:spcPts val="0"/>
              </a:spcBef>
              <a:buFont typeface="+mj-lt"/>
              <a:buAutoNum type="arabicPeriod"/>
            </a:pPr>
            <a:r>
              <a:rPr lang="fi-FI" altLang="fi-FI" sz="2400">
                <a:latin typeface="calibri"/>
                <a:ea typeface="Arial Unicode MS"/>
                <a:cs typeface="Arial Unicode MS"/>
              </a:rPr>
              <a:t>Soveltaminen alkaa 30.12.2025</a:t>
            </a:r>
          </a:p>
          <a:p>
            <a:pPr lvl="2">
              <a:spcBef>
                <a:spcPts val="0"/>
              </a:spcBef>
            </a:pPr>
            <a:r>
              <a:rPr lang="fi-FI" altLang="fi-FI" sz="1800">
                <a:latin typeface="calibri"/>
                <a:ea typeface="Arial Unicode MS"/>
                <a:cs typeface="Arial Unicode MS"/>
              </a:rPr>
              <a:t>Tietyin poikkeuksin soveltaminen alkaa 6 kuukautta myöhemmin</a:t>
            </a:r>
          </a:p>
          <a:p>
            <a:pPr lvl="2">
              <a:spcBef>
                <a:spcPts val="0"/>
              </a:spcBef>
            </a:pPr>
            <a:r>
              <a:rPr lang="fi-FI" altLang="fi-FI" sz="1800">
                <a:latin typeface="calibri"/>
                <a:ea typeface="Arial Unicode MS"/>
                <a:cs typeface="Arial Unicode MS"/>
              </a:rPr>
              <a:t>Nykyisen puutavara-asetuksen soveltamista koskee poikkeussäädökset ja </a:t>
            </a:r>
            <a:r>
              <a:rPr lang="fi-FI" sz="1800">
                <a:latin typeface="calibri"/>
              </a:rPr>
              <a:t>tietyin ehdoin asetusta sovelletaan vuoden 2027 loppuun saakka</a:t>
            </a:r>
            <a:endParaRPr lang="fi-FI" altLang="fi-FI" sz="1800">
              <a:latin typeface="calibri"/>
              <a:ea typeface="Arial Unicode MS" panose="020B0604020202020204" pitchFamily="34" charset="-128"/>
              <a:cs typeface="Arial Unicode MS" panose="020B0604020202020204" pitchFamily="34" charset="-128"/>
            </a:endParaRPr>
          </a:p>
          <a:p>
            <a:pPr marL="914400" lvl="2" indent="0">
              <a:spcBef>
                <a:spcPts val="0"/>
              </a:spcBef>
              <a:buNone/>
            </a:pPr>
            <a:r>
              <a:rPr lang="fi-FI" altLang="fi-FI" sz="1800">
                <a:latin typeface="calibri"/>
                <a:ea typeface="Arial Unicode MS"/>
                <a:cs typeface="Arial Unicode MS"/>
              </a:rPr>
              <a:t> </a:t>
            </a:r>
          </a:p>
          <a:p>
            <a:pPr marL="457200" indent="-457200">
              <a:spcBef>
                <a:spcPts val="0"/>
              </a:spcBef>
              <a:buFont typeface="+mj-lt"/>
              <a:buAutoNum type="arabicPeriod"/>
            </a:pPr>
            <a:r>
              <a:rPr lang="fi-FI" altLang="fi-FI" sz="2400">
                <a:latin typeface="calibri"/>
                <a:ea typeface="Arial Unicode MS"/>
                <a:cs typeface="Arial Unicode MS"/>
              </a:rPr>
              <a:t>Uudelleentarkastelut 1/2/5 vuoden kuluttua asetuksen voimaantulosta (mm. mahdolliset lisäykset tuotelistaukseen)</a:t>
            </a:r>
          </a:p>
          <a:p>
            <a:pPr marL="457200" lvl="1" indent="0">
              <a:spcBef>
                <a:spcPts val="0"/>
              </a:spcBef>
              <a:buNone/>
            </a:pPr>
            <a:endParaRPr lang="fi-FI" altLang="fi-FI">
              <a:ea typeface="Arial Unicode MS" panose="020B0604020202020204" pitchFamily="34" charset="-128"/>
              <a:cs typeface="Arial Unicode MS" panose="020B0604020202020204" pitchFamily="34" charset="-128"/>
            </a:endParaRPr>
          </a:p>
          <a:p>
            <a:pPr lvl="1">
              <a:spcBef>
                <a:spcPts val="0"/>
              </a:spcBef>
            </a:pPr>
            <a:endParaRPr lang="fi-FI"/>
          </a:p>
        </p:txBody>
      </p:sp>
    </p:spTree>
    <p:extLst>
      <p:ext uri="{BB962C8B-B14F-4D97-AF65-F5344CB8AC3E}">
        <p14:creationId xmlns:p14="http://schemas.microsoft.com/office/powerpoint/2010/main" val="327916532"/>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D6FF0963-2CAA-E222-11CB-1C1CB9781A4E}"/>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a:latin typeface="Calibri" panose="020F0502020204030204" pitchFamily="34" charset="0"/>
                <a:ea typeface="Trebuchet MS" panose="020B0603020202020204" pitchFamily="34" charset="0"/>
                <a:cs typeface="Trebuchet MS" panose="020B0603020202020204" pitchFamily="34" charset="0"/>
              </a:rPr>
              <a:t>”Next steps”</a:t>
            </a:r>
            <a:endParaRPr lang="fi-FI" altLang="fi-FI">
              <a:solidFill>
                <a:srgbClr val="FF0000"/>
              </a:solidFill>
              <a:latin typeface="Calibri" panose="020F0502020204030204" pitchFamily="34" charset="0"/>
              <a:ea typeface="Trebuchet MS" panose="020B0603020202020204" pitchFamily="34" charset="0"/>
              <a:cs typeface="Trebuchet MS" panose="020B0603020202020204" pitchFamily="34" charset="0"/>
            </a:endParaRPr>
          </a:p>
        </p:txBody>
      </p:sp>
      <p:sp>
        <p:nvSpPr>
          <p:cNvPr id="67587" name="Content Placeholder 2">
            <a:extLst>
              <a:ext uri="{FF2B5EF4-FFF2-40B4-BE49-F238E27FC236}">
                <a16:creationId xmlns:a16="http://schemas.microsoft.com/office/drawing/2014/main" id="{41ED717B-5677-B046-0556-C65AB73CBCE7}"/>
              </a:ext>
            </a:extLst>
          </p:cNvPr>
          <p:cNvSpPr>
            <a:spLocks noGrp="1" noChangeArrowheads="1"/>
          </p:cNvSpPr>
          <p:nvPr>
            <p:ph idx="1"/>
          </p:nvPr>
        </p:nvSpPr>
        <p:spPr bwMode="auto">
          <a:xfrm>
            <a:off x="528638" y="1646238"/>
            <a:ext cx="10515600" cy="4351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spcBef>
                <a:spcPct val="0"/>
              </a:spcBef>
              <a:buFont typeface="Calibri" panose="020F0502020204030204" pitchFamily="34" charset="0"/>
              <a:buAutoNum type="arabicPeriod"/>
            </a:pPr>
            <a:r>
              <a:rPr lang="fi-FI" altLang="fi-FI">
                <a:latin typeface="Calibri" panose="020F0502020204030204" pitchFamily="34" charset="0"/>
                <a:ea typeface="Arial Unicode MS" panose="020B0604020202020204"/>
                <a:cs typeface="Arial Unicode MS" panose="020B0604020202020204"/>
              </a:rPr>
              <a:t>Käy asetuksen liite I läpi! Eli selvitä ensimmäisenä, että kuulutko asetuksen velvoitteiden piiriin:</a:t>
            </a:r>
          </a:p>
          <a:p>
            <a:pPr lvl="2">
              <a:spcBef>
                <a:spcPct val="0"/>
              </a:spcBef>
            </a:pPr>
            <a:r>
              <a:rPr lang="fi-FI" altLang="fi-FI" sz="2200">
                <a:latin typeface="Calibri" panose="020F0502020204030204" pitchFamily="34" charset="0"/>
                <a:ea typeface="Arial Unicode MS" panose="020B0604020202020204"/>
                <a:cs typeface="Arial Unicode MS" panose="020B0604020202020204"/>
              </a:rPr>
              <a:t>Asetusta sovelletaan niihin tuotteisiin, joiden tullinimike on listattu asetuksen liitteessä I.</a:t>
            </a:r>
          </a:p>
          <a:p>
            <a:pPr lvl="2">
              <a:spcBef>
                <a:spcPct val="0"/>
              </a:spcBef>
            </a:pPr>
            <a:r>
              <a:rPr lang="fi-FI" altLang="fi-FI" sz="2200">
                <a:latin typeface="Calibri" panose="020F0502020204030204" pitchFamily="34" charset="0"/>
                <a:ea typeface="Arial Unicode MS" panose="020B0604020202020204"/>
                <a:cs typeface="Arial Unicode MS" panose="020B0604020202020204"/>
              </a:rPr>
              <a:t>Esimerkiksi vene, jonka valmistukseen on käytetty vaneria, ei kuulu asetuksen rajoituksen piiriin.</a:t>
            </a:r>
            <a:endParaRPr lang="fi-FI" altLang="fi-FI" sz="2200">
              <a:solidFill>
                <a:srgbClr val="FF0000"/>
              </a:solidFill>
              <a:latin typeface="Calibri" panose="020F0502020204030204" pitchFamily="34" charset="0"/>
              <a:ea typeface="Arial Unicode MS" panose="020B0604020202020204"/>
              <a:cs typeface="Arial Unicode MS" panose="020B0604020202020204"/>
            </a:endParaRPr>
          </a:p>
          <a:p>
            <a:pPr marL="514350" indent="-514350">
              <a:spcBef>
                <a:spcPct val="0"/>
              </a:spcBef>
              <a:buFont typeface="Calibri" panose="020F0502020204030204" pitchFamily="34" charset="0"/>
              <a:buAutoNum type="arabicPeriod"/>
            </a:pPr>
            <a:endParaRPr lang="fi-FI" altLang="fi-FI">
              <a:latin typeface="Calibri" panose="020F0502020204030204" pitchFamily="34" charset="0"/>
              <a:ea typeface="Arial Unicode MS" panose="020B0604020202020204"/>
              <a:cs typeface="Arial Unicode MS" panose="020B0604020202020204"/>
            </a:endParaRPr>
          </a:p>
          <a:p>
            <a:pPr marL="514350" indent="-514350">
              <a:spcBef>
                <a:spcPct val="0"/>
              </a:spcBef>
              <a:buFont typeface="Calibri" panose="020F0502020204030204" pitchFamily="34" charset="0"/>
              <a:buAutoNum type="arabicPeriod"/>
            </a:pPr>
            <a:r>
              <a:rPr lang="fi-FI" altLang="fi-FI">
                <a:latin typeface="Calibri" panose="020F0502020204030204" pitchFamily="34" charset="0"/>
                <a:ea typeface="Arial Unicode MS" panose="020B0604020202020204"/>
                <a:cs typeface="Arial Unicode MS" panose="020B0604020202020204"/>
              </a:rPr>
              <a:t>Selvitä asetuksen tarkoittama roolisi (roolisi voi olla esim. maahantuoja, viejä, kotimainen tuottaja, jatkojalostaja tai kauppaa käyvä), joka määrittelee velvoitteesi</a:t>
            </a:r>
            <a:r>
              <a:rPr lang="fi-FI" altLang="fi-FI" sz="2800">
                <a:latin typeface="Calibri" panose="020F0502020204030204" pitchFamily="34" charset="0"/>
                <a:ea typeface="Arial Unicode MS" panose="020B0604020202020204"/>
                <a:cs typeface="Arial Unicode MS" panose="020B0604020202020204"/>
              </a:rPr>
              <a:t> </a:t>
            </a:r>
          </a:p>
          <a:p>
            <a:pPr marL="514350" indent="-514350">
              <a:spcBef>
                <a:spcPct val="0"/>
              </a:spcBef>
              <a:buFont typeface="Calibri" panose="020F0502020204030204" pitchFamily="34" charset="0"/>
              <a:buAutoNum type="arabicPeriod"/>
            </a:pPr>
            <a:endParaRPr lang="fi-FI" altLang="fi-FI">
              <a:latin typeface="Calibri" panose="020F0502020204030204" pitchFamily="34" charset="0"/>
              <a:ea typeface="Arial Unicode MS" panose="020B0604020202020204"/>
              <a:cs typeface="Arial Unicode MS" panose="020B0604020202020204"/>
            </a:endParaRPr>
          </a:p>
          <a:p>
            <a:pPr marL="514350" indent="-514350">
              <a:spcBef>
                <a:spcPct val="0"/>
              </a:spcBef>
              <a:buFont typeface="Calibri" panose="020F0502020204030204" pitchFamily="34" charset="0"/>
              <a:buAutoNum type="arabicPeriod"/>
            </a:pPr>
            <a:r>
              <a:rPr lang="fi-FI" altLang="fi-FI">
                <a:latin typeface="Calibri" panose="020F0502020204030204" pitchFamily="34" charset="0"/>
                <a:ea typeface="Arial Unicode MS" panose="020B0604020202020204"/>
                <a:cs typeface="Arial Unicode MS" panose="020B0604020202020204"/>
              </a:rPr>
              <a:t>Valmistaudu soveltamisen alkamiseen hyvissä ajoin</a:t>
            </a:r>
          </a:p>
          <a:p>
            <a:pPr lvl="2">
              <a:spcBef>
                <a:spcPct val="0"/>
              </a:spcBef>
            </a:pPr>
            <a:r>
              <a:rPr lang="fi-FI" altLang="fi-FI" sz="2200">
                <a:latin typeface="Calibri" panose="020F0502020204030204" pitchFamily="34" charset="0"/>
                <a:ea typeface="Arial Unicode MS" panose="020B0604020202020204"/>
                <a:cs typeface="Arial Unicode MS" panose="020B0604020202020204"/>
              </a:rPr>
              <a:t>Selvitä tuotteidesi alkuperä ja koko toimitusketju</a:t>
            </a:r>
          </a:p>
          <a:p>
            <a:pPr lvl="2">
              <a:spcBef>
                <a:spcPct val="0"/>
              </a:spcBef>
            </a:pPr>
            <a:r>
              <a:rPr lang="fi-FI" altLang="fi-FI" sz="2200">
                <a:latin typeface="Calibri" panose="020F0502020204030204" pitchFamily="34" charset="0"/>
                <a:ea typeface="Arial Unicode MS" panose="020B0604020202020204"/>
                <a:cs typeface="Arial Unicode MS" panose="020B0604020202020204"/>
              </a:rPr>
              <a:t>Rekisteröidy EUDR -tietojärjestelmään hyvissä ajoin ennen soveltamisen alkamista</a:t>
            </a:r>
            <a:endParaRPr lang="fi-FI" altLang="fi-FI">
              <a:latin typeface="Calibri" panose="020F0502020204030204" pitchFamily="34" charset="0"/>
              <a:ea typeface="Arial Unicode MS" panose="020B0604020202020204"/>
              <a:cs typeface="Arial Unicode MS" panose="020B0604020202020204"/>
            </a:endParaRPr>
          </a:p>
          <a:p>
            <a:pPr lvl="1">
              <a:spcBef>
                <a:spcPct val="0"/>
              </a:spcBef>
            </a:pPr>
            <a:endParaRPr lang="fi-FI" altLang="fi-FI">
              <a:latin typeface="Calibri" panose="020F0502020204030204" pitchFamily="34" charset="0"/>
              <a:ea typeface="Georgia" panose="02040502050405020303" pitchFamily="18" charset="0"/>
              <a:cs typeface="Georgia" panose="02040502050405020303" pitchFamily="18" charset="0"/>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9DABF4-6FF9-DE86-0DDF-C50287B4B4CD}"/>
            </a:ext>
          </a:extLst>
        </p:cNvPr>
        <p:cNvGrpSpPr/>
        <p:nvPr/>
      </p:nvGrpSpPr>
      <p:grpSpPr>
        <a:xfrm>
          <a:off x="0" y="0"/>
          <a:ext cx="0" cy="0"/>
          <a:chOff x="0" y="0"/>
          <a:chExt cx="0" cy="0"/>
        </a:xfrm>
      </p:grpSpPr>
      <p:sp>
        <p:nvSpPr>
          <p:cNvPr id="29698" name="Title 1">
            <a:extLst>
              <a:ext uri="{FF2B5EF4-FFF2-40B4-BE49-F238E27FC236}">
                <a16:creationId xmlns:a16="http://schemas.microsoft.com/office/drawing/2014/main" id="{C9F4B739-79AE-6F92-F09A-B1D598593A5F}"/>
              </a:ext>
            </a:extLst>
          </p:cNvPr>
          <p:cNvSpPr>
            <a:spLocks noGrp="1" noChangeArrowheads="1"/>
          </p:cNvSpPr>
          <p:nvPr>
            <p:ph type="ctrTitle"/>
          </p:nvPr>
        </p:nvSpPr>
        <p:spPr bwMode="auto">
          <a:xfrm>
            <a:off x="1506537" y="2139950"/>
            <a:ext cx="10119405" cy="272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a:bodyPr>
          <a:lstStyle/>
          <a:p>
            <a:r>
              <a:rPr lang="fi-FI" altLang="fi-FI" sz="3600"/>
              <a:t>Metsäkatoasetus (</a:t>
            </a:r>
            <a:r>
              <a:rPr lang="fi-FI" altLang="fi-FI" sz="3600" i="1"/>
              <a:t>EU </a:t>
            </a:r>
            <a:r>
              <a:rPr lang="fi-FI" altLang="fi-FI" sz="3600" i="1" err="1"/>
              <a:t>Deforestation</a:t>
            </a:r>
            <a:r>
              <a:rPr lang="fi-FI" altLang="fi-FI" sz="3600" i="1"/>
              <a:t> </a:t>
            </a:r>
            <a:r>
              <a:rPr lang="fi-FI" altLang="fi-FI" sz="3600" i="1" err="1"/>
              <a:t>Regulation</a:t>
            </a:r>
            <a:r>
              <a:rPr lang="fi-FI" altLang="fi-FI" sz="3600" i="1"/>
              <a:t> - EUDR</a:t>
            </a:r>
            <a:r>
              <a:rPr lang="fi-FI" altLang="fi-FI" sz="3600"/>
              <a:t>)</a:t>
            </a:r>
            <a:br>
              <a:rPr lang="fi-FI" altLang="fi-FI" sz="4000"/>
            </a:br>
            <a:r>
              <a:rPr lang="fi-FI" altLang="fi-FI" sz="2800">
                <a:ea typeface="Calibri"/>
                <a:cs typeface="Calibri"/>
              </a:rPr>
              <a:t>Asetuksen velvoitteita</a:t>
            </a:r>
          </a:p>
        </p:txBody>
      </p:sp>
    </p:spTree>
    <p:extLst>
      <p:ext uri="{BB962C8B-B14F-4D97-AF65-F5344CB8AC3E}">
        <p14:creationId xmlns:p14="http://schemas.microsoft.com/office/powerpoint/2010/main" val="123668220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C56209C-A692-578B-C4F8-7AC0E29B9F25}"/>
              </a:ext>
            </a:extLst>
          </p:cNvPr>
          <p:cNvSpPr>
            <a:spLocks noGrp="1"/>
          </p:cNvSpPr>
          <p:nvPr>
            <p:ph type="title"/>
          </p:nvPr>
        </p:nvSpPr>
        <p:spPr/>
        <p:txBody>
          <a:bodyPr lIns="91440" tIns="45720" rIns="91440" bIns="45720" anchor="ctr">
            <a:normAutofit/>
          </a:bodyPr>
          <a:lstStyle/>
          <a:p>
            <a:r>
              <a:rPr lang="fi-FI">
                <a:latin typeface="Calibri"/>
                <a:cs typeface="Calibri"/>
              </a:rPr>
              <a:t>DD-vakuutus</a:t>
            </a:r>
            <a:endParaRPr lang="fi-FI"/>
          </a:p>
        </p:txBody>
      </p:sp>
      <p:sp>
        <p:nvSpPr>
          <p:cNvPr id="3" name="Sisällön paikkamerkki 2">
            <a:extLst>
              <a:ext uri="{FF2B5EF4-FFF2-40B4-BE49-F238E27FC236}">
                <a16:creationId xmlns:a16="http://schemas.microsoft.com/office/drawing/2014/main" id="{1E9E3C61-C98B-4D23-BA4A-3D6F01387C9D}"/>
              </a:ext>
            </a:extLst>
          </p:cNvPr>
          <p:cNvSpPr>
            <a:spLocks noGrp="1"/>
          </p:cNvSpPr>
          <p:nvPr>
            <p:ph idx="1"/>
          </p:nvPr>
        </p:nvSpPr>
        <p:spPr>
          <a:xfrm>
            <a:off x="528098" y="1825625"/>
            <a:ext cx="10980716" cy="4351338"/>
          </a:xfrm>
        </p:spPr>
        <p:txBody>
          <a:bodyPr lIns="91440" tIns="45720" rIns="91440" bIns="45720" anchor="t"/>
          <a:lstStyle/>
          <a:p>
            <a:r>
              <a:rPr lang="fi-FI">
                <a:latin typeface="Calibri"/>
                <a:cs typeface="Calibri"/>
              </a:rPr>
              <a:t>DD-vakuutus=</a:t>
            </a:r>
            <a:r>
              <a:rPr lang="fi-FI" err="1">
                <a:latin typeface="Calibri"/>
                <a:cs typeface="Calibri"/>
              </a:rPr>
              <a:t>Due</a:t>
            </a:r>
            <a:r>
              <a:rPr lang="fi-FI">
                <a:latin typeface="Calibri"/>
                <a:cs typeface="Calibri"/>
              </a:rPr>
              <a:t> </a:t>
            </a:r>
            <a:r>
              <a:rPr lang="fi-FI" err="1">
                <a:latin typeface="Calibri"/>
                <a:cs typeface="Calibri"/>
              </a:rPr>
              <a:t>Diligence</a:t>
            </a:r>
            <a:r>
              <a:rPr lang="fi-FI">
                <a:latin typeface="Calibri"/>
                <a:cs typeface="Calibri"/>
              </a:rPr>
              <a:t> </a:t>
            </a:r>
            <a:r>
              <a:rPr lang="fi-FI" err="1">
                <a:latin typeface="Calibri"/>
                <a:cs typeface="Calibri"/>
              </a:rPr>
              <a:t>Statement</a:t>
            </a:r>
            <a:r>
              <a:rPr lang="fi-FI">
                <a:latin typeface="Calibri"/>
                <a:cs typeface="Calibri"/>
              </a:rPr>
              <a:t>=DDS=asianmukaista huolellisuutta koskeva vakuutus</a:t>
            </a:r>
            <a:endParaRPr lang="fi-FI"/>
          </a:p>
          <a:p>
            <a:pPr marL="800100" lvl="1" indent="-342900"/>
            <a:r>
              <a:rPr lang="fi-FI" sz="2200">
                <a:latin typeface="Calibri"/>
                <a:cs typeface="Calibri"/>
              </a:rPr>
              <a:t>Sähköinen nettilomakkeella tehtävä ilmoitus, joka tehdään EUDR-tietojärjestelmässä ennen markkinoille saattamista</a:t>
            </a:r>
            <a:endParaRPr lang="fi-FI" sz="2200"/>
          </a:p>
          <a:p>
            <a:pPr marL="0" indent="0">
              <a:buNone/>
            </a:pPr>
            <a:endParaRPr lang="fi-FI" sz="2200">
              <a:solidFill>
                <a:srgbClr val="CF006E"/>
              </a:solidFill>
              <a:latin typeface="Arial"/>
              <a:cs typeface="Arial"/>
            </a:endParaRPr>
          </a:p>
          <a:p>
            <a:r>
              <a:rPr lang="fi-FI">
                <a:latin typeface="Calibri"/>
                <a:cs typeface="Calibri"/>
              </a:rPr>
              <a:t>DD-vakuutuksen tekeminen ennen markkinoille saattamista</a:t>
            </a:r>
            <a:endParaRPr lang="fi-FI"/>
          </a:p>
          <a:p>
            <a:pPr lvl="1"/>
            <a:r>
              <a:rPr lang="fi-FI" sz="2200" b="1">
                <a:latin typeface="Calibri"/>
                <a:cs typeface="Calibri"/>
              </a:rPr>
              <a:t>Tuonnin yhteydessä ennen tullausta</a:t>
            </a:r>
            <a:r>
              <a:rPr lang="fi-FI" sz="2200">
                <a:latin typeface="Calibri"/>
                <a:cs typeface="Calibri"/>
              </a:rPr>
              <a:t> (EU:n ulkopuolelta)</a:t>
            </a:r>
          </a:p>
          <a:p>
            <a:pPr lvl="2">
              <a:buFont typeface="Wingdings"/>
              <a:buChar char="§"/>
            </a:pPr>
            <a:r>
              <a:rPr lang="fi-FI" sz="1800">
                <a:latin typeface="Calibri"/>
                <a:cs typeface="Calibri"/>
              </a:rPr>
              <a:t>Tulli ei käsittele tullausilmoitusta ilman DD-viitenumeroa</a:t>
            </a:r>
          </a:p>
          <a:p>
            <a:pPr lvl="1"/>
            <a:r>
              <a:rPr lang="fi-FI" sz="2200">
                <a:latin typeface="Calibri"/>
                <a:cs typeface="Calibri"/>
              </a:rPr>
              <a:t>Suuryritykset myös sisäkaupan ja jatkojalostuksen yhteydessä</a:t>
            </a:r>
            <a:endParaRPr lang="fi-FI" sz="2200"/>
          </a:p>
          <a:p>
            <a:pPr lvl="1"/>
            <a:r>
              <a:rPr lang="fi-FI" sz="2200">
                <a:latin typeface="Calibri"/>
                <a:cs typeface="Calibri"/>
              </a:rPr>
              <a:t>Kotimaan tuotannon yhteydessä (käytännössä vain puu ja nautakarja)</a:t>
            </a:r>
          </a:p>
          <a:p>
            <a:endParaRPr lang="fi-FI"/>
          </a:p>
        </p:txBody>
      </p:sp>
    </p:spTree>
    <p:extLst>
      <p:ext uri="{BB962C8B-B14F-4D97-AF65-F5344CB8AC3E}">
        <p14:creationId xmlns:p14="http://schemas.microsoft.com/office/powerpoint/2010/main" val="4242684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52500" y="2186608"/>
            <a:ext cx="10020300" cy="2204241"/>
          </a:xfrm>
        </p:spPr>
        <p:txBody>
          <a:bodyPr lIns="91440" tIns="45720" rIns="91440" bIns="45720" anchor="t">
            <a:normAutofit/>
          </a:bodyPr>
          <a:lstStyle/>
          <a:p>
            <a:r>
              <a:rPr lang="fi-FI"/>
              <a:t>Metsäkatoasetus ja TUONTI EU:n ulkopuolelta (osa I)</a:t>
            </a:r>
            <a:br>
              <a:rPr lang="fi-FI"/>
            </a:br>
            <a:r>
              <a:rPr lang="fi-FI" sz="2400"/>
              <a:t>(tilanne 6/2025)</a:t>
            </a:r>
            <a:endParaRPr lang="fi-FI" sz="2400">
              <a:solidFill>
                <a:srgbClr val="FF0000"/>
              </a:solidFill>
            </a:endParaRPr>
          </a:p>
        </p:txBody>
      </p:sp>
      <p:sp>
        <p:nvSpPr>
          <p:cNvPr id="3" name="Subtitle 2"/>
          <p:cNvSpPr>
            <a:spLocks noGrp="1"/>
          </p:cNvSpPr>
          <p:nvPr>
            <p:ph type="subTitle" idx="1"/>
          </p:nvPr>
        </p:nvSpPr>
        <p:spPr/>
        <p:txBody>
          <a:bodyPr/>
          <a:lstStyle/>
          <a:p>
            <a:pPr marL="0" marR="0" lvl="0" indent="0" algn="l" defTabSz="914400" rtl="0" eaLnBrk="1" fontAlgn="auto" latinLnBrk="0" hangingPunct="1">
              <a:lnSpc>
                <a:spcPts val="1800"/>
              </a:lnSpc>
              <a:spcBef>
                <a:spcPts val="1000"/>
              </a:spcBef>
              <a:spcAft>
                <a:spcPts val="0"/>
              </a:spcAft>
              <a:buClrTx/>
              <a:buSzTx/>
              <a:buFont typeface="Arial"/>
              <a:buNone/>
              <a:tabLst/>
              <a:defRPr/>
            </a:pPr>
            <a:r>
              <a:rPr lang="fi-FI"/>
              <a:t>Marko Lehtosalo</a:t>
            </a:r>
            <a:endParaRPr kumimoji="0" lang="fi-FI" sz="1600" b="0" i="0" u="none" strike="noStrike" kern="1200" cap="none" spc="0" normalizeH="0" baseline="0" noProof="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ts val="1800"/>
              </a:lnSpc>
              <a:spcBef>
                <a:spcPts val="1000"/>
              </a:spcBef>
              <a:spcAft>
                <a:spcPts val="0"/>
              </a:spcAft>
              <a:buClrTx/>
              <a:buSzTx/>
              <a:buFont typeface="Arial"/>
              <a:buNone/>
              <a:tabLst/>
              <a:defRPr/>
            </a:pPr>
            <a:r>
              <a:rPr lang="fi-FI"/>
              <a:t>Shingo Masuda  </a:t>
            </a:r>
          </a:p>
          <a:p>
            <a:endParaRPr lang="fi-FI"/>
          </a:p>
        </p:txBody>
      </p:sp>
      <p:sp>
        <p:nvSpPr>
          <p:cNvPr id="6" name="Text Placeholder 5"/>
          <p:cNvSpPr>
            <a:spLocks noGrp="1"/>
          </p:cNvSpPr>
          <p:nvPr>
            <p:ph type="body" sz="quarter" idx="14"/>
          </p:nvPr>
        </p:nvSpPr>
        <p:spPr/>
        <p:txBody>
          <a:bodyPr/>
          <a:lstStyle/>
          <a:p>
            <a:endParaRPr lang="fi-FI"/>
          </a:p>
          <a:p>
            <a:r>
              <a:rPr lang="fi-FI"/>
              <a:t>metsä- ja markkinayksikkö, markkinaosasto</a:t>
            </a:r>
          </a:p>
        </p:txBody>
      </p:sp>
      <p:sp>
        <p:nvSpPr>
          <p:cNvPr id="7" name="Text Placeholder 6"/>
          <p:cNvSpPr>
            <a:spLocks noGrp="1"/>
          </p:cNvSpPr>
          <p:nvPr>
            <p:ph type="body" sz="quarter" idx="15"/>
          </p:nvPr>
        </p:nvSpPr>
        <p:spPr>
          <a:xfrm>
            <a:off x="6486525" y="4772026"/>
            <a:ext cx="5240711" cy="751686"/>
          </a:xfrm>
        </p:spPr>
        <p:txBody>
          <a:bodyPr lIns="91440" tIns="45720" rIns="91440" bIns="45720" anchor="t">
            <a:noAutofit/>
          </a:bodyPr>
          <a:lstStyle/>
          <a:p>
            <a:r>
              <a:rPr lang="fi-FI"/>
              <a:t>Ruokaviraston webinaari</a:t>
            </a:r>
            <a:endParaRPr lang="fi-FI" i="1">
              <a:ea typeface="Calibri" panose="020F0502020204030204"/>
              <a:cs typeface="Calibri" panose="020F0502020204030204"/>
            </a:endParaRPr>
          </a:p>
        </p:txBody>
      </p:sp>
      <p:sp>
        <p:nvSpPr>
          <p:cNvPr id="8" name="Text Placeholder 7"/>
          <p:cNvSpPr>
            <a:spLocks noGrp="1"/>
          </p:cNvSpPr>
          <p:nvPr>
            <p:ph type="body" sz="quarter" idx="16"/>
          </p:nvPr>
        </p:nvSpPr>
        <p:spPr/>
        <p:txBody>
          <a:bodyPr lIns="91440" tIns="45720" rIns="91440" bIns="45720" anchor="b">
            <a:noAutofit/>
          </a:bodyPr>
          <a:lstStyle/>
          <a:p>
            <a:r>
              <a:rPr lang="fi-FI"/>
              <a:t>3.6.2025</a:t>
            </a:r>
          </a:p>
        </p:txBody>
      </p:sp>
    </p:spTree>
    <p:extLst>
      <p:ext uri="{BB962C8B-B14F-4D97-AF65-F5344CB8AC3E}">
        <p14:creationId xmlns:p14="http://schemas.microsoft.com/office/powerpoint/2010/main" val="98400400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81A19A-83FF-4EAB-FE08-EACC93920A2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6FB09FC5-ADDD-F9E5-370D-E5966875B918}"/>
              </a:ext>
            </a:extLst>
          </p:cNvPr>
          <p:cNvSpPr>
            <a:spLocks noGrp="1"/>
          </p:cNvSpPr>
          <p:nvPr>
            <p:ph type="title"/>
          </p:nvPr>
        </p:nvSpPr>
        <p:spPr/>
        <p:txBody>
          <a:bodyPr lIns="91440" tIns="45720" rIns="91440" bIns="45720" anchor="ctr">
            <a:normAutofit/>
          </a:bodyPr>
          <a:lstStyle/>
          <a:p>
            <a:r>
              <a:rPr lang="fi-FI">
                <a:latin typeface="Calibri"/>
                <a:cs typeface="Calibri"/>
              </a:rPr>
              <a:t>DD-vakuutus</a:t>
            </a:r>
            <a:endParaRPr lang="fi-FI"/>
          </a:p>
        </p:txBody>
      </p:sp>
      <p:sp>
        <p:nvSpPr>
          <p:cNvPr id="3" name="Sisällön paikkamerkki 2">
            <a:extLst>
              <a:ext uri="{FF2B5EF4-FFF2-40B4-BE49-F238E27FC236}">
                <a16:creationId xmlns:a16="http://schemas.microsoft.com/office/drawing/2014/main" id="{88890668-3C76-8B3B-B47B-4697E564EBE7}"/>
              </a:ext>
            </a:extLst>
          </p:cNvPr>
          <p:cNvSpPr>
            <a:spLocks noGrp="1"/>
          </p:cNvSpPr>
          <p:nvPr>
            <p:ph idx="1"/>
          </p:nvPr>
        </p:nvSpPr>
        <p:spPr>
          <a:xfrm>
            <a:off x="626339" y="1710575"/>
            <a:ext cx="9664536" cy="3579442"/>
          </a:xfrm>
        </p:spPr>
        <p:txBody>
          <a:bodyPr lIns="91440" tIns="45720" rIns="91440" bIns="45720" anchor="t"/>
          <a:lstStyle/>
          <a:p>
            <a:r>
              <a:rPr lang="fi-FI">
                <a:latin typeface="Calibri"/>
                <a:cs typeface="Calibri"/>
              </a:rPr>
              <a:t>DD-vakuutuksella ilmoitetaan: toimijan tiedot, tuotetiedot ja alkuperätiedot</a:t>
            </a:r>
            <a:endParaRPr lang="fi-FI"/>
          </a:p>
          <a:p>
            <a:r>
              <a:rPr lang="fi-FI">
                <a:latin typeface="Calibri"/>
                <a:cs typeface="Calibri"/>
              </a:rPr>
              <a:t>DD-vakuutuksella myös vakuutetaan, että toimija on noudattanut asianmukaista huolellisuutta ja että riskiä (3 artiklan a tai b alakohdat) ei ole havaittu lainkaan tai on havaittu vain merkityksettömän alhainen riski</a:t>
            </a:r>
          </a:p>
          <a:p>
            <a:r>
              <a:rPr lang="fi-FI">
                <a:latin typeface="Calibri"/>
                <a:cs typeface="Calibri"/>
              </a:rPr>
              <a:t>DD-vakuutuksen viitenumero toimitetaan ostajalle, joka myös kuuluu EUDR-velvoitteiden piiriin, esim. kauppa. Kuluttajalle ei tarvitse toimittaa viitenumeroa</a:t>
            </a:r>
          </a:p>
        </p:txBody>
      </p:sp>
      <p:sp>
        <p:nvSpPr>
          <p:cNvPr id="4" name="Tekstiruutu 3">
            <a:extLst>
              <a:ext uri="{FF2B5EF4-FFF2-40B4-BE49-F238E27FC236}">
                <a16:creationId xmlns:a16="http://schemas.microsoft.com/office/drawing/2014/main" id="{026E7025-79EF-7D4E-C8BF-E762D0729F17}"/>
              </a:ext>
            </a:extLst>
          </p:cNvPr>
          <p:cNvSpPr txBox="1"/>
          <p:nvPr/>
        </p:nvSpPr>
        <p:spPr>
          <a:xfrm>
            <a:off x="570626" y="6157710"/>
            <a:ext cx="10906125" cy="369332"/>
          </a:xfrm>
          <a:prstGeom prst="rect">
            <a:avLst/>
          </a:prstGeom>
          <a:noFill/>
        </p:spPr>
        <p:txBody>
          <a:bodyPr wrap="square" lIns="91440" tIns="45720" rIns="91440" bIns="45720" rtlCol="0" anchor="t">
            <a:spAutoFit/>
          </a:bodyPr>
          <a:lstStyle/>
          <a:p>
            <a:r>
              <a:rPr lang="fi-FI" i="1">
                <a:latin typeface="Calibri"/>
                <a:cs typeface="Calibri"/>
              </a:rPr>
              <a:t>Asetuksen liitteessä II on lueteltu DD-vakuutuksella ilmoitettavat tarkat tiedot</a:t>
            </a:r>
            <a:endParaRPr lang="fi-FI" sz="1300" i="1">
              <a:cs typeface="Calibri"/>
            </a:endParaRPr>
          </a:p>
        </p:txBody>
      </p:sp>
    </p:spTree>
    <p:extLst>
      <p:ext uri="{BB962C8B-B14F-4D97-AF65-F5344CB8AC3E}">
        <p14:creationId xmlns:p14="http://schemas.microsoft.com/office/powerpoint/2010/main" val="4203168375"/>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C043C-DC01-DABB-FCDD-A0370B2DE485}"/>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5753C11A-48A1-F151-635E-DED87485FA69}"/>
              </a:ext>
            </a:extLst>
          </p:cNvPr>
          <p:cNvSpPr>
            <a:spLocks noGrp="1"/>
          </p:cNvSpPr>
          <p:nvPr>
            <p:ph type="title"/>
          </p:nvPr>
        </p:nvSpPr>
        <p:spPr/>
        <p:txBody>
          <a:bodyPr lIns="91440" tIns="45720" rIns="91440" bIns="45720" anchor="ctr">
            <a:normAutofit/>
          </a:bodyPr>
          <a:lstStyle/>
          <a:p>
            <a:r>
              <a:rPr lang="fi-FI">
                <a:latin typeface="Calibri"/>
                <a:cs typeface="Calibri"/>
              </a:rPr>
              <a:t>DD-vakuutus</a:t>
            </a:r>
            <a:endParaRPr lang="fi-FI"/>
          </a:p>
        </p:txBody>
      </p:sp>
      <p:sp>
        <p:nvSpPr>
          <p:cNvPr id="3" name="Sisällön paikkamerkki 2">
            <a:extLst>
              <a:ext uri="{FF2B5EF4-FFF2-40B4-BE49-F238E27FC236}">
                <a16:creationId xmlns:a16="http://schemas.microsoft.com/office/drawing/2014/main" id="{5535AC42-BE79-1741-8257-535E70F6F5EA}"/>
              </a:ext>
            </a:extLst>
          </p:cNvPr>
          <p:cNvSpPr>
            <a:spLocks noGrp="1"/>
          </p:cNvSpPr>
          <p:nvPr>
            <p:ph idx="1"/>
          </p:nvPr>
        </p:nvSpPr>
        <p:spPr>
          <a:xfrm>
            <a:off x="528098" y="1825625"/>
            <a:ext cx="10980716" cy="4351338"/>
          </a:xfrm>
        </p:spPr>
        <p:txBody>
          <a:bodyPr lIns="91440" tIns="45720" rIns="91440" bIns="45720" anchor="t"/>
          <a:lstStyle/>
          <a:p>
            <a:r>
              <a:rPr lang="fi-FI">
                <a:latin typeface="Calibri"/>
                <a:cs typeface="Calibri"/>
              </a:rPr>
              <a:t>EUDR-tietojärjestelmä</a:t>
            </a:r>
          </a:p>
          <a:p>
            <a:pPr lvl="1">
              <a:buFont typeface="Courier New"/>
              <a:buChar char="o"/>
            </a:pPr>
            <a:r>
              <a:rPr lang="fi-FI">
                <a:latin typeface="Calibri"/>
                <a:cs typeface="Calibri"/>
              </a:rPr>
              <a:t>Kirjautumissivu: </a:t>
            </a:r>
            <a:r>
              <a:rPr lang="fi-FI">
                <a:latin typeface="Calibri"/>
                <a:cs typeface="Calibri"/>
                <a:hlinkClick r:id="rId2"/>
              </a:rPr>
              <a:t>https://eudr.webcloud.ec.europa.eu/tracesnt/login</a:t>
            </a:r>
          </a:p>
          <a:p>
            <a:pPr lvl="1">
              <a:buFont typeface="Courier New"/>
              <a:buChar char="o"/>
            </a:pPr>
            <a:r>
              <a:rPr lang="fi-FI" err="1">
                <a:latin typeface="Calibri"/>
                <a:cs typeface="Calibri"/>
              </a:rPr>
              <a:t>Huom</a:t>
            </a:r>
            <a:r>
              <a:rPr lang="fi-FI">
                <a:latin typeface="Calibri"/>
                <a:cs typeface="Calibri"/>
              </a:rPr>
              <a:t>! Kirjautumislinkki on eri, kuin muilla TRACES-palveluilla</a:t>
            </a:r>
          </a:p>
          <a:p>
            <a:pPr lvl="1">
              <a:buFont typeface="Courier New"/>
              <a:buChar char="o"/>
            </a:pPr>
            <a:endParaRPr lang="fi-FI">
              <a:latin typeface="Calibri"/>
              <a:cs typeface="Calibri"/>
            </a:endParaRPr>
          </a:p>
          <a:p>
            <a:r>
              <a:rPr lang="fi-FI">
                <a:latin typeface="Calibri"/>
                <a:cs typeface="Calibri"/>
              </a:rPr>
              <a:t>Rekisteröityminen</a:t>
            </a:r>
          </a:p>
          <a:p>
            <a:pPr lvl="1">
              <a:buFont typeface="Courier New"/>
              <a:buChar char="o"/>
            </a:pPr>
            <a:r>
              <a:rPr lang="fi-FI">
                <a:latin typeface="Calibri"/>
                <a:cs typeface="Calibri"/>
              </a:rPr>
              <a:t>Katso ohjevideo Ruokaviraston sivulta: </a:t>
            </a:r>
            <a:r>
              <a:rPr lang="fi-FI">
                <a:latin typeface="Calibri"/>
                <a:cs typeface="Calibri"/>
                <a:hlinkClick r:id="rId3"/>
              </a:rPr>
              <a:t>www.metsäkatoasetus.fi</a:t>
            </a:r>
            <a:r>
              <a:rPr lang="fi-FI">
                <a:latin typeface="Calibri"/>
                <a:cs typeface="Calibri"/>
              </a:rPr>
              <a:t> /DD-vakuutus.</a:t>
            </a:r>
          </a:p>
          <a:p>
            <a:pPr lvl="1">
              <a:buFont typeface="Courier New"/>
              <a:buChar char="o"/>
            </a:pPr>
            <a:r>
              <a:rPr lang="fi-FI">
                <a:latin typeface="Calibri"/>
                <a:cs typeface="Calibri"/>
              </a:rPr>
              <a:t>Ensimmäinen ohjevideo valmis, seuraavat valmisteilla.</a:t>
            </a:r>
          </a:p>
          <a:p>
            <a:pPr lvl="1">
              <a:buFont typeface="Courier New"/>
              <a:buChar char="o"/>
            </a:pPr>
            <a:r>
              <a:rPr lang="fi-FI">
                <a:latin typeface="Calibri"/>
                <a:cs typeface="Calibri"/>
              </a:rPr>
              <a:t>Komission sivustolta ohjeet englanniksi: </a:t>
            </a:r>
            <a:r>
              <a:rPr lang="fi-FI">
                <a:latin typeface="calibri"/>
                <a:ea typeface="calibri"/>
                <a:cs typeface="calibri"/>
                <a:hlinkClick r:id="rId4"/>
              </a:rPr>
              <a:t>https://green-business.ec.europa.eu/deforestation-regulation-implementation/information-system-deforestation-regulation_en</a:t>
            </a:r>
            <a:endParaRPr lang="fi-FI">
              <a:latin typeface="Calibri"/>
              <a:cs typeface="Calibri"/>
            </a:endParaRPr>
          </a:p>
          <a:p>
            <a:pPr lvl="1">
              <a:buFont typeface="Courier New"/>
              <a:buChar char="o"/>
            </a:pPr>
            <a:endParaRPr lang="fi-FI">
              <a:ea typeface="calibri"/>
              <a:cs typeface="calibri"/>
            </a:endParaRPr>
          </a:p>
          <a:p>
            <a:endParaRPr lang="fi-FI"/>
          </a:p>
        </p:txBody>
      </p:sp>
    </p:spTree>
    <p:extLst>
      <p:ext uri="{BB962C8B-B14F-4D97-AF65-F5344CB8AC3E}">
        <p14:creationId xmlns:p14="http://schemas.microsoft.com/office/powerpoint/2010/main" val="379521355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29EBE8-703A-AB69-9660-162DDB52FEFA}"/>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285DEA15-B8D2-EB88-70A1-9907ECD74AEA}"/>
              </a:ext>
            </a:extLst>
          </p:cNvPr>
          <p:cNvSpPr>
            <a:spLocks noGrp="1"/>
          </p:cNvSpPr>
          <p:nvPr>
            <p:ph type="title"/>
          </p:nvPr>
        </p:nvSpPr>
        <p:spPr/>
        <p:txBody>
          <a:bodyPr lIns="91440" tIns="45720" rIns="91440" bIns="45720" anchor="ctr">
            <a:normAutofit/>
          </a:bodyPr>
          <a:lstStyle/>
          <a:p>
            <a:r>
              <a:rPr lang="fi-FI">
                <a:latin typeface="Calibri"/>
                <a:cs typeface="Calibri"/>
              </a:rPr>
              <a:t>DD-vakuutus</a:t>
            </a:r>
            <a:endParaRPr lang="fi-FI"/>
          </a:p>
        </p:txBody>
      </p:sp>
      <p:sp>
        <p:nvSpPr>
          <p:cNvPr id="3" name="Sisällön paikkamerkki 2">
            <a:extLst>
              <a:ext uri="{FF2B5EF4-FFF2-40B4-BE49-F238E27FC236}">
                <a16:creationId xmlns:a16="http://schemas.microsoft.com/office/drawing/2014/main" id="{CF5A81A4-2C2D-B70B-FE9C-9C6BF9DC0F0B}"/>
              </a:ext>
            </a:extLst>
          </p:cNvPr>
          <p:cNvSpPr>
            <a:spLocks noGrp="1"/>
          </p:cNvSpPr>
          <p:nvPr>
            <p:ph idx="1"/>
          </p:nvPr>
        </p:nvSpPr>
        <p:spPr>
          <a:xfrm>
            <a:off x="965542" y="1719126"/>
            <a:ext cx="10980716" cy="4351338"/>
          </a:xfrm>
        </p:spPr>
        <p:txBody>
          <a:bodyPr lIns="91440" tIns="45720" rIns="91440" bIns="45720" anchor="t"/>
          <a:lstStyle/>
          <a:p>
            <a:r>
              <a:rPr lang="fi-FI">
                <a:latin typeface="Calibri"/>
                <a:cs typeface="Calibri"/>
              </a:rPr>
              <a:t>EUDR-tietojärjestelmää voi jo käyttää</a:t>
            </a:r>
            <a:endParaRPr lang="fi-FI"/>
          </a:p>
          <a:p>
            <a:pPr lvl="1">
              <a:buFont typeface="Courier New"/>
              <a:buChar char="o"/>
            </a:pPr>
            <a:r>
              <a:rPr lang="fi-FI">
                <a:latin typeface="Calibri"/>
                <a:cs typeface="Calibri"/>
              </a:rPr>
              <a:t>Rekisteröidy hyvissä ajoin ja vältä loppuruuhka</a:t>
            </a:r>
          </a:p>
          <a:p>
            <a:pPr lvl="1">
              <a:buFont typeface="Courier New"/>
              <a:buChar char="o"/>
            </a:pPr>
            <a:r>
              <a:rPr lang="fi-FI">
                <a:latin typeface="Calibri"/>
                <a:cs typeface="Calibri"/>
              </a:rPr>
              <a:t>Myös "oikeita" </a:t>
            </a:r>
            <a:r>
              <a:rPr lang="fi-FI" err="1">
                <a:latin typeface="Calibri"/>
                <a:cs typeface="Calibri"/>
              </a:rPr>
              <a:t>DDS:ä</a:t>
            </a:r>
            <a:r>
              <a:rPr lang="fi-FI">
                <a:latin typeface="Calibri"/>
                <a:cs typeface="Calibri"/>
              </a:rPr>
              <a:t> voi tallentaa jo tämän vuoden aikana</a:t>
            </a:r>
          </a:p>
          <a:p>
            <a:pPr lvl="1">
              <a:buFont typeface="Courier New"/>
              <a:buChar char="o"/>
            </a:pPr>
            <a:r>
              <a:rPr lang="fi-FI">
                <a:latin typeface="Calibri"/>
                <a:cs typeface="Calibri"/>
              </a:rPr>
              <a:t>Varamenettelyt luodaan myös</a:t>
            </a:r>
          </a:p>
          <a:p>
            <a:pPr lvl="1">
              <a:buFont typeface="Courier New"/>
              <a:buChar char="o"/>
            </a:pPr>
            <a:endParaRPr lang="fi-FI">
              <a:latin typeface="Calibri"/>
              <a:cs typeface="Calibri"/>
            </a:endParaRPr>
          </a:p>
          <a:p>
            <a:r>
              <a:rPr lang="fi-FI">
                <a:latin typeface="Calibri"/>
                <a:cs typeface="Calibri"/>
              </a:rPr>
              <a:t>Myös EUDR-testiympäristö harjoittelua varten</a:t>
            </a:r>
          </a:p>
          <a:p>
            <a:pPr lvl="1">
              <a:buFont typeface="Courier New"/>
              <a:buChar char="o"/>
            </a:pPr>
            <a:r>
              <a:rPr lang="fi-FI">
                <a:latin typeface="Calibri"/>
                <a:cs typeface="Calibri"/>
              </a:rPr>
              <a:t>Linkki: </a:t>
            </a:r>
            <a:r>
              <a:rPr lang="fi-FI">
                <a:latin typeface="calibri"/>
                <a:ea typeface="calibri"/>
                <a:cs typeface="calibri"/>
                <a:hlinkClick r:id="rId2"/>
              </a:rPr>
              <a:t>https://acceptance.eudr.webcloud.ec.europa.eu/tracesnt/</a:t>
            </a:r>
            <a:endParaRPr lang="fi-FI">
              <a:latin typeface="Calibri"/>
              <a:cs typeface="Calibri"/>
            </a:endParaRPr>
          </a:p>
          <a:p>
            <a:pPr lvl="1">
              <a:buFont typeface="Courier New"/>
              <a:buChar char="o"/>
            </a:pPr>
            <a:r>
              <a:rPr lang="fi-FI">
                <a:latin typeface="calibri"/>
                <a:ea typeface="calibri"/>
                <a:cs typeface="calibri"/>
              </a:rPr>
              <a:t>Testiympäristössä tehtävät </a:t>
            </a:r>
            <a:r>
              <a:rPr lang="fi-FI" err="1">
                <a:latin typeface="calibri"/>
                <a:ea typeface="calibri"/>
                <a:cs typeface="calibri"/>
              </a:rPr>
              <a:t>DDS:t</a:t>
            </a:r>
            <a:r>
              <a:rPr lang="fi-FI">
                <a:latin typeface="calibri"/>
                <a:ea typeface="calibri"/>
                <a:cs typeface="calibri"/>
              </a:rPr>
              <a:t> eivät ole juridisesti sitovia</a:t>
            </a:r>
          </a:p>
          <a:p>
            <a:pPr lvl="1">
              <a:buFont typeface="Courier New"/>
              <a:buChar char="o"/>
            </a:pPr>
            <a:r>
              <a:rPr lang="fi-FI">
                <a:latin typeface="calibri"/>
                <a:ea typeface="calibri"/>
                <a:cs typeface="calibri"/>
              </a:rPr>
              <a:t>Rekisteröityminen ja käyttäjien lisääminen pitää tehdä testiympäristöön samoin, kuin tuotantoympäristöön</a:t>
            </a:r>
          </a:p>
          <a:p>
            <a:pPr lvl="1">
              <a:buFont typeface="Courier New"/>
              <a:buChar char="o"/>
            </a:pPr>
            <a:endParaRPr lang="fi-FI">
              <a:latin typeface="calibri"/>
              <a:ea typeface="calibri"/>
              <a:cs typeface="calibri"/>
            </a:endParaRPr>
          </a:p>
          <a:p>
            <a:pPr lvl="2">
              <a:buFont typeface="Wingdings"/>
              <a:buChar char="§"/>
            </a:pPr>
            <a:endParaRPr lang="fi-FI">
              <a:latin typeface="Calibri"/>
              <a:cs typeface="Calibri"/>
            </a:endParaRPr>
          </a:p>
          <a:p>
            <a:endParaRPr lang="fi-FI" sz="2200">
              <a:latin typeface="Calibri"/>
              <a:cs typeface="Calibri"/>
            </a:endParaRPr>
          </a:p>
          <a:p>
            <a:endParaRPr lang="fi-FI"/>
          </a:p>
        </p:txBody>
      </p:sp>
    </p:spTree>
    <p:extLst>
      <p:ext uri="{BB962C8B-B14F-4D97-AF65-F5344CB8AC3E}">
        <p14:creationId xmlns:p14="http://schemas.microsoft.com/office/powerpoint/2010/main" val="2505038895"/>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679CCE9-F51E-9D71-5A9A-21B3C88F8CBE}"/>
              </a:ext>
            </a:extLst>
          </p:cNvPr>
          <p:cNvSpPr txBox="1"/>
          <p:nvPr/>
        </p:nvSpPr>
        <p:spPr>
          <a:xfrm>
            <a:off x="6639672" y="2257425"/>
            <a:ext cx="5024230" cy="4351338"/>
          </a:xfrm>
          <a:prstGeom prst="rect">
            <a:avLst/>
          </a:prstGeom>
        </p:spPr>
        <p:txBody>
          <a:bodyPr lIns="91440" tIns="45720" rIns="91440" bIns="45720" anchor="t">
            <a:normAutofit/>
          </a:bodyPr>
          <a:lstStyle/>
          <a:p>
            <a:pPr marL="228600" lvl="1" indent="-228600">
              <a:lnSpc>
                <a:spcPct val="90000"/>
              </a:lnSpc>
              <a:spcBef>
                <a:spcPts val="1000"/>
              </a:spcBef>
              <a:buClr>
                <a:schemeClr val="accent1"/>
              </a:buClr>
              <a:buFont typeface="Arial"/>
              <a:buChar char="•"/>
              <a:defRPr/>
            </a:pPr>
            <a:r>
              <a:rPr lang="en-US" altLang="fi-FI" sz="2600">
                <a:latin typeface="calibri"/>
                <a:ea typeface="calibri"/>
                <a:cs typeface="calibri"/>
              </a:rPr>
              <a:t>A </a:t>
            </a:r>
            <a:r>
              <a:rPr lang="en-US" altLang="fi-FI" sz="2600" err="1">
                <a:latin typeface="calibri"/>
                <a:ea typeface="calibri"/>
                <a:cs typeface="calibri"/>
              </a:rPr>
              <a:t>noudattaa</a:t>
            </a:r>
            <a:r>
              <a:rPr lang="en-US" altLang="fi-FI" sz="2600">
                <a:latin typeface="calibri"/>
                <a:ea typeface="calibri"/>
                <a:cs typeface="calibri"/>
              </a:rPr>
              <a:t> </a:t>
            </a:r>
            <a:r>
              <a:rPr lang="en-US" altLang="fi-FI" sz="2600" err="1">
                <a:latin typeface="calibri"/>
                <a:ea typeface="calibri"/>
                <a:cs typeface="calibri"/>
              </a:rPr>
              <a:t>asianmukaista</a:t>
            </a:r>
            <a:r>
              <a:rPr lang="en-US" altLang="fi-FI" sz="2600">
                <a:latin typeface="calibri"/>
                <a:ea typeface="calibri"/>
                <a:cs typeface="calibri"/>
              </a:rPr>
              <a:t> </a:t>
            </a:r>
            <a:r>
              <a:rPr lang="en-US" altLang="fi-FI" sz="2600" err="1">
                <a:latin typeface="calibri"/>
                <a:ea typeface="calibri"/>
                <a:cs typeface="calibri"/>
              </a:rPr>
              <a:t>huolellisuutta</a:t>
            </a:r>
            <a:r>
              <a:rPr lang="en-US" altLang="fi-FI" sz="2600">
                <a:latin typeface="calibri"/>
                <a:ea typeface="calibri"/>
                <a:cs typeface="calibri"/>
              </a:rPr>
              <a:t> </a:t>
            </a:r>
            <a:r>
              <a:rPr lang="en-US" altLang="fi-FI" sz="2600" err="1">
                <a:latin typeface="calibri"/>
                <a:ea typeface="calibri"/>
                <a:cs typeface="calibri"/>
              </a:rPr>
              <a:t>ennen</a:t>
            </a:r>
            <a:r>
              <a:rPr lang="en-US" altLang="fi-FI" sz="2600">
                <a:latin typeface="calibri"/>
                <a:ea typeface="calibri"/>
                <a:cs typeface="calibri"/>
              </a:rPr>
              <a:t> </a:t>
            </a:r>
            <a:r>
              <a:rPr lang="en-US" altLang="fi-FI" sz="2600" err="1">
                <a:latin typeface="calibri"/>
                <a:ea typeface="calibri"/>
                <a:cs typeface="calibri"/>
              </a:rPr>
              <a:t>hankintaa</a:t>
            </a:r>
            <a:endParaRPr lang="en-US" altLang="fi-FI" sz="2600">
              <a:latin typeface="calibri"/>
              <a:ea typeface="calibri"/>
              <a:cs typeface="calibri"/>
            </a:endParaRPr>
          </a:p>
          <a:p>
            <a:pPr marL="228600" lvl="1" indent="-228600">
              <a:lnSpc>
                <a:spcPct val="90000"/>
              </a:lnSpc>
              <a:spcBef>
                <a:spcPts val="1000"/>
              </a:spcBef>
              <a:buClr>
                <a:schemeClr val="accent1"/>
              </a:buClr>
              <a:buFont typeface="Arial"/>
              <a:buChar char="•"/>
              <a:defRPr/>
            </a:pPr>
            <a:r>
              <a:rPr lang="en-US" altLang="fi-FI" sz="2600">
                <a:latin typeface="calibri"/>
                <a:ea typeface="calibri"/>
                <a:cs typeface="calibri"/>
              </a:rPr>
              <a:t>A </a:t>
            </a:r>
            <a:r>
              <a:rPr lang="en-US" altLang="fi-FI" sz="2600" err="1">
                <a:latin typeface="calibri"/>
                <a:ea typeface="calibri"/>
                <a:cs typeface="calibri"/>
              </a:rPr>
              <a:t>tallentaa</a:t>
            </a:r>
            <a:r>
              <a:rPr lang="en-US" altLang="fi-FI" sz="2600">
                <a:latin typeface="calibri"/>
                <a:ea typeface="calibri"/>
                <a:cs typeface="calibri"/>
              </a:rPr>
              <a:t> DD-</a:t>
            </a:r>
            <a:r>
              <a:rPr lang="en-US" altLang="fi-FI" sz="2600" err="1">
                <a:latin typeface="calibri"/>
                <a:ea typeface="calibri"/>
                <a:cs typeface="calibri"/>
              </a:rPr>
              <a:t>vakuutuksen</a:t>
            </a:r>
            <a:r>
              <a:rPr lang="en-US" altLang="fi-FI" sz="2600">
                <a:latin typeface="calibri"/>
                <a:ea typeface="calibri"/>
                <a:cs typeface="calibri"/>
              </a:rPr>
              <a:t> </a:t>
            </a:r>
            <a:r>
              <a:rPr lang="en-US" altLang="fi-FI" sz="2600" err="1">
                <a:latin typeface="calibri"/>
                <a:ea typeface="calibri"/>
                <a:cs typeface="calibri"/>
              </a:rPr>
              <a:t>ennen</a:t>
            </a:r>
            <a:r>
              <a:rPr lang="en-US" altLang="fi-FI" sz="2600">
                <a:latin typeface="calibri"/>
                <a:ea typeface="calibri"/>
                <a:cs typeface="calibri"/>
              </a:rPr>
              <a:t> </a:t>
            </a:r>
            <a:r>
              <a:rPr lang="en-US" altLang="fi-FI" sz="2600" err="1">
                <a:latin typeface="calibri"/>
                <a:ea typeface="calibri"/>
                <a:cs typeface="calibri"/>
              </a:rPr>
              <a:t>tullausta</a:t>
            </a:r>
            <a:endParaRPr lang="en-US" altLang="fi-FI" sz="2600">
              <a:latin typeface="calibri"/>
              <a:ea typeface="calibri"/>
              <a:cs typeface="calibri"/>
            </a:endParaRPr>
          </a:p>
          <a:p>
            <a:pPr marL="228600" lvl="1" indent="-228600">
              <a:lnSpc>
                <a:spcPct val="90000"/>
              </a:lnSpc>
              <a:spcBef>
                <a:spcPts val="1000"/>
              </a:spcBef>
              <a:buClr>
                <a:schemeClr val="accent1"/>
              </a:buClr>
              <a:buFont typeface="Arial"/>
              <a:buChar char="•"/>
              <a:defRPr/>
            </a:pPr>
            <a:r>
              <a:rPr lang="en-US" altLang="fi-FI" sz="2600">
                <a:latin typeface="calibri"/>
                <a:ea typeface="calibri"/>
                <a:cs typeface="calibri"/>
              </a:rPr>
              <a:t>A:n </a:t>
            </a:r>
            <a:r>
              <a:rPr lang="en-US" altLang="fi-FI" sz="2600" err="1">
                <a:latin typeface="calibri"/>
                <a:ea typeface="calibri"/>
                <a:cs typeface="calibri"/>
              </a:rPr>
              <a:t>kokoluokalla</a:t>
            </a:r>
            <a:r>
              <a:rPr lang="en-US" altLang="fi-FI" sz="2600">
                <a:latin typeface="calibri"/>
                <a:ea typeface="calibri"/>
                <a:cs typeface="calibri"/>
              </a:rPr>
              <a:t> </a:t>
            </a:r>
            <a:r>
              <a:rPr lang="en-US" altLang="fi-FI" sz="2600" err="1">
                <a:latin typeface="calibri"/>
                <a:ea typeface="calibri"/>
                <a:cs typeface="calibri"/>
              </a:rPr>
              <a:t>ei</a:t>
            </a:r>
            <a:r>
              <a:rPr lang="en-US" altLang="fi-FI" sz="2600">
                <a:latin typeface="calibri"/>
                <a:ea typeface="calibri"/>
                <a:cs typeface="calibri"/>
              </a:rPr>
              <a:t> ole </a:t>
            </a:r>
            <a:r>
              <a:rPr lang="en-US" altLang="fi-FI" sz="2600" err="1">
                <a:latin typeface="calibri"/>
                <a:ea typeface="calibri"/>
                <a:cs typeface="calibri"/>
              </a:rPr>
              <a:t>merkitystä</a:t>
            </a:r>
            <a:r>
              <a:rPr lang="en-US" altLang="fi-FI" sz="2600">
                <a:latin typeface="calibri"/>
                <a:ea typeface="calibri"/>
                <a:cs typeface="calibri"/>
              </a:rPr>
              <a:t>, </a:t>
            </a:r>
            <a:r>
              <a:rPr lang="en-US" altLang="fi-FI" sz="2600" err="1">
                <a:latin typeface="calibri"/>
                <a:ea typeface="calibri"/>
                <a:cs typeface="calibri"/>
              </a:rPr>
              <a:t>kun</a:t>
            </a:r>
            <a:r>
              <a:rPr lang="en-US" altLang="fi-FI" sz="2600">
                <a:latin typeface="calibri"/>
                <a:ea typeface="calibri"/>
                <a:cs typeface="calibri"/>
              </a:rPr>
              <a:t> </a:t>
            </a:r>
            <a:r>
              <a:rPr lang="en-US" altLang="fi-FI" sz="2600" err="1">
                <a:latin typeface="calibri"/>
                <a:ea typeface="calibri"/>
                <a:cs typeface="calibri"/>
              </a:rPr>
              <a:t>kyseessä</a:t>
            </a:r>
            <a:r>
              <a:rPr lang="en-US" altLang="fi-FI" sz="2600">
                <a:latin typeface="calibri"/>
                <a:ea typeface="calibri"/>
                <a:cs typeface="calibri"/>
              </a:rPr>
              <a:t> on tuonti </a:t>
            </a:r>
            <a:r>
              <a:rPr lang="en-US" altLang="fi-FI" sz="2600" err="1">
                <a:latin typeface="calibri"/>
                <a:ea typeface="calibri"/>
                <a:cs typeface="calibri"/>
              </a:rPr>
              <a:t>EU:n</a:t>
            </a:r>
            <a:r>
              <a:rPr lang="en-US" altLang="fi-FI" sz="2600">
                <a:latin typeface="calibri"/>
                <a:ea typeface="calibri"/>
                <a:cs typeface="calibri"/>
              </a:rPr>
              <a:t> </a:t>
            </a:r>
            <a:r>
              <a:rPr lang="en-US" altLang="fi-FI" sz="2600" err="1">
                <a:latin typeface="calibri"/>
                <a:ea typeface="calibri"/>
                <a:cs typeface="calibri"/>
              </a:rPr>
              <a:t>ulkopuolelta</a:t>
            </a:r>
            <a:endParaRPr lang="en-US" altLang="fi-FI" sz="2600">
              <a:latin typeface="calibri"/>
              <a:ea typeface="calibri"/>
              <a:cs typeface="calibri"/>
            </a:endParaRPr>
          </a:p>
          <a:p>
            <a:pPr marL="228600" lvl="1" indent="-228600">
              <a:lnSpc>
                <a:spcPct val="90000"/>
              </a:lnSpc>
              <a:spcBef>
                <a:spcPts val="1000"/>
              </a:spcBef>
              <a:buClr>
                <a:schemeClr val="accent1"/>
              </a:buClr>
              <a:buFont typeface="Arial"/>
              <a:buChar char="•"/>
              <a:defRPr/>
            </a:pPr>
            <a:r>
              <a:rPr lang="en-US" sz="2600">
                <a:latin typeface="Calibri"/>
                <a:ea typeface="Calibri"/>
                <a:cs typeface="Calibri"/>
              </a:rPr>
              <a:t>A </a:t>
            </a:r>
            <a:r>
              <a:rPr lang="en-US" sz="2600" err="1">
                <a:latin typeface="Calibri"/>
                <a:ea typeface="Calibri"/>
                <a:cs typeface="Calibri"/>
              </a:rPr>
              <a:t>toimittaa</a:t>
            </a:r>
            <a:r>
              <a:rPr lang="en-US" sz="2600">
                <a:latin typeface="Calibri"/>
                <a:ea typeface="Calibri"/>
                <a:cs typeface="Calibri"/>
              </a:rPr>
              <a:t> DD-</a:t>
            </a:r>
            <a:r>
              <a:rPr lang="en-US" sz="2600" err="1">
                <a:latin typeface="Calibri"/>
                <a:ea typeface="Calibri"/>
                <a:cs typeface="Calibri"/>
              </a:rPr>
              <a:t>viitenumeron</a:t>
            </a:r>
            <a:r>
              <a:rPr lang="en-US" sz="2600">
                <a:latin typeface="Calibri"/>
                <a:ea typeface="Calibri"/>
                <a:cs typeface="Calibri"/>
              </a:rPr>
              <a:t>  EUDR-asiakkaalleen*</a:t>
            </a:r>
            <a:endParaRPr lang="en-US" altLang="fi-FI" sz="2600">
              <a:latin typeface="calibri" charset="0"/>
              <a:ea typeface="calibri"/>
              <a:cs typeface="calibri"/>
            </a:endParaRPr>
          </a:p>
          <a:p>
            <a:pPr marL="228600" lvl="1" indent="-228600">
              <a:lnSpc>
                <a:spcPct val="90000"/>
              </a:lnSpc>
              <a:spcBef>
                <a:spcPts val="1000"/>
              </a:spcBef>
              <a:buClr>
                <a:schemeClr val="accent1"/>
              </a:buClr>
              <a:buFont typeface="Arial"/>
              <a:buChar char="•"/>
              <a:defRPr/>
            </a:pPr>
            <a:endParaRPr lang="en-US" altLang="fi-FI" sz="2600">
              <a:latin typeface="calibri" charset="0"/>
              <a:ea typeface="calibri" charset="0"/>
              <a:cs typeface="calibri" charset="0"/>
            </a:endParaRPr>
          </a:p>
        </p:txBody>
      </p:sp>
      <p:sp>
        <p:nvSpPr>
          <p:cNvPr id="2" name="Title 1"/>
          <p:cNvSpPr>
            <a:spLocks noGrp="1"/>
          </p:cNvSpPr>
          <p:nvPr>
            <p:ph type="title"/>
          </p:nvPr>
        </p:nvSpPr>
        <p:spPr>
          <a:xfrm>
            <a:off x="528098" y="681037"/>
            <a:ext cx="9757458" cy="1325563"/>
          </a:xfrm>
        </p:spPr>
        <p:txBody>
          <a:bodyPr lIns="91440" tIns="45720" rIns="91440" bIns="45720" anchor="ctr">
            <a:normAutofit fontScale="90000"/>
          </a:bodyPr>
          <a:lstStyle/>
          <a:p>
            <a:r>
              <a:rPr lang="fi-FI" sz="3600" b="1" kern="1200" baseline="0">
                <a:ln>
                  <a:noFill/>
                </a:ln>
                <a:latin typeface="calibri"/>
              </a:rPr>
              <a:t>Esimerkki: ”</a:t>
            </a:r>
            <a:r>
              <a:rPr lang="fi-FI" sz="3600">
                <a:latin typeface="calibri"/>
              </a:rPr>
              <a:t>perustuonti</a:t>
            </a:r>
            <a:r>
              <a:rPr lang="fi-FI" sz="3600" b="1" kern="1200" baseline="0">
                <a:ln>
                  <a:noFill/>
                </a:ln>
                <a:latin typeface="calibri"/>
              </a:rPr>
              <a:t>” </a:t>
            </a:r>
            <a:r>
              <a:rPr lang="fi-FI" sz="3600" b="1" u="sng" kern="1200" baseline="0">
                <a:ln>
                  <a:noFill/>
                </a:ln>
                <a:latin typeface="calibri"/>
              </a:rPr>
              <a:t>EU:n ulkopuolelta</a:t>
            </a:r>
            <a:br>
              <a:rPr lang="fi-FI" sz="3600" b="1" u="sng" kern="1200" baseline="0">
                <a:ln>
                  <a:noFill/>
                </a:ln>
                <a:latin typeface="calibri" charset="0"/>
                <a:ea typeface="Trebuchet MS" charset="0"/>
                <a:cs typeface="Trebuchet MS" charset="0"/>
              </a:rPr>
            </a:br>
            <a:r>
              <a:rPr lang="en-US" altLang="fi-FI" sz="3100" err="1">
                <a:latin typeface="calibri"/>
              </a:rPr>
              <a:t>Yrityksellä</a:t>
            </a:r>
            <a:r>
              <a:rPr lang="en-US" altLang="fi-FI" sz="3100">
                <a:latin typeface="calibri"/>
              </a:rPr>
              <a:t> A on </a:t>
            </a:r>
            <a:r>
              <a:rPr lang="en-US" altLang="fi-FI" sz="3100" err="1">
                <a:latin typeface="calibri"/>
              </a:rPr>
              <a:t>huonekalujen</a:t>
            </a:r>
            <a:r>
              <a:rPr lang="en-US" altLang="fi-FI" sz="3100">
                <a:latin typeface="calibri"/>
              </a:rPr>
              <a:t> </a:t>
            </a:r>
            <a:r>
              <a:rPr lang="en-US" altLang="fi-FI" sz="3100" err="1">
                <a:latin typeface="calibri"/>
              </a:rPr>
              <a:t>tuontia</a:t>
            </a:r>
            <a:r>
              <a:rPr lang="en-US" altLang="fi-FI" sz="3100">
                <a:latin typeface="calibri"/>
              </a:rPr>
              <a:t>  </a:t>
            </a:r>
            <a:r>
              <a:rPr lang="en-US" altLang="fi-FI" sz="3100" err="1">
                <a:latin typeface="calibri"/>
              </a:rPr>
              <a:t>Indonesiasta</a:t>
            </a:r>
            <a:r>
              <a:rPr lang="en-US" altLang="fi-FI" sz="3100">
                <a:latin typeface="calibri"/>
              </a:rPr>
              <a:t> </a:t>
            </a:r>
            <a:r>
              <a:rPr lang="en-US" altLang="fi-FI" sz="3100" err="1">
                <a:latin typeface="calibri"/>
              </a:rPr>
              <a:t>Suomeen</a:t>
            </a:r>
            <a:br>
              <a:rPr lang="en-US" altLang="fi-FI" sz="4000" b="1">
                <a:latin typeface="calibri" charset="0"/>
              </a:rPr>
            </a:br>
            <a:endParaRPr lang="fi-FI" b="1" kern="1200" baseline="0">
              <a:ln>
                <a:noFill/>
              </a:ln>
              <a:latin typeface="calibri" charset="0"/>
              <a:ea typeface="Trebuchet MS" charset="0"/>
              <a:cs typeface="Trebuchet MS" charset="0"/>
            </a:endParaRPr>
          </a:p>
        </p:txBody>
      </p:sp>
      <p:pic>
        <p:nvPicPr>
          <p:cNvPr id="6" name="Kuva 5" descr="Kuva, joka sisältää kohteen teksti, Fontti, Grafiikka, graafinen suunnittelu&#10;&#10;Kuvaus luotu automaattisesti">
            <a:extLst>
              <a:ext uri="{FF2B5EF4-FFF2-40B4-BE49-F238E27FC236}">
                <a16:creationId xmlns:a16="http://schemas.microsoft.com/office/drawing/2014/main" id="{86EE960D-BA86-31EB-7735-39B34B888A80}"/>
              </a:ext>
            </a:extLst>
          </p:cNvPr>
          <p:cNvPicPr>
            <a:picLocks noChangeAspect="1"/>
          </p:cNvPicPr>
          <p:nvPr/>
        </p:nvPicPr>
        <p:blipFill>
          <a:blip r:embed="rId2"/>
          <a:stretch>
            <a:fillRect/>
          </a:stretch>
        </p:blipFill>
        <p:spPr>
          <a:xfrm>
            <a:off x="528098" y="2257425"/>
            <a:ext cx="5612326" cy="3156933"/>
          </a:xfrm>
          <a:prstGeom prst="rect">
            <a:avLst/>
          </a:prstGeom>
          <a:noFill/>
        </p:spPr>
      </p:pic>
      <p:sp>
        <p:nvSpPr>
          <p:cNvPr id="3" name="Tekstiruutu 2">
            <a:extLst>
              <a:ext uri="{FF2B5EF4-FFF2-40B4-BE49-F238E27FC236}">
                <a16:creationId xmlns:a16="http://schemas.microsoft.com/office/drawing/2014/main" id="{BDC613AD-2A48-04E5-235B-ADCF36D7EC43}"/>
              </a:ext>
            </a:extLst>
          </p:cNvPr>
          <p:cNvSpPr txBox="1"/>
          <p:nvPr/>
        </p:nvSpPr>
        <p:spPr>
          <a:xfrm>
            <a:off x="7317005" y="6152091"/>
            <a:ext cx="5038341" cy="456672"/>
          </a:xfrm>
          <a:prstGeom prst="rect">
            <a:avLst/>
          </a:prstGeom>
        </p:spPr>
        <p:txBody>
          <a:bodyPr lIns="91440" tIns="45720" rIns="91440" bIns="45720" anchor="t">
            <a:normAutofit/>
          </a:bodyPr>
          <a:lstStyle/>
          <a:p>
            <a:pPr marL="0" lvl="1">
              <a:lnSpc>
                <a:spcPct val="90000"/>
              </a:lnSpc>
              <a:spcBef>
                <a:spcPts val="1000"/>
              </a:spcBef>
              <a:buClr>
                <a:schemeClr val="accent1"/>
              </a:buClr>
              <a:defRPr/>
            </a:pPr>
            <a:r>
              <a:rPr lang="en-US" altLang="fi-FI" sz="1600">
                <a:latin typeface="calibri"/>
                <a:ea typeface="calibri"/>
                <a:cs typeface="calibri"/>
              </a:rPr>
              <a:t>*</a:t>
            </a:r>
            <a:r>
              <a:rPr lang="en-US" altLang="fi-FI" sz="1600" err="1">
                <a:latin typeface="calibri"/>
                <a:ea typeface="calibri"/>
                <a:cs typeface="calibri"/>
              </a:rPr>
              <a:t>asiakas</a:t>
            </a:r>
            <a:r>
              <a:rPr lang="en-US" altLang="fi-FI" sz="1600">
                <a:latin typeface="calibri"/>
                <a:ea typeface="calibri"/>
                <a:cs typeface="calibri"/>
              </a:rPr>
              <a:t>, </a:t>
            </a:r>
            <a:r>
              <a:rPr lang="en-US" altLang="fi-FI" sz="1600" err="1">
                <a:latin typeface="calibri"/>
                <a:ea typeface="calibri"/>
                <a:cs typeface="calibri"/>
              </a:rPr>
              <a:t>joka</a:t>
            </a:r>
            <a:r>
              <a:rPr lang="en-US" altLang="fi-FI" sz="1600">
                <a:latin typeface="calibri"/>
                <a:ea typeface="calibri"/>
                <a:cs typeface="calibri"/>
              </a:rPr>
              <a:t> on </a:t>
            </a:r>
            <a:r>
              <a:rPr lang="en-US" altLang="fi-FI" sz="1600" err="1">
                <a:latin typeface="calibri"/>
                <a:ea typeface="calibri"/>
                <a:cs typeface="calibri"/>
              </a:rPr>
              <a:t>itsekin</a:t>
            </a:r>
            <a:r>
              <a:rPr lang="en-US" altLang="fi-FI" sz="1600">
                <a:latin typeface="calibri"/>
                <a:ea typeface="calibri"/>
                <a:cs typeface="calibri"/>
              </a:rPr>
              <a:t> EUDR </a:t>
            </a:r>
            <a:r>
              <a:rPr lang="en-US" altLang="fi-FI" sz="1600" err="1">
                <a:latin typeface="calibri"/>
                <a:ea typeface="calibri"/>
                <a:cs typeface="calibri"/>
              </a:rPr>
              <a:t>piirissä</a:t>
            </a:r>
            <a:endParaRPr lang="en-US" altLang="fi-FI" sz="1600" err="1">
              <a:latin typeface="calibri" charset="0"/>
              <a:ea typeface="calibri"/>
              <a:cs typeface="calibri"/>
            </a:endParaRPr>
          </a:p>
          <a:p>
            <a:pPr marL="228600" lvl="1" indent="-228600">
              <a:lnSpc>
                <a:spcPct val="90000"/>
              </a:lnSpc>
              <a:spcBef>
                <a:spcPts val="1000"/>
              </a:spcBef>
              <a:buClr>
                <a:schemeClr val="accent1"/>
              </a:buClr>
              <a:buFont typeface="Arial"/>
              <a:buChar char="•"/>
              <a:defRPr/>
            </a:pPr>
            <a:endParaRPr lang="en-US" altLang="fi-FI" sz="2600">
              <a:latin typeface="calibri" charset="0"/>
              <a:ea typeface="calibri" charset="0"/>
              <a:cs typeface="calibri" charset="0"/>
            </a:endParaRPr>
          </a:p>
        </p:txBody>
      </p:sp>
    </p:spTree>
    <p:extLst>
      <p:ext uri="{BB962C8B-B14F-4D97-AF65-F5344CB8AC3E}">
        <p14:creationId xmlns:p14="http://schemas.microsoft.com/office/powerpoint/2010/main" val="2410913695"/>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679CCE9-F51E-9D71-5A9A-21B3C88F8CBE}"/>
              </a:ext>
            </a:extLst>
          </p:cNvPr>
          <p:cNvSpPr txBox="1"/>
          <p:nvPr/>
        </p:nvSpPr>
        <p:spPr>
          <a:xfrm>
            <a:off x="6097600" y="1596134"/>
            <a:ext cx="5024230" cy="4351338"/>
          </a:xfrm>
          <a:prstGeom prst="rect">
            <a:avLst/>
          </a:prstGeom>
        </p:spPr>
        <p:txBody>
          <a:bodyPr lIns="91440" tIns="45720" rIns="91440" bIns="45720" anchor="t">
            <a:normAutofit lnSpcReduction="10000"/>
          </a:bodyPr>
          <a:lstStyle/>
          <a:p>
            <a:pPr marL="0" lvl="1">
              <a:lnSpc>
                <a:spcPct val="90000"/>
              </a:lnSpc>
              <a:spcBef>
                <a:spcPts val="1000"/>
              </a:spcBef>
              <a:buClr>
                <a:schemeClr val="accent1"/>
              </a:buClr>
              <a:defRPr/>
            </a:pPr>
            <a:endParaRPr lang="en-US" altLang="fi-FI" sz="2600">
              <a:latin typeface="calibri" charset="0"/>
              <a:ea typeface="calibri"/>
              <a:cs typeface="calibri"/>
            </a:endParaRPr>
          </a:p>
          <a:p>
            <a:pPr marL="228600" lvl="1" indent="-228600">
              <a:lnSpc>
                <a:spcPct val="90000"/>
              </a:lnSpc>
              <a:spcBef>
                <a:spcPts val="1000"/>
              </a:spcBef>
              <a:buClr>
                <a:schemeClr val="accent1"/>
              </a:buClr>
              <a:buFont typeface="Arial"/>
              <a:buChar char="•"/>
              <a:defRPr/>
            </a:pPr>
            <a:r>
              <a:rPr lang="fi-FI" sz="2200">
                <a:latin typeface="Calibri"/>
                <a:ea typeface="Calibri"/>
                <a:cs typeface="Calibri"/>
              </a:rPr>
              <a:t>Maahantuoja A tuo EU:n alueelle palmuöljyä ja myy sen saippuavalmistajalle B</a:t>
            </a:r>
            <a:endParaRPr lang="en-US" altLang="fi-FI">
              <a:latin typeface="calibri" charset="0"/>
              <a:ea typeface="calibri" charset="0"/>
              <a:cs typeface="calibri" charset="0"/>
            </a:endParaRPr>
          </a:p>
          <a:p>
            <a:pPr marL="228600" lvl="1" indent="-228600">
              <a:lnSpc>
                <a:spcPct val="90000"/>
              </a:lnSpc>
              <a:spcBef>
                <a:spcPts val="1000"/>
              </a:spcBef>
              <a:buClr>
                <a:schemeClr val="accent1"/>
              </a:buClr>
              <a:buFont typeface="Arial"/>
              <a:buChar char="•"/>
              <a:defRPr/>
            </a:pPr>
            <a:endParaRPr lang="fi-FI" sz="2200">
              <a:latin typeface="Calibri"/>
              <a:ea typeface="Calibri"/>
              <a:cs typeface="Calibri"/>
            </a:endParaRPr>
          </a:p>
          <a:p>
            <a:pPr marL="685800" lvl="2" indent="-228600">
              <a:lnSpc>
                <a:spcPct val="90000"/>
              </a:lnSpc>
              <a:buClr>
                <a:schemeClr val="accent1"/>
              </a:buClr>
              <a:buFont typeface="Arial,Sans-Serif"/>
              <a:buChar char="•"/>
              <a:defRPr/>
            </a:pPr>
            <a:r>
              <a:rPr lang="fi-FI">
                <a:latin typeface="Calibri"/>
                <a:ea typeface="Calibri"/>
                <a:cs typeface="Calibri"/>
              </a:rPr>
              <a:t>A on noudattanut asianmukaista huolellisuutta ja tekee tullauksen yhteydessä DD-vakuutuksen </a:t>
            </a:r>
            <a:r>
              <a:rPr lang="fi-FI" err="1">
                <a:latin typeface="Calibri"/>
                <a:ea typeface="Calibri"/>
                <a:cs typeface="Calibri"/>
              </a:rPr>
              <a:t>palmuöjlystä</a:t>
            </a:r>
            <a:r>
              <a:rPr lang="fi-FI">
                <a:latin typeface="Calibri"/>
                <a:ea typeface="Calibri"/>
                <a:cs typeface="Calibri"/>
              </a:rPr>
              <a:t>, joka kuuluu EUDR piiriin</a:t>
            </a:r>
          </a:p>
          <a:p>
            <a:pPr marL="457200" lvl="2">
              <a:lnSpc>
                <a:spcPct val="90000"/>
              </a:lnSpc>
              <a:defRPr/>
            </a:pPr>
            <a:endParaRPr lang="fi-FI">
              <a:latin typeface="Calibri"/>
              <a:ea typeface="Calibri"/>
              <a:cs typeface="Calibri"/>
            </a:endParaRPr>
          </a:p>
          <a:p>
            <a:pPr marL="685800" lvl="2" indent="-228600">
              <a:lnSpc>
                <a:spcPct val="90000"/>
              </a:lnSpc>
              <a:buFont typeface="Arial,Sans-Serif"/>
              <a:buChar char="•"/>
              <a:defRPr/>
            </a:pPr>
            <a:r>
              <a:rPr lang="fi-FI">
                <a:latin typeface="Calibri"/>
                <a:ea typeface="Calibri"/>
                <a:cs typeface="Calibri"/>
              </a:rPr>
              <a:t>B käyttää kaiken ostamansa palmuöljyn saippuan valmistamiseen, joka ei kuulu EUDR piiriin</a:t>
            </a:r>
          </a:p>
          <a:p>
            <a:pPr marL="685800" lvl="2" indent="-228600">
              <a:lnSpc>
                <a:spcPct val="90000"/>
              </a:lnSpc>
              <a:buFont typeface="Arial,Sans-Serif"/>
              <a:buChar char="•"/>
              <a:defRPr/>
            </a:pPr>
            <a:endParaRPr lang="fi-FI">
              <a:latin typeface="Calibri"/>
              <a:ea typeface="Calibri"/>
              <a:cs typeface="Calibri"/>
            </a:endParaRPr>
          </a:p>
          <a:p>
            <a:pPr marL="685800" lvl="2" indent="-228600">
              <a:lnSpc>
                <a:spcPct val="90000"/>
              </a:lnSpc>
              <a:buFont typeface="Arial,Sans-Serif"/>
              <a:buChar char="•"/>
              <a:defRPr/>
            </a:pPr>
            <a:r>
              <a:rPr lang="fi-FI">
                <a:latin typeface="Calibri"/>
                <a:ea typeface="Calibri"/>
                <a:cs typeface="Calibri"/>
              </a:rPr>
              <a:t>B:llä ei ole EUDR-velvoitteita, mutta A:n täytyy tallentaa tieto siitä, kenelle on myyty</a:t>
            </a:r>
          </a:p>
          <a:p>
            <a:pPr marL="228600" lvl="1" indent="-228600">
              <a:lnSpc>
                <a:spcPct val="90000"/>
              </a:lnSpc>
              <a:spcBef>
                <a:spcPts val="1000"/>
              </a:spcBef>
              <a:buClr>
                <a:srgbClr val="CF006E"/>
              </a:buClr>
              <a:buFont typeface="Arial"/>
              <a:buChar char="•"/>
              <a:defRPr/>
            </a:pPr>
            <a:endParaRPr lang="en-US" altLang="fi-FI" sz="2600">
              <a:latin typeface="calibri" charset="0"/>
              <a:ea typeface="calibri" charset="0"/>
              <a:cs typeface="calibri" charset="0"/>
            </a:endParaRPr>
          </a:p>
        </p:txBody>
      </p:sp>
      <p:sp>
        <p:nvSpPr>
          <p:cNvPr id="2" name="Title 1"/>
          <p:cNvSpPr>
            <a:spLocks noGrp="1"/>
          </p:cNvSpPr>
          <p:nvPr>
            <p:ph type="title"/>
          </p:nvPr>
        </p:nvSpPr>
        <p:spPr>
          <a:xfrm>
            <a:off x="528098" y="365125"/>
            <a:ext cx="9757458" cy="1325563"/>
          </a:xfrm>
        </p:spPr>
        <p:txBody>
          <a:bodyPr lIns="91440" tIns="45720" rIns="91440" bIns="45720" anchor="ctr">
            <a:normAutofit/>
          </a:bodyPr>
          <a:lstStyle/>
          <a:p>
            <a:r>
              <a:rPr lang="fi-FI" sz="3200">
                <a:latin typeface="calibri"/>
              </a:rPr>
              <a:t>Esimerkki: maahantuonti, jatkojalostus ja myynti</a:t>
            </a:r>
            <a:endParaRPr lang="fi-FI" sz="3200" b="1" kern="1200" baseline="0">
              <a:ln>
                <a:noFill/>
              </a:ln>
              <a:latin typeface="calibri"/>
            </a:endParaRPr>
          </a:p>
        </p:txBody>
      </p:sp>
      <p:pic>
        <p:nvPicPr>
          <p:cNvPr id="3" name="Kuva 2" descr="Kuva, joka sisältää kohteen teksti, Fontti, Grafiikka, graafinen suunnittelu&#10;&#10;Kuvaus luotu automaattisesti">
            <a:extLst>
              <a:ext uri="{FF2B5EF4-FFF2-40B4-BE49-F238E27FC236}">
                <a16:creationId xmlns:a16="http://schemas.microsoft.com/office/drawing/2014/main" id="{0F47488E-3747-8CB9-B2CA-1FBB0427350E}"/>
              </a:ext>
            </a:extLst>
          </p:cNvPr>
          <p:cNvPicPr>
            <a:picLocks noChangeAspect="1"/>
          </p:cNvPicPr>
          <p:nvPr/>
        </p:nvPicPr>
        <p:blipFill>
          <a:blip r:embed="rId2"/>
          <a:stretch>
            <a:fillRect/>
          </a:stretch>
        </p:blipFill>
        <p:spPr>
          <a:xfrm>
            <a:off x="528098" y="2435598"/>
            <a:ext cx="5364079" cy="3014579"/>
          </a:xfrm>
          <a:prstGeom prst="rect">
            <a:avLst/>
          </a:prstGeom>
        </p:spPr>
      </p:pic>
    </p:spTree>
    <p:extLst>
      <p:ext uri="{BB962C8B-B14F-4D97-AF65-F5344CB8AC3E}">
        <p14:creationId xmlns:p14="http://schemas.microsoft.com/office/powerpoint/2010/main" val="1399899862"/>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0679CCE9-F51E-9D71-5A9A-21B3C88F8CBE}"/>
              </a:ext>
            </a:extLst>
          </p:cNvPr>
          <p:cNvSpPr txBox="1"/>
          <p:nvPr/>
        </p:nvSpPr>
        <p:spPr>
          <a:xfrm>
            <a:off x="6097600" y="1596134"/>
            <a:ext cx="5024230" cy="4351338"/>
          </a:xfrm>
          <a:prstGeom prst="rect">
            <a:avLst/>
          </a:prstGeom>
        </p:spPr>
        <p:txBody>
          <a:bodyPr lIns="91440" tIns="45720" rIns="91440" bIns="45720" anchor="t">
            <a:normAutofit/>
          </a:bodyPr>
          <a:lstStyle/>
          <a:p>
            <a:pPr marL="0" lvl="1">
              <a:lnSpc>
                <a:spcPct val="90000"/>
              </a:lnSpc>
              <a:spcBef>
                <a:spcPts val="1000"/>
              </a:spcBef>
              <a:buClr>
                <a:schemeClr val="accent1"/>
              </a:buClr>
              <a:defRPr/>
            </a:pPr>
            <a:endParaRPr lang="en-US" altLang="fi-FI" sz="2600">
              <a:latin typeface="calibri" charset="0"/>
              <a:ea typeface="calibri"/>
              <a:cs typeface="calibri"/>
            </a:endParaRPr>
          </a:p>
          <a:p>
            <a:pPr marL="228600" lvl="1" indent="-228600">
              <a:lnSpc>
                <a:spcPct val="90000"/>
              </a:lnSpc>
              <a:spcBef>
                <a:spcPts val="1000"/>
              </a:spcBef>
              <a:buClr>
                <a:schemeClr val="accent1"/>
              </a:buClr>
              <a:buFont typeface="Arial"/>
              <a:buChar char="•"/>
              <a:defRPr/>
            </a:pPr>
            <a:r>
              <a:rPr lang="fi-FI" sz="2200" dirty="0">
                <a:latin typeface="Calibri"/>
                <a:ea typeface="Calibri"/>
                <a:cs typeface="Calibri"/>
              </a:rPr>
              <a:t>Maahantuoja A tuo EU:n alueelle kumia ja myy sen rengasvalmistajalle B</a:t>
            </a:r>
            <a:endParaRPr lang="en-US" altLang="fi-FI" dirty="0">
              <a:latin typeface="calibri" charset="0"/>
              <a:ea typeface="calibri" charset="0"/>
              <a:cs typeface="calibri" charset="0"/>
            </a:endParaRPr>
          </a:p>
          <a:p>
            <a:pPr marL="228600" lvl="1" indent="-228600">
              <a:lnSpc>
                <a:spcPct val="90000"/>
              </a:lnSpc>
              <a:spcBef>
                <a:spcPts val="1000"/>
              </a:spcBef>
              <a:buClr>
                <a:schemeClr val="accent1"/>
              </a:buClr>
              <a:buFont typeface="Arial"/>
              <a:buChar char="•"/>
              <a:defRPr/>
            </a:pPr>
            <a:endParaRPr lang="fi-FI" sz="2200">
              <a:latin typeface="Calibri"/>
              <a:ea typeface="Calibri"/>
              <a:cs typeface="Calibri"/>
            </a:endParaRPr>
          </a:p>
          <a:p>
            <a:pPr marL="685800" lvl="2" indent="-228600">
              <a:lnSpc>
                <a:spcPct val="90000"/>
              </a:lnSpc>
              <a:buClr>
                <a:schemeClr val="accent1"/>
              </a:buClr>
              <a:buFont typeface="Arial,Sans-Serif"/>
              <a:buChar char="•"/>
              <a:defRPr/>
            </a:pPr>
            <a:r>
              <a:rPr lang="fi-FI" dirty="0">
                <a:latin typeface="Calibri"/>
                <a:ea typeface="Calibri"/>
                <a:cs typeface="Calibri"/>
              </a:rPr>
              <a:t>A on noudattanut asianmukaista huolellisuutta ja tekee tullauksen yhteydessä DD-vakuutuksen kumista, joka kuuluu EUDR piiriin</a:t>
            </a:r>
          </a:p>
          <a:p>
            <a:pPr marL="457200" lvl="2">
              <a:lnSpc>
                <a:spcPct val="90000"/>
              </a:lnSpc>
              <a:defRPr/>
            </a:pPr>
            <a:endParaRPr lang="fi-FI">
              <a:latin typeface="Calibri"/>
              <a:ea typeface="Calibri"/>
              <a:cs typeface="Calibri"/>
            </a:endParaRPr>
          </a:p>
          <a:p>
            <a:pPr marL="685800" lvl="2" indent="-228600">
              <a:lnSpc>
                <a:spcPct val="90000"/>
              </a:lnSpc>
              <a:buFont typeface="Arial,Sans-Serif"/>
              <a:buChar char="•"/>
              <a:defRPr/>
            </a:pPr>
            <a:r>
              <a:rPr lang="fi-FI" dirty="0">
                <a:latin typeface="Calibri"/>
                <a:ea typeface="Calibri"/>
                <a:cs typeface="Calibri"/>
              </a:rPr>
              <a:t>B käyttää kumin renkaiden valmistamiseen, joka kuuluu EUDR piiriin</a:t>
            </a:r>
          </a:p>
          <a:p>
            <a:pPr marL="685800" lvl="2" indent="-228600">
              <a:lnSpc>
                <a:spcPct val="90000"/>
              </a:lnSpc>
              <a:buFont typeface="Arial,Sans-Serif"/>
              <a:buChar char="•"/>
              <a:defRPr/>
            </a:pPr>
            <a:endParaRPr lang="fi-FI">
              <a:latin typeface="Calibri"/>
              <a:ea typeface="Calibri"/>
              <a:cs typeface="Calibri"/>
            </a:endParaRPr>
          </a:p>
          <a:p>
            <a:pPr marL="685800" lvl="2" indent="-228600">
              <a:lnSpc>
                <a:spcPct val="90000"/>
              </a:lnSpc>
              <a:buFont typeface="Arial,Sans-Serif"/>
              <a:buChar char="•"/>
              <a:defRPr/>
            </a:pPr>
            <a:r>
              <a:rPr lang="fi-FI" dirty="0">
                <a:latin typeface="Calibri"/>
                <a:ea typeface="Calibri"/>
                <a:cs typeface="Calibri"/>
              </a:rPr>
              <a:t>B kuuluu velvoitteiden piiriin, joten A antaa DD-vakuutuksen viitenumeron ostajalle</a:t>
            </a:r>
            <a:endParaRPr lang="fi-FI" dirty="0">
              <a:ea typeface="Calibri"/>
              <a:cs typeface="Calibri"/>
            </a:endParaRPr>
          </a:p>
          <a:p>
            <a:pPr marL="685800" lvl="2" indent="-228600">
              <a:lnSpc>
                <a:spcPct val="90000"/>
              </a:lnSpc>
              <a:buFont typeface="Arial,Sans-Serif"/>
              <a:buChar char="•"/>
              <a:defRPr/>
            </a:pPr>
            <a:endParaRPr lang="fi-FI">
              <a:ea typeface="Calibri"/>
              <a:cs typeface="Calibri"/>
            </a:endParaRPr>
          </a:p>
          <a:p>
            <a:pPr marL="685800" lvl="2" indent="-228600">
              <a:lnSpc>
                <a:spcPct val="90000"/>
              </a:lnSpc>
              <a:buFont typeface="Arial,Sans-Serif"/>
              <a:buChar char="•"/>
              <a:defRPr/>
            </a:pPr>
            <a:endParaRPr lang="fi-FI">
              <a:ea typeface="Calibri"/>
              <a:cs typeface="Calibri"/>
            </a:endParaRPr>
          </a:p>
          <a:p>
            <a:pPr marL="685800" lvl="2" indent="-228600">
              <a:lnSpc>
                <a:spcPct val="90000"/>
              </a:lnSpc>
              <a:spcBef>
                <a:spcPts val="1000"/>
              </a:spcBef>
              <a:buClr>
                <a:schemeClr val="accent1"/>
              </a:buClr>
              <a:buFont typeface="Wingdings"/>
              <a:buChar char="§"/>
              <a:defRPr/>
            </a:pPr>
            <a:endParaRPr lang="fi-FI" sz="2200">
              <a:latin typeface="Calibri"/>
              <a:ea typeface="Calibri"/>
              <a:cs typeface="Calibri"/>
            </a:endParaRPr>
          </a:p>
          <a:p>
            <a:pPr marL="228600" lvl="1" indent="-228600">
              <a:lnSpc>
                <a:spcPct val="90000"/>
              </a:lnSpc>
              <a:spcBef>
                <a:spcPts val="1000"/>
              </a:spcBef>
              <a:buClr>
                <a:schemeClr val="accent1"/>
              </a:buClr>
              <a:buFont typeface="Arial"/>
              <a:buChar char="•"/>
              <a:defRPr/>
            </a:pPr>
            <a:endParaRPr lang="en-US" altLang="fi-FI" sz="2600">
              <a:latin typeface="calibri" charset="0"/>
              <a:ea typeface="calibri" charset="0"/>
              <a:cs typeface="calibri" charset="0"/>
            </a:endParaRPr>
          </a:p>
        </p:txBody>
      </p:sp>
      <p:sp>
        <p:nvSpPr>
          <p:cNvPr id="2" name="Title 1"/>
          <p:cNvSpPr>
            <a:spLocks noGrp="1"/>
          </p:cNvSpPr>
          <p:nvPr>
            <p:ph type="title"/>
          </p:nvPr>
        </p:nvSpPr>
        <p:spPr>
          <a:xfrm>
            <a:off x="528098" y="365125"/>
            <a:ext cx="9757458" cy="1325563"/>
          </a:xfrm>
        </p:spPr>
        <p:txBody>
          <a:bodyPr lIns="91440" tIns="45720" rIns="91440" bIns="45720" anchor="ctr">
            <a:normAutofit/>
          </a:bodyPr>
          <a:lstStyle/>
          <a:p>
            <a:r>
              <a:rPr lang="fi-FI" sz="3200">
                <a:latin typeface="calibri"/>
              </a:rPr>
              <a:t>Esimerkki: maahantuonti, jatkojalostus ja myynti</a:t>
            </a:r>
            <a:endParaRPr lang="fi-FI" sz="3200" b="1" kern="1200" baseline="0">
              <a:ln>
                <a:noFill/>
              </a:ln>
              <a:latin typeface="calibri"/>
            </a:endParaRPr>
          </a:p>
        </p:txBody>
      </p:sp>
      <p:pic>
        <p:nvPicPr>
          <p:cNvPr id="3" name="Kuva 2" descr="Kuva, joka sisältää kohteen teksti, Fontti, Grafiikka, graafinen suunnittelu&#10;&#10;Kuvaus luotu automaattisesti">
            <a:extLst>
              <a:ext uri="{FF2B5EF4-FFF2-40B4-BE49-F238E27FC236}">
                <a16:creationId xmlns:a16="http://schemas.microsoft.com/office/drawing/2014/main" id="{0F47488E-3747-8CB9-B2CA-1FBB0427350E}"/>
              </a:ext>
            </a:extLst>
          </p:cNvPr>
          <p:cNvPicPr>
            <a:picLocks noChangeAspect="1"/>
          </p:cNvPicPr>
          <p:nvPr/>
        </p:nvPicPr>
        <p:blipFill>
          <a:blip r:embed="rId2"/>
          <a:stretch>
            <a:fillRect/>
          </a:stretch>
        </p:blipFill>
        <p:spPr>
          <a:xfrm>
            <a:off x="528098" y="2435598"/>
            <a:ext cx="5364079" cy="3014579"/>
          </a:xfrm>
          <a:prstGeom prst="rect">
            <a:avLst/>
          </a:prstGeom>
        </p:spPr>
      </p:pic>
    </p:spTree>
    <p:extLst>
      <p:ext uri="{BB962C8B-B14F-4D97-AF65-F5344CB8AC3E}">
        <p14:creationId xmlns:p14="http://schemas.microsoft.com/office/powerpoint/2010/main" val="117723831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6015" y="132292"/>
            <a:ext cx="9757458" cy="1325563"/>
          </a:xfrm>
        </p:spPr>
        <p:txBody>
          <a:bodyPr lIns="91440" tIns="45720" rIns="91440" bIns="45720" anchor="ctr">
            <a:normAutofit/>
          </a:bodyPr>
          <a:lstStyle/>
          <a:p>
            <a:r>
              <a:rPr lang="fi-FI" sz="3200">
                <a:solidFill>
                  <a:srgbClr val="004F70"/>
                </a:solidFill>
                <a:latin typeface="calibri"/>
              </a:rPr>
              <a:t>Esimerkki: Tuotteen pakkaukset (FAQ 32)</a:t>
            </a:r>
          </a:p>
        </p:txBody>
      </p:sp>
      <p:sp>
        <p:nvSpPr>
          <p:cNvPr id="4" name="Tekstiruutu 3">
            <a:extLst>
              <a:ext uri="{FF2B5EF4-FFF2-40B4-BE49-F238E27FC236}">
                <a16:creationId xmlns:a16="http://schemas.microsoft.com/office/drawing/2014/main" id="{0679CCE9-F51E-9D71-5A9A-21B3C88F8CBE}"/>
              </a:ext>
            </a:extLst>
          </p:cNvPr>
          <p:cNvSpPr txBox="1"/>
          <p:nvPr/>
        </p:nvSpPr>
        <p:spPr>
          <a:xfrm>
            <a:off x="714445" y="3884814"/>
            <a:ext cx="10757601" cy="2640723"/>
          </a:xfrm>
          <a:prstGeom prst="rect">
            <a:avLst/>
          </a:prstGeom>
          <a:noFill/>
        </p:spPr>
        <p:txBody>
          <a:bodyPr wrap="square" lIns="91440" tIns="45720" rIns="91440" bIns="45720" anchor="t">
            <a:spAutoFit/>
          </a:bodyPr>
          <a:lstStyle/>
          <a:p>
            <a:pPr marL="228600" lvl="1" indent="-228600">
              <a:lnSpc>
                <a:spcPct val="90000"/>
              </a:lnSpc>
              <a:buClr>
                <a:srgbClr val="CF006E"/>
              </a:buClr>
              <a:buFont typeface="Arial"/>
              <a:buChar char="•"/>
              <a:defRPr/>
            </a:pPr>
            <a:r>
              <a:rPr lang="fi-FI" altLang="fi-FI" sz="2200" dirty="0">
                <a:latin typeface="calibri"/>
                <a:cs typeface="Arial"/>
              </a:rPr>
              <a:t>Maahantuoja A tuo EU:n alueelle auton varaosia, jotka on pakattu puulaatikkoon</a:t>
            </a:r>
          </a:p>
          <a:p>
            <a:pPr marL="685800" lvl="2" indent="-228600">
              <a:lnSpc>
                <a:spcPct val="90000"/>
              </a:lnSpc>
              <a:buClr>
                <a:srgbClr val="CF006E"/>
              </a:buClr>
              <a:buFont typeface="Arial"/>
              <a:buChar char="•"/>
              <a:defRPr/>
            </a:pPr>
            <a:r>
              <a:rPr lang="fi-FI" altLang="fi-FI" sz="1600" dirty="0">
                <a:latin typeface="calibri"/>
                <a:cs typeface="Arial"/>
              </a:rPr>
              <a:t>tullaus tapahtuu auton varaosan tullinimikkeellä</a:t>
            </a:r>
            <a:endParaRPr lang="fi-FI" altLang="fi-FI" sz="1600" dirty="0">
              <a:latin typeface="calibri" charset="0"/>
              <a:cs typeface="Arial" charset="0"/>
            </a:endParaRPr>
          </a:p>
          <a:p>
            <a:pPr marL="685800" lvl="2" indent="-228600">
              <a:lnSpc>
                <a:spcPct val="90000"/>
              </a:lnSpc>
              <a:buClr>
                <a:srgbClr val="CF006E"/>
              </a:buClr>
              <a:buFont typeface="Arial"/>
              <a:buChar char="•"/>
              <a:defRPr/>
            </a:pPr>
            <a:r>
              <a:rPr lang="fi-FI" altLang="fi-FI" sz="1600" dirty="0">
                <a:latin typeface="calibri"/>
                <a:cs typeface="Arial"/>
              </a:rPr>
              <a:t>puupakkaus on yksinomaan tuotteen pakkaamiseen ja suojaamiseen tarkoitettu, eli </a:t>
            </a:r>
            <a:r>
              <a:rPr lang="fi-FI" altLang="fi-FI" sz="1600" u="sng" dirty="0">
                <a:latin typeface="calibri"/>
                <a:cs typeface="Arial"/>
              </a:rPr>
              <a:t>EI kuulu</a:t>
            </a:r>
            <a:r>
              <a:rPr lang="fi-FI" altLang="fi-FI" sz="1600" dirty="0">
                <a:latin typeface="calibri"/>
                <a:cs typeface="Arial"/>
              </a:rPr>
              <a:t> EUDR-velvoitteiden piiriin</a:t>
            </a:r>
            <a:endParaRPr lang="fi-FI" altLang="fi-FI" sz="1600" dirty="0">
              <a:latin typeface="calibri"/>
              <a:ea typeface="calibri"/>
              <a:cs typeface="Arial"/>
            </a:endParaRPr>
          </a:p>
          <a:p>
            <a:pPr marL="685800" lvl="2" indent="-228600">
              <a:lnSpc>
                <a:spcPct val="90000"/>
              </a:lnSpc>
              <a:buClr>
                <a:srgbClr val="CF006E"/>
              </a:buClr>
              <a:buFont typeface="Arial"/>
              <a:buChar char="•"/>
              <a:defRPr/>
            </a:pPr>
            <a:r>
              <a:rPr lang="fi-FI" altLang="fi-FI" sz="1600" dirty="0">
                <a:latin typeface="calibri"/>
                <a:cs typeface="Arial"/>
              </a:rPr>
              <a:t>kartonkipakkauksista ja pahvilaatikoista ja kuormalavoista sama tulkinta</a:t>
            </a:r>
            <a:endParaRPr lang="fi-FI" altLang="fi-FI" sz="1600" dirty="0">
              <a:latin typeface="calibri"/>
              <a:ea typeface="calibri"/>
              <a:cs typeface="Arial"/>
            </a:endParaRPr>
          </a:p>
          <a:p>
            <a:pPr marL="457200" lvl="2">
              <a:lnSpc>
                <a:spcPct val="90000"/>
              </a:lnSpc>
              <a:buClr>
                <a:srgbClr val="CF006E"/>
              </a:buClr>
              <a:defRPr/>
            </a:pPr>
            <a:endParaRPr lang="fi-FI" altLang="fi-FI">
              <a:solidFill>
                <a:srgbClr val="FF0000"/>
              </a:solidFill>
              <a:latin typeface="calibri" charset="0"/>
              <a:cs typeface="Arial" charset="0"/>
            </a:endParaRPr>
          </a:p>
          <a:p>
            <a:pPr marL="228600" lvl="1" indent="-228600">
              <a:lnSpc>
                <a:spcPct val="90000"/>
              </a:lnSpc>
              <a:buClr>
                <a:srgbClr val="CF006E"/>
              </a:buClr>
              <a:buFont typeface="Arial"/>
              <a:buChar char="•"/>
              <a:defRPr/>
            </a:pPr>
            <a:r>
              <a:rPr lang="fi-FI" sz="2200" dirty="0">
                <a:latin typeface="Calibri"/>
                <a:cs typeface="Calibri"/>
              </a:rPr>
              <a:t>Maahantuoja A tuo EU:n alueelle puulaatikoita (HS 4415)</a:t>
            </a:r>
            <a:endParaRPr lang="fi-FI" altLang="fi-FI" sz="2200" dirty="0">
              <a:latin typeface="calibri" charset="0"/>
              <a:cs typeface="Arial" charset="0"/>
            </a:endParaRPr>
          </a:p>
          <a:p>
            <a:pPr marL="685800" lvl="2" indent="-228600">
              <a:lnSpc>
                <a:spcPct val="90000"/>
              </a:lnSpc>
              <a:buClr>
                <a:srgbClr val="CF006E"/>
              </a:buClr>
              <a:buFont typeface="Arial"/>
              <a:buChar char="•"/>
              <a:defRPr/>
            </a:pPr>
            <a:r>
              <a:rPr lang="fi-FI" sz="1600" dirty="0">
                <a:latin typeface="Calibri"/>
                <a:cs typeface="Calibri"/>
              </a:rPr>
              <a:t>tullaus tapahtuu puulaatikoiden tullinimikkeellä</a:t>
            </a:r>
            <a:endParaRPr lang="fi-FI" altLang="fi-FI" sz="1600" dirty="0">
              <a:latin typeface="calibri"/>
              <a:cs typeface="Arial"/>
            </a:endParaRPr>
          </a:p>
          <a:p>
            <a:pPr marL="685800" lvl="2" indent="-228600">
              <a:lnSpc>
                <a:spcPct val="90000"/>
              </a:lnSpc>
              <a:buClr>
                <a:srgbClr val="CF006E"/>
              </a:buClr>
              <a:buFont typeface="Arial"/>
              <a:buChar char="•"/>
              <a:defRPr/>
            </a:pPr>
            <a:r>
              <a:rPr lang="fi-FI" altLang="fi-FI" sz="1600" dirty="0">
                <a:latin typeface="calibri"/>
                <a:cs typeface="Arial"/>
              </a:rPr>
              <a:t>A:lla on normaalit </a:t>
            </a:r>
            <a:r>
              <a:rPr lang="fi-FI" altLang="fi-FI" sz="1600" dirty="0" err="1">
                <a:latin typeface="calibri"/>
                <a:cs typeface="Arial"/>
              </a:rPr>
              <a:t>EUDR:n</a:t>
            </a:r>
            <a:r>
              <a:rPr lang="fi-FI" altLang="fi-FI" sz="1600" dirty="0">
                <a:latin typeface="calibri"/>
                <a:cs typeface="Arial"/>
              </a:rPr>
              <a:t> mukaiset velvoitteet</a:t>
            </a:r>
            <a:endParaRPr lang="fi-FI" altLang="fi-FI" sz="1600" dirty="0">
              <a:latin typeface="calibri" charset="0"/>
              <a:cs typeface="Arial" charset="0"/>
            </a:endParaRPr>
          </a:p>
          <a:p>
            <a:pPr marL="1143000" lvl="3" indent="-228600">
              <a:lnSpc>
                <a:spcPct val="90000"/>
              </a:lnSpc>
              <a:buClr>
                <a:srgbClr val="CF006E"/>
              </a:buClr>
              <a:buFont typeface="Arial"/>
              <a:buChar char="•"/>
              <a:defRPr/>
            </a:pPr>
            <a:endParaRPr lang="fi-FI" altLang="fi-FI" b="1">
              <a:solidFill>
                <a:srgbClr val="343841"/>
              </a:solidFill>
              <a:latin typeface="calibri" charset="0"/>
              <a:cs typeface="Arial" charset="0"/>
            </a:endParaRPr>
          </a:p>
          <a:p>
            <a:pPr marL="0" lvl="1">
              <a:lnSpc>
                <a:spcPct val="90000"/>
              </a:lnSpc>
              <a:buClr>
                <a:srgbClr val="CF006E"/>
              </a:buClr>
              <a:defRPr/>
            </a:pPr>
            <a:endParaRPr lang="fi-FI" altLang="fi-FI" sz="2400">
              <a:solidFill>
                <a:srgbClr val="343841"/>
              </a:solidFill>
              <a:latin typeface="calibri" charset="0"/>
              <a:cs typeface="Arial" charset="0"/>
            </a:endParaRPr>
          </a:p>
        </p:txBody>
      </p:sp>
      <p:pic>
        <p:nvPicPr>
          <p:cNvPr id="10" name="Kuva 9">
            <a:extLst>
              <a:ext uri="{FF2B5EF4-FFF2-40B4-BE49-F238E27FC236}">
                <a16:creationId xmlns:a16="http://schemas.microsoft.com/office/drawing/2014/main" id="{27F375CE-80EE-14D3-BDD1-3E749ADE00C5}"/>
              </a:ext>
            </a:extLst>
          </p:cNvPr>
          <p:cNvPicPr>
            <a:picLocks noChangeAspect="1"/>
          </p:cNvPicPr>
          <p:nvPr/>
        </p:nvPicPr>
        <p:blipFill>
          <a:blip r:embed="rId2"/>
          <a:stretch>
            <a:fillRect/>
          </a:stretch>
        </p:blipFill>
        <p:spPr>
          <a:xfrm>
            <a:off x="1214970" y="1349905"/>
            <a:ext cx="7818459" cy="2079244"/>
          </a:xfrm>
          <a:prstGeom prst="rect">
            <a:avLst/>
          </a:prstGeom>
        </p:spPr>
      </p:pic>
    </p:spTree>
    <p:extLst>
      <p:ext uri="{BB962C8B-B14F-4D97-AF65-F5344CB8AC3E}">
        <p14:creationId xmlns:p14="http://schemas.microsoft.com/office/powerpoint/2010/main" val="4231065249"/>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098" y="1708803"/>
            <a:ext cx="11181302" cy="4351338"/>
          </a:xfrm>
        </p:spPr>
        <p:txBody>
          <a:bodyPr lIns="91440" tIns="45720" rIns="91440" bIns="45720" anchor="t"/>
          <a:lstStyle/>
          <a:p>
            <a:pPr>
              <a:buFont typeface="Arial" panose="020B0604020202020204" pitchFamily="34" charset="0"/>
              <a:buChar char="•"/>
            </a:pPr>
            <a:r>
              <a:rPr lang="fi-FI">
                <a:latin typeface="calibri"/>
              </a:rPr>
              <a:t>Ruokaviraston </a:t>
            </a:r>
            <a:r>
              <a:rPr lang="fi-FI">
                <a:latin typeface="calibri"/>
                <a:hlinkClick r:id="rId2"/>
              </a:rPr>
              <a:t>EUDR-sivusto</a:t>
            </a:r>
            <a:r>
              <a:rPr lang="fi-FI">
                <a:latin typeface="calibri"/>
              </a:rPr>
              <a:t> </a:t>
            </a:r>
          </a:p>
          <a:p>
            <a:pPr lvl="1">
              <a:buFont typeface="Arial" panose="020B0604020202020204" pitchFamily="34" charset="0"/>
              <a:buChar char="•"/>
            </a:pPr>
            <a:r>
              <a:rPr lang="fi-FI" altLang="fi-FI" sz="2200">
                <a:latin typeface="calibri"/>
                <a:ea typeface="Arial Unicode MS"/>
                <a:cs typeface="Arial Unicode MS"/>
              </a:rPr>
              <a:t>Metsäkatoasetuksen ABC</a:t>
            </a:r>
          </a:p>
          <a:p>
            <a:pPr lvl="1">
              <a:buFont typeface="Arial" panose="020B0604020202020204" pitchFamily="34" charset="0"/>
            </a:pPr>
            <a:r>
              <a:rPr lang="fi-FI" altLang="fi-FI" sz="2200">
                <a:latin typeface="calibri"/>
                <a:ea typeface="Arial Unicode MS"/>
                <a:cs typeface="Arial Unicode MS"/>
              </a:rPr>
              <a:t>Komission FAQ ja </a:t>
            </a:r>
            <a:r>
              <a:rPr lang="fi-FI" altLang="fi-FI" sz="2200" err="1">
                <a:latin typeface="calibri"/>
                <a:ea typeface="Arial Unicode MS"/>
                <a:cs typeface="Arial Unicode MS"/>
              </a:rPr>
              <a:t>Guidance</a:t>
            </a:r>
          </a:p>
          <a:p>
            <a:endParaRPr lang="fi-FI" sz="800">
              <a:latin typeface="calibri"/>
            </a:endParaRPr>
          </a:p>
          <a:p>
            <a:r>
              <a:rPr lang="fi-FI">
                <a:latin typeface="calibri"/>
              </a:rPr>
              <a:t>Tilaa Ruokaviraston EUDR-uutiskirje </a:t>
            </a:r>
            <a:r>
              <a:rPr lang="fi-FI">
                <a:latin typeface="calibri"/>
                <a:hlinkClick r:id="rId3"/>
              </a:rPr>
              <a:t>tästä</a:t>
            </a:r>
            <a:endParaRPr lang="fi-FI" altLang="fi-FI" sz="800">
              <a:latin typeface="calibri"/>
              <a:ea typeface="Arial Unicode MS"/>
              <a:cs typeface="Arial Unicode MS"/>
            </a:endParaRPr>
          </a:p>
          <a:p>
            <a:endParaRPr lang="fi-FI" sz="800">
              <a:latin typeface="calibri"/>
            </a:endParaRPr>
          </a:p>
          <a:p>
            <a:pPr>
              <a:buFont typeface="Arial" panose="020B0604020202020204" pitchFamily="34" charset="0"/>
              <a:buChar char="•"/>
            </a:pPr>
            <a:r>
              <a:rPr lang="fi-FI" altLang="fi-FI">
                <a:latin typeface="calibri"/>
                <a:ea typeface="Arial Unicode MS"/>
                <a:cs typeface="Arial Unicode MS"/>
              </a:rPr>
              <a:t>Ruokaviraston webinaarit (2025), </a:t>
            </a:r>
            <a:r>
              <a:rPr lang="fi-FI">
                <a:latin typeface="calibri"/>
              </a:rPr>
              <a:t>yhteistyössä toimialajärjestöjen kanssa järjestettävät webinaarit</a:t>
            </a:r>
            <a:endParaRPr lang="fi-FI" altLang="fi-FI">
              <a:latin typeface="calibri"/>
              <a:ea typeface="Arial Unicode MS"/>
              <a:cs typeface="Arial Unicode MS"/>
            </a:endParaRPr>
          </a:p>
          <a:p>
            <a:pPr marL="0" indent="0">
              <a:buNone/>
            </a:pPr>
            <a:endParaRPr lang="fi-FI" altLang="fi-FI" sz="800">
              <a:latin typeface="calibri"/>
              <a:ea typeface="Arial Unicode MS"/>
              <a:cs typeface="Arial Unicode MS"/>
            </a:endParaRPr>
          </a:p>
          <a:p>
            <a:pPr>
              <a:buFont typeface="Arial" panose="020B0604020202020204" pitchFamily="34" charset="0"/>
              <a:buChar char="•"/>
            </a:pPr>
            <a:r>
              <a:rPr lang="fi-FI">
                <a:latin typeface="Calibri"/>
                <a:ea typeface="Arial Unicode MS"/>
                <a:cs typeface="Calibri"/>
              </a:rPr>
              <a:t>Yhteydenotot sähköpostiosoitteeseen </a:t>
            </a:r>
            <a:r>
              <a:rPr lang="fi-FI">
                <a:latin typeface="Calibri"/>
                <a:ea typeface="Arial Unicode MS"/>
                <a:cs typeface="Calibri"/>
                <a:hlinkClick r:id="rId4"/>
              </a:rPr>
              <a:t>EUDR@ruokavirasto.fi</a:t>
            </a:r>
            <a:endParaRPr lang="fi-FI">
              <a:latin typeface="Calibri"/>
              <a:ea typeface="Arial Unicode MS"/>
              <a:cs typeface="Calibri"/>
            </a:endParaRPr>
          </a:p>
          <a:p>
            <a:pPr marL="457200" lvl="1" indent="0">
              <a:buNone/>
            </a:pPr>
            <a:endParaRPr lang="fi-FI" altLang="fi-FI">
              <a:ea typeface="Arial Unicode MS" panose="020B0604020202020204" pitchFamily="34" charset="-128"/>
              <a:cs typeface="Arial Unicode MS" panose="020B0604020202020204" pitchFamily="34" charset="-128"/>
            </a:endParaRPr>
          </a:p>
          <a:p>
            <a:pPr marL="0" indent="0">
              <a:buNone/>
            </a:pPr>
            <a:endParaRPr lang="fi-FI" altLang="fi-FI">
              <a:ea typeface="Arial Unicode MS" panose="020B0604020202020204" pitchFamily="34" charset="-128"/>
              <a:cs typeface="Arial Unicode MS" panose="020B0604020202020204" pitchFamily="34" charset="-128"/>
            </a:endParaRPr>
          </a:p>
          <a:p>
            <a:pPr>
              <a:buFont typeface="Arial" panose="020B0604020202020204" pitchFamily="34" charset="0"/>
              <a:buChar char="•"/>
            </a:pPr>
            <a:endParaRPr lang="fi-FI" altLang="fi-FI">
              <a:solidFill>
                <a:srgbClr val="343841"/>
              </a:solidFill>
              <a:ea typeface="Arial Unicode MS" panose="020B0604020202020204" pitchFamily="34" charset="-128"/>
              <a:cs typeface="Arial Unicode MS" panose="020B0604020202020204" pitchFamily="34" charset="-128"/>
            </a:endParaRPr>
          </a:p>
          <a:p>
            <a:pPr>
              <a:buFont typeface="Arial" panose="020B0604020202020204" pitchFamily="34" charset="0"/>
              <a:buChar char="•"/>
            </a:pPr>
            <a:endParaRPr lang="fi-FI" altLang="fi-FI">
              <a:solidFill>
                <a:srgbClr val="343841"/>
              </a:solidFill>
              <a:ea typeface="Arial Unicode MS" panose="020B0604020202020204" pitchFamily="34" charset="-128"/>
              <a:cs typeface="Arial Unicode MS" panose="020B0604020202020204" pitchFamily="34" charset="-128"/>
            </a:endParaRPr>
          </a:p>
          <a:p>
            <a:pPr marL="0" indent="0">
              <a:buNone/>
            </a:pPr>
            <a:endParaRPr lang="fi-FI" altLang="fi-FI" sz="2000">
              <a:solidFill>
                <a:srgbClr val="343841"/>
              </a:solidFill>
              <a:latin typeface="Calibri" panose="020F0502020204030204"/>
              <a:ea typeface="Arial Unicode MS" panose="020B0604020202020204" pitchFamily="34" charset="-128"/>
              <a:cs typeface="Arial" charset="0"/>
            </a:endParaRPr>
          </a:p>
          <a:p>
            <a:pPr>
              <a:buFont typeface="Arial" panose="020B0604020202020204" pitchFamily="34" charset="0"/>
              <a:buChar char="•"/>
            </a:pPr>
            <a:endParaRPr lang="fi-FI" altLang="fi-FI">
              <a:solidFill>
                <a:srgbClr val="004F7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fi-FI">
              <a:solidFill>
                <a:srgbClr val="343841"/>
              </a:solidFill>
              <a:ea typeface="Arial Unicode MS" panose="020B0604020202020204" pitchFamily="34" charset="-128"/>
              <a:cs typeface="Arial Unicode MS" panose="020B0604020202020204" pitchFamily="34" charset="-128"/>
            </a:endParaRPr>
          </a:p>
        </p:txBody>
      </p:sp>
      <p:sp>
        <p:nvSpPr>
          <p:cNvPr id="4" name="Title 1"/>
          <p:cNvSpPr>
            <a:spLocks noGrp="1"/>
          </p:cNvSpPr>
          <p:nvPr>
            <p:ph type="title"/>
          </p:nvPr>
        </p:nvSpPr>
        <p:spPr>
          <a:xfrm>
            <a:off x="528638" y="365125"/>
            <a:ext cx="9758362" cy="1325563"/>
          </a:xfrm>
        </p:spPr>
        <p:txBody>
          <a:bodyPr lIns="91440" tIns="45720" rIns="91440" bIns="45720" anchor="ctr">
            <a:normAutofit/>
          </a:bodyPr>
          <a:lstStyle/>
          <a:p>
            <a:r>
              <a:rPr lang="fi-FI">
                <a:latin typeface="Calibri"/>
                <a:cs typeface="Calibri"/>
              </a:rPr>
              <a:t>Lisätietoa eli linkkejä</a:t>
            </a:r>
            <a:endParaRPr lang="fi-FI"/>
          </a:p>
        </p:txBody>
      </p:sp>
    </p:spTree>
    <p:extLst>
      <p:ext uri="{BB962C8B-B14F-4D97-AF65-F5344CB8AC3E}">
        <p14:creationId xmlns:p14="http://schemas.microsoft.com/office/powerpoint/2010/main" val="3903365955"/>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F0C3BDD3-FC7D-C50B-32D4-FA55EFEDB0C6}"/>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atin typeface="Calibri"/>
                <a:ea typeface="Calibri"/>
                <a:cs typeface="Calibri"/>
              </a:rPr>
              <a:t>Lisätietoa eli linkkejä</a:t>
            </a:r>
            <a:endParaRPr lang="fi-FI"/>
          </a:p>
        </p:txBody>
      </p:sp>
      <p:sp>
        <p:nvSpPr>
          <p:cNvPr id="3" name="Content Placeholder 2">
            <a:extLst>
              <a:ext uri="{FF2B5EF4-FFF2-40B4-BE49-F238E27FC236}">
                <a16:creationId xmlns:a16="http://schemas.microsoft.com/office/drawing/2014/main" id="{47EF1388-BF4B-BC4F-9017-B3D66B1890E4}"/>
              </a:ext>
            </a:extLst>
          </p:cNvPr>
          <p:cNvSpPr>
            <a:spLocks noGrp="1"/>
          </p:cNvSpPr>
          <p:nvPr>
            <p:ph idx="1"/>
          </p:nvPr>
        </p:nvSpPr>
        <p:spPr>
          <a:xfrm>
            <a:off x="528638" y="1690688"/>
            <a:ext cx="10515600" cy="4351337"/>
          </a:xfrm>
        </p:spPr>
        <p:txBody>
          <a:bodyPr vert="horz" wrap="square" lIns="91440" tIns="45720" rIns="91440" bIns="45720" numCol="1" anchor="t" anchorCtr="0" compatLnSpc="1">
            <a:prstTxWarp prst="textNoShape">
              <a:avLst/>
            </a:prstTxWarp>
          </a:bodyPr>
          <a:lstStyle/>
          <a:p>
            <a:pPr lvl="1"/>
            <a:endParaRPr lang="fi-FI" altLang="fi-FI" sz="2000" u="sng">
              <a:solidFill>
                <a:srgbClr val="CF006E"/>
              </a:solidFill>
              <a:latin typeface="Calibri" panose="020F0502020204030204" pitchFamily="34" charset="0"/>
              <a:ea typeface="Georgia" panose="02040502050405020303" pitchFamily="18" charset="0"/>
              <a:cs typeface="Georgia" panose="02040502050405020303" pitchFamily="18" charset="0"/>
            </a:endParaRPr>
          </a:p>
          <a:p>
            <a:pPr lvl="1"/>
            <a:r>
              <a:rPr lang="fi-FI" altLang="fi-FI" sz="2000" dirty="0">
                <a:solidFill>
                  <a:srgbClr val="343841"/>
                </a:solidFill>
                <a:latin typeface="Calibri"/>
                <a:ea typeface="Georgia" panose="02040502050405020303" pitchFamily="18" charset="0"/>
                <a:cs typeface="Georgia" panose="02040502050405020303" pitchFamily="18" charset="0"/>
              </a:rPr>
              <a:t>Komission EUDR-sivusto </a:t>
            </a:r>
          </a:p>
          <a:p>
            <a:pPr lvl="2"/>
            <a:r>
              <a:rPr lang="fi-FI" altLang="fi-FI" sz="1200" dirty="0">
                <a:solidFill>
                  <a:srgbClr val="343841"/>
                </a:solidFill>
                <a:latin typeface="Calibri"/>
                <a:ea typeface="Georgia" panose="02040502050405020303" pitchFamily="18" charset="0"/>
                <a:cs typeface="Georgia" panose="02040502050405020303" pitchFamily="18" charset="0"/>
                <a:hlinkClick r:id="rId2"/>
              </a:rPr>
              <a:t>https://green-forum.ec.europa.eu/deforestation-regulation-implementation_en</a:t>
            </a:r>
            <a:r>
              <a:rPr lang="fi-FI" altLang="fi-FI" sz="1200" dirty="0">
                <a:solidFill>
                  <a:srgbClr val="343841"/>
                </a:solidFill>
                <a:latin typeface="Calibri"/>
                <a:ea typeface="Georgia" panose="02040502050405020303" pitchFamily="18" charset="0"/>
                <a:cs typeface="Georgia" panose="02040502050405020303" pitchFamily="18" charset="0"/>
              </a:rPr>
              <a:t> (tietojärjestelmä, FAQ, </a:t>
            </a:r>
            <a:r>
              <a:rPr lang="fi-FI" altLang="fi-FI" sz="1200" dirty="0" err="1">
                <a:solidFill>
                  <a:srgbClr val="343841"/>
                </a:solidFill>
                <a:latin typeface="Calibri"/>
                <a:ea typeface="Georgia" panose="02040502050405020303" pitchFamily="18" charset="0"/>
                <a:cs typeface="Georgia" panose="02040502050405020303" pitchFamily="18" charset="0"/>
              </a:rPr>
              <a:t>Guidance</a:t>
            </a:r>
            <a:r>
              <a:rPr lang="fi-FI" altLang="fi-FI" sz="1200" dirty="0">
                <a:solidFill>
                  <a:srgbClr val="343841"/>
                </a:solidFill>
                <a:latin typeface="Calibri"/>
                <a:ea typeface="Georgia" panose="02040502050405020303" pitchFamily="18" charset="0"/>
                <a:cs typeface="Georgia" panose="02040502050405020303" pitchFamily="18" charset="0"/>
              </a:rPr>
              <a:t>…)</a:t>
            </a:r>
            <a:endParaRPr lang="fi-FI" sz="1200" dirty="0"/>
          </a:p>
          <a:p>
            <a:pPr lvl="1"/>
            <a:r>
              <a:rPr lang="fi-FI" altLang="fi-FI" sz="2000" dirty="0">
                <a:solidFill>
                  <a:srgbClr val="343841"/>
                </a:solidFill>
                <a:latin typeface="Calibri"/>
                <a:ea typeface="Georgia" panose="02040502050405020303" pitchFamily="18" charset="0"/>
                <a:cs typeface="Georgia" panose="02040502050405020303" pitchFamily="18" charset="0"/>
              </a:rPr>
              <a:t>Komission opas PK-sektorille </a:t>
            </a:r>
            <a:endParaRPr lang="fi-FI" altLang="fi-FI" sz="1200" dirty="0">
              <a:solidFill>
                <a:srgbClr val="343841"/>
              </a:solidFill>
              <a:latin typeface="Calibri"/>
              <a:ea typeface="Georgia" panose="02040502050405020303" pitchFamily="18" charset="0"/>
              <a:cs typeface="Georgia" panose="02040502050405020303" pitchFamily="18" charset="0"/>
            </a:endParaRPr>
          </a:p>
          <a:p>
            <a:pPr lvl="2"/>
            <a:r>
              <a:rPr lang="fi-FI" altLang="fi-FI" sz="1200" dirty="0">
                <a:solidFill>
                  <a:srgbClr val="343841"/>
                </a:solidFill>
                <a:latin typeface="Calibri"/>
                <a:ea typeface="Georgia" panose="02040502050405020303" pitchFamily="18" charset="0"/>
                <a:cs typeface="Georgia" panose="02040502050405020303" pitchFamily="18" charset="0"/>
                <a:hlinkClick r:id="rId3"/>
              </a:rPr>
              <a:t>https://green-business.ec.europa.eu/deforestation-regulation-implementation/factsheet-smes_en</a:t>
            </a:r>
            <a:endParaRPr lang="fi-FI" altLang="fi-FI" sz="1200" dirty="0">
              <a:solidFill>
                <a:srgbClr val="343841"/>
              </a:solidFill>
              <a:latin typeface="Calibri"/>
              <a:ea typeface="Georgia" panose="02040502050405020303" pitchFamily="18" charset="0"/>
              <a:cs typeface="Georgia" panose="02040502050405020303" pitchFamily="18" charset="0"/>
            </a:endParaRPr>
          </a:p>
          <a:p>
            <a:pPr lvl="1"/>
            <a:r>
              <a:rPr lang="fi-FI" altLang="fi-FI" sz="2000" dirty="0">
                <a:solidFill>
                  <a:srgbClr val="343841"/>
                </a:solidFill>
                <a:latin typeface="Calibri"/>
                <a:ea typeface="Georgia" panose="02040502050405020303" pitchFamily="18" charset="0"/>
                <a:cs typeface="Georgia" panose="02040502050405020303" pitchFamily="18" charset="0"/>
              </a:rPr>
              <a:t>Linkki itse asetukseen </a:t>
            </a:r>
            <a:endParaRPr lang="fi-FI" altLang="fi-FI" sz="1200" dirty="0">
              <a:solidFill>
                <a:srgbClr val="343841"/>
              </a:solidFill>
              <a:latin typeface="Calibri"/>
              <a:ea typeface="Georgia" panose="02040502050405020303" pitchFamily="18" charset="0"/>
              <a:cs typeface="Georgia" panose="02040502050405020303" pitchFamily="18" charset="0"/>
            </a:endParaRPr>
          </a:p>
          <a:p>
            <a:pPr lvl="2"/>
            <a:r>
              <a:rPr lang="fi-FI" altLang="fi-FI" sz="1200" u="sng" dirty="0">
                <a:solidFill>
                  <a:srgbClr val="467886"/>
                </a:solidFill>
                <a:latin typeface="Calibri"/>
                <a:ea typeface="Aptos" panose="020B0004020202020204" pitchFamily="34" charset="0"/>
                <a:cs typeface="Aptos" panose="020B0004020202020204" pitchFamily="34" charset="0"/>
                <a:hlinkClick r:id="rId4"/>
              </a:rPr>
              <a:t>https://eur-lex.europa.eu/legal-content/FI/TXT/HTML/?uri=CELEX:32023R1115&amp;qid=1713339634266</a:t>
            </a:r>
            <a:endParaRPr lang="fi-FI" altLang="fi-FI" sz="1200" dirty="0">
              <a:solidFill>
                <a:srgbClr val="343841"/>
              </a:solidFill>
              <a:latin typeface="Calibri"/>
              <a:ea typeface="Georgia" panose="02040502050405020303" pitchFamily="18" charset="0"/>
              <a:cs typeface="Georgia" panose="02040502050405020303" pitchFamily="18" charset="0"/>
            </a:endParaRPr>
          </a:p>
          <a:p>
            <a:pPr lvl="1">
              <a:spcBef>
                <a:spcPct val="0"/>
              </a:spcBef>
              <a:buFont typeface="Arial,Sans-Serif"/>
            </a:pPr>
            <a:r>
              <a:rPr lang="fi-FI" sz="2000" dirty="0">
                <a:solidFill>
                  <a:srgbClr val="343841"/>
                </a:solidFill>
                <a:latin typeface="Calibri"/>
                <a:ea typeface="Calibri"/>
                <a:cs typeface="Calibri"/>
              </a:rPr>
              <a:t>Yrityskokoluokkien määrittely Suomessa, kirjanpitolaki </a:t>
            </a:r>
            <a:endParaRPr lang="en-US" sz="2000" dirty="0">
              <a:solidFill>
                <a:srgbClr val="343841"/>
              </a:solidFill>
              <a:latin typeface="Calibri"/>
              <a:ea typeface="Calibri"/>
              <a:cs typeface="Calibri"/>
            </a:endParaRPr>
          </a:p>
          <a:p>
            <a:pPr lvl="2">
              <a:spcBef>
                <a:spcPct val="0"/>
              </a:spcBef>
              <a:buFont typeface="Arial,Sans-Serif"/>
            </a:pPr>
            <a:r>
              <a:rPr lang="fi-FI" sz="1200" dirty="0">
                <a:solidFill>
                  <a:srgbClr val="343841"/>
                </a:solidFill>
                <a:latin typeface="Calibri"/>
                <a:ea typeface="Calibri"/>
                <a:cs typeface="Calibri"/>
                <a:hlinkClick r:id="rId5"/>
              </a:rPr>
              <a:t>https://www.finlex.fi/fi/lainsaadanto/1997/1336#chp_1__sec_4bv20240605__heading</a:t>
            </a:r>
            <a:endParaRPr lang="fi-FI" sz="1200">
              <a:solidFill>
                <a:srgbClr val="343841"/>
              </a:solidFill>
              <a:latin typeface="Calibri" panose="020F0502020204030204" pitchFamily="34" charset="0"/>
              <a:ea typeface="Calibri"/>
              <a:cs typeface="Calibri"/>
            </a:endParaRPr>
          </a:p>
          <a:p>
            <a:pPr lvl="1">
              <a:spcBef>
                <a:spcPct val="0"/>
              </a:spcBef>
              <a:buFont typeface="Arial,Sans-Serif"/>
            </a:pPr>
            <a:r>
              <a:rPr lang="fi-FI" sz="2000" dirty="0">
                <a:solidFill>
                  <a:srgbClr val="343841"/>
                </a:solidFill>
                <a:latin typeface="Calibri"/>
                <a:ea typeface="Calibri"/>
                <a:cs typeface="Calibri"/>
              </a:rPr>
              <a:t>Muita EUDR sivustoja esim. </a:t>
            </a:r>
            <a:r>
              <a:rPr lang="fi-FI" sz="2000" dirty="0" err="1">
                <a:solidFill>
                  <a:srgbClr val="343841"/>
                </a:solidFill>
                <a:latin typeface="Calibri"/>
                <a:ea typeface="Calibri"/>
                <a:cs typeface="Calibri"/>
              </a:rPr>
              <a:t>Preferred</a:t>
            </a:r>
            <a:r>
              <a:rPr lang="fi-FI" sz="2000" dirty="0">
                <a:solidFill>
                  <a:srgbClr val="343841"/>
                </a:solidFill>
                <a:latin typeface="Calibri"/>
                <a:ea typeface="Calibri"/>
                <a:cs typeface="Calibri"/>
              </a:rPr>
              <a:t> </a:t>
            </a:r>
            <a:r>
              <a:rPr lang="fi-FI" sz="2000" dirty="0" err="1">
                <a:solidFill>
                  <a:srgbClr val="343841"/>
                </a:solidFill>
                <a:latin typeface="Calibri"/>
                <a:ea typeface="Calibri"/>
                <a:cs typeface="Calibri"/>
              </a:rPr>
              <a:t>by</a:t>
            </a:r>
            <a:r>
              <a:rPr lang="fi-FI" sz="2000" dirty="0">
                <a:solidFill>
                  <a:srgbClr val="343841"/>
                </a:solidFill>
                <a:latin typeface="Calibri"/>
                <a:ea typeface="Calibri"/>
                <a:cs typeface="Calibri"/>
              </a:rPr>
              <a:t> </a:t>
            </a:r>
            <a:r>
              <a:rPr lang="fi-FI" sz="2000" dirty="0" err="1">
                <a:solidFill>
                  <a:srgbClr val="343841"/>
                </a:solidFill>
                <a:latin typeface="Calibri"/>
                <a:ea typeface="Calibri"/>
                <a:cs typeface="Calibri"/>
              </a:rPr>
              <a:t>Nature:n</a:t>
            </a:r>
            <a:r>
              <a:rPr lang="fi-FI" sz="2000" dirty="0">
                <a:solidFill>
                  <a:srgbClr val="343841"/>
                </a:solidFill>
                <a:latin typeface="Calibri"/>
                <a:ea typeface="Calibri"/>
                <a:cs typeface="Calibri"/>
              </a:rPr>
              <a:t> www-sivusto</a:t>
            </a:r>
            <a:endParaRPr lang="en-US" sz="2000" dirty="0">
              <a:solidFill>
                <a:srgbClr val="343841"/>
              </a:solidFill>
              <a:latin typeface="Calibri"/>
              <a:ea typeface="Calibri"/>
              <a:cs typeface="Calibri"/>
            </a:endParaRPr>
          </a:p>
          <a:p>
            <a:pPr lvl="2">
              <a:spcBef>
                <a:spcPct val="0"/>
              </a:spcBef>
              <a:buFont typeface="Arial,Sans-Serif"/>
            </a:pPr>
            <a:r>
              <a:rPr lang="fi-FI" sz="1200" dirty="0">
                <a:solidFill>
                  <a:srgbClr val="343841"/>
                </a:solidFill>
                <a:latin typeface="Calibri"/>
                <a:ea typeface="Calibri"/>
                <a:cs typeface="Calibri"/>
                <a:hlinkClick r:id="rId6"/>
              </a:rPr>
              <a:t>https://preferredbynature.org/EUDR</a:t>
            </a:r>
            <a:endParaRPr lang="fi-FI" sz="1200" dirty="0">
              <a:solidFill>
                <a:srgbClr val="343841"/>
              </a:solidFill>
              <a:latin typeface="Calibri"/>
              <a:ea typeface="Calibri"/>
              <a:cs typeface="Calibri"/>
            </a:endParaRPr>
          </a:p>
          <a:p>
            <a:pPr lvl="1">
              <a:spcBef>
                <a:spcPct val="0"/>
              </a:spcBef>
              <a:buFont typeface="Arial,Sans-Serif"/>
            </a:pPr>
            <a:r>
              <a:rPr lang="fi-FI" sz="2000" dirty="0">
                <a:solidFill>
                  <a:srgbClr val="343841"/>
                </a:solidFill>
                <a:latin typeface="Calibri"/>
                <a:ea typeface="Calibri"/>
                <a:cs typeface="Calibri"/>
              </a:rPr>
              <a:t>Tietoa tullinimikkeistä</a:t>
            </a:r>
            <a:endParaRPr lang="en-US" sz="2000" dirty="0">
              <a:solidFill>
                <a:srgbClr val="343841"/>
              </a:solidFill>
              <a:latin typeface="Calibri"/>
              <a:ea typeface="Calibri"/>
              <a:cs typeface="Calibri"/>
            </a:endParaRPr>
          </a:p>
          <a:p>
            <a:pPr lvl="2">
              <a:spcBef>
                <a:spcPct val="0"/>
              </a:spcBef>
              <a:buFont typeface="Arial,Sans-Serif"/>
            </a:pPr>
            <a:r>
              <a:rPr lang="fi-FI" sz="1200" dirty="0">
                <a:solidFill>
                  <a:srgbClr val="343841"/>
                </a:solidFill>
                <a:latin typeface="Calibri"/>
                <a:ea typeface="Calibri"/>
                <a:cs typeface="Calibri"/>
                <a:hlinkClick r:id="rId7"/>
              </a:rPr>
              <a:t>https://tulli.fi/yritysasiakkaat/tullinimikkeet</a:t>
            </a:r>
            <a:endParaRPr lang="fi-FI" sz="1200" dirty="0">
              <a:solidFill>
                <a:srgbClr val="343841"/>
              </a:solidFill>
              <a:latin typeface="Calibri"/>
              <a:ea typeface="Calibri"/>
              <a:cs typeface="Calibri"/>
            </a:endParaRPr>
          </a:p>
          <a:p>
            <a:pPr lvl="2">
              <a:spcBef>
                <a:spcPct val="0"/>
              </a:spcBef>
              <a:buFont typeface="Arial,Sans-Serif"/>
            </a:pPr>
            <a:endParaRPr lang="fi-FI" sz="1200">
              <a:solidFill>
                <a:srgbClr val="343841"/>
              </a:solidFill>
              <a:latin typeface="Calibri" panose="020F0502020204030204" pitchFamily="34" charset="0"/>
              <a:ea typeface="Calibri"/>
              <a:cs typeface="Calibri"/>
            </a:endParaRPr>
          </a:p>
          <a:p>
            <a:pPr lvl="1"/>
            <a:endParaRPr lang="fi-FI" altLang="fi-FI" sz="2000" u="sng">
              <a:solidFill>
                <a:srgbClr val="467886"/>
              </a:solidFill>
              <a:latin typeface="Calibri" panose="020F0502020204030204" pitchFamily="34" charset="0"/>
              <a:ea typeface="Arial Unicode MS" panose="020B0604020202020204" pitchFamily="34" charset="-128"/>
              <a:cs typeface="Arial Unicode MS" panose="020B0604020202020204" pitchFamily="34" charset="-128"/>
            </a:endParaRPr>
          </a:p>
          <a:p>
            <a:pPr lvl="2"/>
            <a:endParaRPr lang="fi-FI" altLang="fi-FI" sz="2200">
              <a:latin typeface="Calibri" panose="020F0502020204030204" pitchFamily="34" charset="0"/>
              <a:ea typeface="Arial Unicode MS" panose="020B0604020202020204" pitchFamily="34" charset="-128"/>
              <a:cs typeface="Arial Unicode MS" panose="020B0604020202020204" pitchFamily="34" charset="-128"/>
            </a:endParaRPr>
          </a:p>
          <a:p>
            <a:pPr lvl="1">
              <a:spcBef>
                <a:spcPct val="0"/>
              </a:spcBef>
              <a:buNone/>
            </a:pPr>
            <a:endParaRPr lang="fi-FI" altLang="fi-FI">
              <a:latin typeface="Calibri" panose="020F0502020204030204" pitchFamily="34" charset="0"/>
              <a:ea typeface="Arial Unicode MS" panose="020B0604020202020204" pitchFamily="34" charset="-128"/>
              <a:cs typeface="Arial Unicode MS" panose="020B0604020202020204" pitchFamily="34" charset="-128"/>
            </a:endParaRPr>
          </a:p>
          <a:p>
            <a:pPr lvl="1">
              <a:spcBef>
                <a:spcPct val="0"/>
              </a:spcBef>
            </a:pPr>
            <a:endParaRPr lang="fi-FI" altLang="fi-FI">
              <a:latin typeface="Calibri" panose="020F0502020204030204" pitchFamily="34" charset="0"/>
              <a:ea typeface="Georgia" panose="02040502050405020303" pitchFamily="18" charset="0"/>
              <a:cs typeface="Georgia" panose="02040502050405020303" pitchFamily="18" charset="0"/>
            </a:endParaRPr>
          </a:p>
        </p:txBody>
      </p:sp>
    </p:spTree>
    <p:extLst>
      <p:ext uri="{BB962C8B-B14F-4D97-AF65-F5344CB8AC3E}">
        <p14:creationId xmlns:p14="http://schemas.microsoft.com/office/powerpoint/2010/main" val="3116607086"/>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4522A4-D51B-FCAF-6610-3BDD5303840D}"/>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7DC9FC9E-411E-28C1-A7F1-50E638537F88}"/>
              </a:ext>
            </a:extLst>
          </p:cNvPr>
          <p:cNvSpPr txBox="1"/>
          <p:nvPr/>
        </p:nvSpPr>
        <p:spPr>
          <a:xfrm>
            <a:off x="527863" y="1268674"/>
            <a:ext cx="10569896" cy="5198005"/>
          </a:xfrm>
          <a:prstGeom prst="rect">
            <a:avLst/>
          </a:prstGeom>
        </p:spPr>
        <p:txBody>
          <a:bodyPr lIns="91440" tIns="45720" rIns="91440" bIns="45720" anchor="t">
            <a:normAutofit/>
          </a:bodyPr>
          <a:lstStyle/>
          <a:p>
            <a:pPr marL="0" lvl="1">
              <a:lnSpc>
                <a:spcPct val="90000"/>
              </a:lnSpc>
              <a:spcBef>
                <a:spcPts val="1000"/>
              </a:spcBef>
              <a:buClr>
                <a:schemeClr val="accent1"/>
              </a:buClr>
              <a:defRPr/>
            </a:pPr>
            <a:endParaRPr lang="en-US" altLang="fi-FI" sz="2600">
              <a:latin typeface="calibri" charset="0"/>
              <a:ea typeface="calibri"/>
              <a:cs typeface="calibri"/>
            </a:endParaRPr>
          </a:p>
          <a:p>
            <a:pPr marL="228600" lvl="1" indent="-228600">
              <a:lnSpc>
                <a:spcPct val="90000"/>
              </a:lnSpc>
              <a:spcBef>
                <a:spcPts val="1000"/>
              </a:spcBef>
              <a:buClr>
                <a:schemeClr val="accent1"/>
              </a:buClr>
              <a:buFont typeface="Courier New"/>
              <a:buChar char="o"/>
              <a:defRPr/>
            </a:pPr>
            <a:r>
              <a:rPr lang="fi-FI" sz="2200">
                <a:latin typeface="Calibri"/>
                <a:ea typeface="Calibri"/>
                <a:cs typeface="Calibri"/>
              </a:rPr>
              <a:t>Koskeeko tämä DD asetus tällä hetkellä jo kasvintarkastuksen alaisia polttopuita CHEDD-PP luvilla?</a:t>
            </a:r>
          </a:p>
          <a:p>
            <a:pPr marL="685800" lvl="2" indent="-228600">
              <a:lnSpc>
                <a:spcPct val="90000"/>
              </a:lnSpc>
              <a:spcBef>
                <a:spcPts val="1000"/>
              </a:spcBef>
              <a:buClr>
                <a:schemeClr val="accent1"/>
              </a:buClr>
              <a:buFont typeface="Wingdings"/>
              <a:buChar char="§"/>
              <a:defRPr/>
            </a:pPr>
            <a:r>
              <a:rPr lang="fi-FI" sz="2200">
                <a:latin typeface="Calibri"/>
                <a:ea typeface="Calibri"/>
                <a:cs typeface="Calibri"/>
              </a:rPr>
              <a:t>Kyllä koskee. Samoja tuotteita voi säädellä useampikin säädös.</a:t>
            </a:r>
          </a:p>
          <a:p>
            <a:pPr marL="228600" lvl="1" indent="-228600">
              <a:lnSpc>
                <a:spcPct val="90000"/>
              </a:lnSpc>
              <a:spcBef>
                <a:spcPts val="1000"/>
              </a:spcBef>
              <a:buClr>
                <a:schemeClr val="accent1"/>
              </a:buClr>
              <a:buFont typeface="Courier New"/>
              <a:buChar char="o"/>
              <a:defRPr/>
            </a:pPr>
            <a:r>
              <a:rPr lang="fi-FI" sz="2200">
                <a:latin typeface="Calibri"/>
                <a:ea typeface="Calibri"/>
                <a:cs typeface="Calibri"/>
              </a:rPr>
              <a:t>Tarkennukset käytännön asioihin: - Minkä kokoisia yrityksiä koskee. - Mitkä toimenpiteet vaaditaan ja millä aikataululla.</a:t>
            </a:r>
          </a:p>
          <a:p>
            <a:pPr marL="685800" lvl="2" indent="-228600">
              <a:lnSpc>
                <a:spcPct val="90000"/>
              </a:lnSpc>
              <a:spcBef>
                <a:spcPts val="1000"/>
              </a:spcBef>
              <a:buClr>
                <a:srgbClr val="CF006E"/>
              </a:buClr>
              <a:buFont typeface="Wingdings"/>
              <a:buChar char="§"/>
              <a:defRPr/>
            </a:pPr>
            <a:r>
              <a:rPr lang="fi-FI" sz="2200">
                <a:latin typeface="Calibri"/>
                <a:ea typeface="Calibri"/>
                <a:cs typeface="Calibri"/>
              </a:rPr>
              <a:t>EU:n ulkopuolelta tuotaessa kaiken kokoisia yrityksiä. Asianmukainen huolellisuus ja DD-vakuutus ovat keskeiset vaatimukset. Soveltaminen alkaa 30.12.2025, mikroilla ja pienillä 6kk myöhemmin.</a:t>
            </a:r>
          </a:p>
          <a:p>
            <a:pPr marL="228600" lvl="1" indent="-228600">
              <a:lnSpc>
                <a:spcPct val="90000"/>
              </a:lnSpc>
              <a:spcBef>
                <a:spcPts val="1000"/>
              </a:spcBef>
              <a:buClr>
                <a:srgbClr val="CF006E"/>
              </a:buClr>
              <a:buFont typeface="Courier New"/>
              <a:buChar char="o"/>
              <a:defRPr/>
            </a:pPr>
            <a:r>
              <a:rPr lang="fi-FI" sz="2200">
                <a:latin typeface="Calibri"/>
                <a:ea typeface="Calibri"/>
                <a:cs typeface="Calibri"/>
              </a:rPr>
              <a:t>Onko webinaari myös englanniksi tai olisiko sen tallenteeseen esimerkiksi mahdollista saada tekstitykset?</a:t>
            </a:r>
          </a:p>
          <a:p>
            <a:pPr marL="685800" lvl="2" indent="-228600">
              <a:lnSpc>
                <a:spcPct val="90000"/>
              </a:lnSpc>
              <a:spcBef>
                <a:spcPts val="1000"/>
              </a:spcBef>
              <a:buClr>
                <a:srgbClr val="CF006E"/>
              </a:buClr>
              <a:buFont typeface="Wingdings"/>
              <a:buChar char="§"/>
              <a:defRPr/>
            </a:pPr>
            <a:r>
              <a:rPr lang="fi-FI" sz="2200">
                <a:ea typeface="Calibri"/>
                <a:cs typeface="Calibri"/>
              </a:rPr>
              <a:t>Toistaiseksi webinaarit ovat vain suomeksi. Sivustollamme on materiaalia ruotsiksi sekä englanniksi. Komission sivustolla kaikki materiaali on englanniksi.</a:t>
            </a:r>
          </a:p>
          <a:p>
            <a:pPr marL="228600" lvl="1" indent="-228600">
              <a:lnSpc>
                <a:spcPct val="90000"/>
              </a:lnSpc>
              <a:spcBef>
                <a:spcPts val="1000"/>
              </a:spcBef>
              <a:buClr>
                <a:srgbClr val="CF006E"/>
              </a:buClr>
              <a:buFont typeface="Courier New"/>
              <a:buChar char="o"/>
              <a:defRPr/>
            </a:pPr>
            <a:endParaRPr lang="fi-FI" sz="2200">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228600" lvl="1" indent="-228600">
              <a:lnSpc>
                <a:spcPct val="90000"/>
              </a:lnSpc>
              <a:spcBef>
                <a:spcPts val="1000"/>
              </a:spcBef>
              <a:buClr>
                <a:srgbClr val="CF006E"/>
              </a:buClr>
              <a:buFont typeface="Courier New"/>
              <a:buChar char="o"/>
              <a:defRPr/>
            </a:pPr>
            <a:endParaRPr lang="en-US" altLang="fi-FI" sz="2600">
              <a:latin typeface="calibri" charset="0"/>
              <a:ea typeface="calibri" charset="0"/>
              <a:cs typeface="calibri" charset="0"/>
            </a:endParaRPr>
          </a:p>
        </p:txBody>
      </p:sp>
      <p:sp>
        <p:nvSpPr>
          <p:cNvPr id="2" name="Title 1">
            <a:extLst>
              <a:ext uri="{FF2B5EF4-FFF2-40B4-BE49-F238E27FC236}">
                <a16:creationId xmlns:a16="http://schemas.microsoft.com/office/drawing/2014/main" id="{1DE68582-33B9-DCD9-38DD-0E941A425368}"/>
              </a:ext>
            </a:extLst>
          </p:cNvPr>
          <p:cNvSpPr>
            <a:spLocks noGrp="1"/>
          </p:cNvSpPr>
          <p:nvPr>
            <p:ph type="title"/>
          </p:nvPr>
        </p:nvSpPr>
        <p:spPr>
          <a:xfrm>
            <a:off x="528098" y="365125"/>
            <a:ext cx="9757458" cy="1325563"/>
          </a:xfrm>
        </p:spPr>
        <p:txBody>
          <a:bodyPr lIns="91440" tIns="45720" rIns="91440" bIns="45720" anchor="ctr">
            <a:normAutofit/>
          </a:bodyPr>
          <a:lstStyle/>
          <a:p>
            <a:r>
              <a:rPr lang="fi-FI" sz="3200">
                <a:latin typeface="calibri"/>
              </a:rPr>
              <a:t>Ennakkokysymyksiä</a:t>
            </a:r>
            <a:endParaRPr lang="fi-FI" sz="3200" b="1" kern="1200" baseline="0">
              <a:ln>
                <a:noFill/>
              </a:ln>
              <a:latin typeface="calibri"/>
            </a:endParaRPr>
          </a:p>
        </p:txBody>
      </p:sp>
    </p:spTree>
    <p:extLst>
      <p:ext uri="{BB962C8B-B14F-4D97-AF65-F5344CB8AC3E}">
        <p14:creationId xmlns:p14="http://schemas.microsoft.com/office/powerpoint/2010/main" val="220320750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E34F264-6162-169A-748F-7F0A8049DA08}"/>
              </a:ext>
            </a:extLst>
          </p:cNvPr>
          <p:cNvSpPr>
            <a:spLocks noGrp="1"/>
          </p:cNvSpPr>
          <p:nvPr>
            <p:ph type="title"/>
          </p:nvPr>
        </p:nvSpPr>
        <p:spPr/>
        <p:txBody>
          <a:bodyPr lIns="91440" tIns="45720" rIns="91440" bIns="45720" anchor="ctr">
            <a:normAutofit/>
          </a:bodyPr>
          <a:lstStyle/>
          <a:p>
            <a:r>
              <a:rPr lang="fi-FI">
                <a:latin typeface="calibri"/>
              </a:rPr>
              <a:t>Aiheet</a:t>
            </a:r>
            <a:endParaRPr lang="fi-FI" b="0">
              <a:solidFill>
                <a:srgbClr val="FF0000"/>
              </a:solidFill>
              <a:latin typeface="calibri"/>
            </a:endParaRPr>
          </a:p>
        </p:txBody>
      </p:sp>
      <p:sp>
        <p:nvSpPr>
          <p:cNvPr id="3" name="Sisällön paikkamerkki 2">
            <a:extLst>
              <a:ext uri="{FF2B5EF4-FFF2-40B4-BE49-F238E27FC236}">
                <a16:creationId xmlns:a16="http://schemas.microsoft.com/office/drawing/2014/main" id="{4A6E6C34-6F03-7345-29B5-EBD8441E18BB}"/>
              </a:ext>
            </a:extLst>
          </p:cNvPr>
          <p:cNvSpPr>
            <a:spLocks noGrp="1"/>
          </p:cNvSpPr>
          <p:nvPr>
            <p:ph idx="1"/>
          </p:nvPr>
        </p:nvSpPr>
        <p:spPr>
          <a:xfrm>
            <a:off x="528099" y="1585828"/>
            <a:ext cx="7587201" cy="2501934"/>
          </a:xfrm>
        </p:spPr>
        <p:txBody>
          <a:bodyPr lIns="91440" tIns="45720" rIns="91440" bIns="45720" numCol="1" anchor="t"/>
          <a:lstStyle/>
          <a:p>
            <a:r>
              <a:rPr lang="fi-FI">
                <a:latin typeface="calibri"/>
                <a:ea typeface="calibri"/>
                <a:cs typeface="calibri"/>
              </a:rPr>
              <a:t>Metsäkatoasetuksen perusteet ja tilannekatsaus</a:t>
            </a:r>
            <a:br>
              <a:rPr lang="fi-FI">
                <a:latin typeface="calibri"/>
                <a:ea typeface="calibri"/>
                <a:cs typeface="calibri"/>
              </a:rPr>
            </a:br>
            <a:r>
              <a:rPr lang="fi-FI" i="1">
                <a:latin typeface="calibri"/>
                <a:ea typeface="calibri"/>
                <a:cs typeface="calibri"/>
              </a:rPr>
              <a:t>Marko Lehtosalo</a:t>
            </a:r>
            <a:endParaRPr lang="fi-FI" i="1">
              <a:solidFill>
                <a:srgbClr val="FF0000"/>
              </a:solidFill>
            </a:endParaRPr>
          </a:p>
          <a:p>
            <a:pPr lvl="1" indent="-342900">
              <a:buFont typeface="Courier New"/>
              <a:buChar char="o"/>
            </a:pPr>
            <a:r>
              <a:rPr lang="fi-FI" i="1">
                <a:latin typeface="calibri"/>
                <a:ea typeface="calibri"/>
                <a:cs typeface="calibri"/>
              </a:rPr>
              <a:t>Ajankohtaista</a:t>
            </a:r>
          </a:p>
          <a:p>
            <a:pPr lvl="1" indent="-342900">
              <a:buFont typeface="Courier New"/>
              <a:buChar char="o"/>
            </a:pPr>
            <a:r>
              <a:rPr lang="fi-FI" i="1">
                <a:latin typeface="calibri"/>
                <a:ea typeface="calibri"/>
                <a:cs typeface="calibri"/>
              </a:rPr>
              <a:t>Asianmukaisen huolellisuuden järjestelmä</a:t>
            </a:r>
          </a:p>
          <a:p>
            <a:pPr lvl="1" indent="-342900">
              <a:buFont typeface="Courier New"/>
              <a:buChar char="o"/>
            </a:pPr>
            <a:r>
              <a:rPr lang="fi-FI" i="1">
                <a:latin typeface="calibri"/>
                <a:ea typeface="calibri"/>
                <a:cs typeface="calibri"/>
              </a:rPr>
              <a:t>Tuotteet</a:t>
            </a:r>
          </a:p>
          <a:p>
            <a:pPr lvl="1" indent="-342900">
              <a:buFont typeface="Courier New"/>
              <a:buChar char="o"/>
            </a:pPr>
            <a:endParaRPr lang="fi-FI" i="1">
              <a:latin typeface="calibri"/>
              <a:ea typeface="calibri"/>
              <a:cs typeface="calibri"/>
            </a:endParaRPr>
          </a:p>
          <a:p>
            <a:r>
              <a:rPr lang="fi-FI">
                <a:latin typeface="calibri"/>
                <a:ea typeface="calibri"/>
                <a:cs typeface="calibri"/>
              </a:rPr>
              <a:t>Metsäkatoasetuksen velvoitteita</a:t>
            </a:r>
            <a:br>
              <a:rPr lang="fi-FI">
                <a:latin typeface="calibri"/>
                <a:ea typeface="calibri"/>
                <a:cs typeface="calibri"/>
              </a:rPr>
            </a:br>
            <a:r>
              <a:rPr lang="fi-FI" i="1" err="1">
                <a:latin typeface="calibri"/>
                <a:ea typeface="calibri"/>
                <a:cs typeface="calibri"/>
              </a:rPr>
              <a:t>Shingo</a:t>
            </a:r>
            <a:r>
              <a:rPr lang="fi-FI" i="1">
                <a:latin typeface="calibri"/>
                <a:ea typeface="calibri"/>
                <a:cs typeface="calibri"/>
              </a:rPr>
              <a:t> </a:t>
            </a:r>
            <a:r>
              <a:rPr lang="fi-FI" i="1" err="1">
                <a:latin typeface="calibri"/>
                <a:ea typeface="calibri"/>
                <a:cs typeface="calibri"/>
              </a:rPr>
              <a:t>Masuda</a:t>
            </a:r>
            <a:endParaRPr lang="fi-FI" i="1">
              <a:cs typeface="Calibri"/>
            </a:endParaRPr>
          </a:p>
          <a:p>
            <a:pPr lvl="1" indent="-342900">
              <a:buFont typeface="Courier New"/>
              <a:buChar char="o"/>
            </a:pPr>
            <a:r>
              <a:rPr lang="fi-FI" i="1">
                <a:latin typeface="calibri"/>
                <a:ea typeface="calibri"/>
                <a:cs typeface="calibri"/>
              </a:rPr>
              <a:t>DD-vakuutus</a:t>
            </a:r>
          </a:p>
          <a:p>
            <a:pPr lvl="1" indent="-342900">
              <a:buFont typeface="Courier New"/>
              <a:buChar char="o"/>
            </a:pPr>
            <a:r>
              <a:rPr lang="fi-FI" i="1">
                <a:latin typeface="calibri"/>
                <a:ea typeface="calibri"/>
                <a:cs typeface="calibri"/>
              </a:rPr>
              <a:t>Esimerkkejä</a:t>
            </a:r>
          </a:p>
          <a:p>
            <a:pPr lvl="1" indent="-342900">
              <a:buFont typeface="Courier New"/>
              <a:buChar char="o"/>
            </a:pPr>
            <a:r>
              <a:rPr lang="fi-FI" i="1">
                <a:ea typeface="calibri"/>
                <a:cs typeface="calibri"/>
              </a:rPr>
              <a:t>Linkkejä</a:t>
            </a:r>
          </a:p>
          <a:p>
            <a:endParaRPr lang="fi-FI">
              <a:ea typeface="calibri"/>
              <a:cs typeface="calibri"/>
            </a:endParaRPr>
          </a:p>
          <a:p>
            <a:endParaRPr lang="fi-FI">
              <a:ea typeface="calibri"/>
              <a:cs typeface="calibri"/>
            </a:endParaRPr>
          </a:p>
          <a:p>
            <a:endParaRPr lang="fi-FI"/>
          </a:p>
        </p:txBody>
      </p:sp>
    </p:spTree>
    <p:extLst>
      <p:ext uri="{BB962C8B-B14F-4D97-AF65-F5344CB8AC3E}">
        <p14:creationId xmlns:p14="http://schemas.microsoft.com/office/powerpoint/2010/main" val="1651872976"/>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4F8B27-B8B3-31F8-CED2-92B72A07AC74}"/>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4E22CCE3-50DF-3661-947C-5C5AC6680123}"/>
              </a:ext>
            </a:extLst>
          </p:cNvPr>
          <p:cNvSpPr txBox="1"/>
          <p:nvPr/>
        </p:nvSpPr>
        <p:spPr>
          <a:xfrm>
            <a:off x="527863" y="1268674"/>
            <a:ext cx="10569896" cy="5198005"/>
          </a:xfrm>
          <a:prstGeom prst="rect">
            <a:avLst/>
          </a:prstGeom>
        </p:spPr>
        <p:txBody>
          <a:bodyPr lIns="91440" tIns="45720" rIns="91440" bIns="45720" anchor="t">
            <a:normAutofit lnSpcReduction="10000"/>
          </a:bodyPr>
          <a:lstStyle/>
          <a:p>
            <a:pPr marL="0" lvl="1">
              <a:lnSpc>
                <a:spcPct val="90000"/>
              </a:lnSpc>
              <a:spcBef>
                <a:spcPts val="1000"/>
              </a:spcBef>
              <a:buClr>
                <a:schemeClr val="accent1"/>
              </a:buClr>
              <a:defRPr/>
            </a:pPr>
            <a:endParaRPr lang="en-US" altLang="fi-FI" sz="2600">
              <a:latin typeface="calibri" charset="0"/>
              <a:ea typeface="calibri"/>
              <a:cs typeface="calibri"/>
            </a:endParaRPr>
          </a:p>
          <a:p>
            <a:pPr marL="228600" lvl="1" indent="-228600">
              <a:lnSpc>
                <a:spcPct val="90000"/>
              </a:lnSpc>
              <a:spcBef>
                <a:spcPts val="1000"/>
              </a:spcBef>
              <a:buClr>
                <a:schemeClr val="accent1"/>
              </a:buClr>
              <a:buFont typeface="Courier New"/>
              <a:buChar char="o"/>
              <a:defRPr/>
            </a:pPr>
            <a:r>
              <a:rPr lang="fi-FI" sz="2200" dirty="0">
                <a:latin typeface="Calibri"/>
                <a:ea typeface="Calibri"/>
                <a:cs typeface="Calibri"/>
              </a:rPr>
              <a:t>Mikäli lelussa on osa puusta - kuuluuko a) valmis tuote EURD piiriin b) Puu-osa komponentit EUDR-Piiriin (Eli osan hankinta ja tuonti)?</a:t>
            </a:r>
          </a:p>
          <a:p>
            <a:pPr marL="685800" lvl="2" indent="-228600">
              <a:lnSpc>
                <a:spcPct val="90000"/>
              </a:lnSpc>
              <a:spcBef>
                <a:spcPts val="1000"/>
              </a:spcBef>
              <a:buClr>
                <a:schemeClr val="accent1"/>
              </a:buClr>
              <a:buFont typeface="Wingdings"/>
              <a:buChar char="§"/>
              <a:defRPr/>
            </a:pPr>
            <a:r>
              <a:rPr lang="fi-FI" sz="2200" dirty="0">
                <a:latin typeface="Calibri"/>
                <a:ea typeface="Calibri"/>
                <a:cs typeface="Calibri"/>
              </a:rPr>
              <a:t>Asetuksen liitteessä on lueteltu nimikkeet, jotka kuuluvat velvoitteiden piiriin. Jos "valmis tuote" sisältää puuta, mutta nimike ei ole liitteessä, se ei kuulu EUDR piiriin.</a:t>
            </a:r>
          </a:p>
          <a:p>
            <a:pPr marL="228600" lvl="1" indent="-228600">
              <a:lnSpc>
                <a:spcPct val="90000"/>
              </a:lnSpc>
              <a:spcBef>
                <a:spcPts val="1000"/>
              </a:spcBef>
              <a:buClr>
                <a:schemeClr val="accent1"/>
              </a:buClr>
              <a:buFont typeface="Courier New"/>
              <a:buChar char="o"/>
              <a:defRPr/>
            </a:pPr>
            <a:r>
              <a:rPr lang="fi-FI" sz="2200" dirty="0">
                <a:latin typeface="Calibri"/>
                <a:ea typeface="Calibri"/>
                <a:cs typeface="Calibri"/>
              </a:rPr>
              <a:t>Koskeeko asetus myös nahkalaukkuja, nahkalompakoita ja nahkavöitä?</a:t>
            </a:r>
          </a:p>
          <a:p>
            <a:pPr marL="685800" lvl="2" indent="-228600">
              <a:lnSpc>
                <a:spcPct val="90000"/>
              </a:lnSpc>
              <a:spcBef>
                <a:spcPts val="1000"/>
              </a:spcBef>
              <a:buClr>
                <a:srgbClr val="CF006E"/>
              </a:buClr>
              <a:buFont typeface="Wingdings"/>
              <a:buChar char="§"/>
              <a:defRPr/>
            </a:pPr>
            <a:r>
              <a:rPr lang="fi-FI" sz="2200" dirty="0">
                <a:latin typeface="Calibri"/>
                <a:ea typeface="Calibri"/>
                <a:cs typeface="Calibri"/>
              </a:rPr>
              <a:t>Sama vastaus, kuin edellä.</a:t>
            </a:r>
          </a:p>
          <a:p>
            <a:pPr marL="228600" lvl="1" indent="-228600">
              <a:lnSpc>
                <a:spcPct val="90000"/>
              </a:lnSpc>
              <a:spcBef>
                <a:spcPts val="1000"/>
              </a:spcBef>
              <a:buClr>
                <a:srgbClr val="CF006E"/>
              </a:buClr>
              <a:buFont typeface="Courier New"/>
              <a:buChar char="o"/>
              <a:defRPr/>
            </a:pPr>
            <a:r>
              <a:rPr lang="fi-FI" sz="2200" dirty="0">
                <a:latin typeface="Calibri"/>
                <a:ea typeface="Calibri"/>
                <a:cs typeface="Calibri"/>
              </a:rPr>
              <a:t>Tämä on samassa </a:t>
            </a:r>
            <a:r>
              <a:rPr lang="fi-FI" sz="2200" dirty="0" err="1">
                <a:latin typeface="Calibri"/>
                <a:ea typeface="Calibri"/>
                <a:cs typeface="Calibri"/>
              </a:rPr>
              <a:t>trases</a:t>
            </a:r>
            <a:r>
              <a:rPr lang="fi-FI" sz="2200" dirty="0">
                <a:latin typeface="Calibri"/>
                <a:ea typeface="Calibri"/>
                <a:cs typeface="Calibri"/>
              </a:rPr>
              <a:t> järjestelmässä kuin luomu?</a:t>
            </a:r>
          </a:p>
          <a:p>
            <a:pPr marL="685800" lvl="2" indent="-228600">
              <a:lnSpc>
                <a:spcPct val="90000"/>
              </a:lnSpc>
              <a:spcBef>
                <a:spcPts val="1000"/>
              </a:spcBef>
              <a:buClr>
                <a:srgbClr val="CF006E"/>
              </a:buClr>
              <a:buFont typeface="Wingdings"/>
              <a:buChar char="§"/>
              <a:defRPr/>
            </a:pPr>
            <a:r>
              <a:rPr lang="fi-FI" sz="2200" dirty="0">
                <a:ea typeface="Calibri"/>
                <a:cs typeface="Calibri"/>
              </a:rPr>
              <a:t>EUDR-tietojärjestelmällä on oma erillinen kirjautumissivu. Näkymä on kyllä hyvin samankaltainen.</a:t>
            </a:r>
          </a:p>
          <a:p>
            <a:pPr marL="228600" indent="-228600">
              <a:lnSpc>
                <a:spcPct val="90000"/>
              </a:lnSpc>
              <a:spcBef>
                <a:spcPts val="1000"/>
              </a:spcBef>
              <a:buClr>
                <a:srgbClr val="CF006E"/>
              </a:buClr>
              <a:buFont typeface="Courier New"/>
              <a:buChar char="o"/>
              <a:defRPr/>
            </a:pPr>
            <a:r>
              <a:rPr lang="fi-FI" sz="2200" dirty="0">
                <a:ea typeface="Calibri"/>
                <a:cs typeface="Calibri"/>
              </a:rPr>
              <a:t>Koskeeko nämä asetukset myös EU-n sisältä tulevia tuotteita?</a:t>
            </a:r>
          </a:p>
          <a:p>
            <a:pPr marL="685800" lvl="2" indent="-228600">
              <a:lnSpc>
                <a:spcPct val="90000"/>
              </a:lnSpc>
              <a:spcBef>
                <a:spcPts val="1000"/>
              </a:spcBef>
              <a:buClr>
                <a:srgbClr val="CF006E"/>
              </a:buClr>
              <a:buFont typeface="Wingdings"/>
              <a:buChar char="§"/>
              <a:defRPr/>
            </a:pPr>
            <a:r>
              <a:rPr lang="fi-FI" sz="2200" dirty="0">
                <a:ea typeface="Calibri"/>
                <a:cs typeface="Calibri"/>
              </a:rPr>
              <a:t>Kyllä koskee, jos myös myyt asetuksen piiriin kuuluvaa tuotetta edelleen. Velvoitteet ovat enimmäkseen vähäisempiä kauppaa käyvän velvoitteita, eli lähinnä viitenumeroiden kuljettaminen ketjussa. Katso tarkemmin sivustoltamme.</a:t>
            </a:r>
            <a:endParaRPr lang="fi-FI" dirty="0">
              <a:ea typeface="Calibri" panose="020F0502020204030204"/>
              <a:cs typeface="Calibri" panose="020F0502020204030204"/>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228600" lvl="1" indent="-228600">
              <a:lnSpc>
                <a:spcPct val="90000"/>
              </a:lnSpc>
              <a:spcBef>
                <a:spcPts val="1000"/>
              </a:spcBef>
              <a:buClr>
                <a:srgbClr val="CF006E"/>
              </a:buClr>
              <a:buFont typeface="Courier New"/>
              <a:buChar char="o"/>
              <a:defRPr/>
            </a:pPr>
            <a:endParaRPr lang="fi-FI" sz="2200">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228600" lvl="1" indent="-228600">
              <a:lnSpc>
                <a:spcPct val="90000"/>
              </a:lnSpc>
              <a:spcBef>
                <a:spcPts val="1000"/>
              </a:spcBef>
              <a:buClr>
                <a:srgbClr val="CF006E"/>
              </a:buClr>
              <a:buFont typeface="Courier New"/>
              <a:buChar char="o"/>
              <a:defRPr/>
            </a:pPr>
            <a:endParaRPr lang="en-US" altLang="fi-FI" sz="2600">
              <a:latin typeface="calibri" charset="0"/>
              <a:ea typeface="calibri" charset="0"/>
              <a:cs typeface="calibri" charset="0"/>
            </a:endParaRPr>
          </a:p>
        </p:txBody>
      </p:sp>
      <p:sp>
        <p:nvSpPr>
          <p:cNvPr id="2" name="Title 1">
            <a:extLst>
              <a:ext uri="{FF2B5EF4-FFF2-40B4-BE49-F238E27FC236}">
                <a16:creationId xmlns:a16="http://schemas.microsoft.com/office/drawing/2014/main" id="{E20FD435-1674-BFBD-7BB5-7D368FB4819B}"/>
              </a:ext>
            </a:extLst>
          </p:cNvPr>
          <p:cNvSpPr>
            <a:spLocks noGrp="1"/>
          </p:cNvSpPr>
          <p:nvPr>
            <p:ph type="title"/>
          </p:nvPr>
        </p:nvSpPr>
        <p:spPr>
          <a:xfrm>
            <a:off x="528098" y="365125"/>
            <a:ext cx="9757458" cy="1325563"/>
          </a:xfrm>
        </p:spPr>
        <p:txBody>
          <a:bodyPr lIns="91440" tIns="45720" rIns="91440" bIns="45720" anchor="ctr">
            <a:normAutofit/>
          </a:bodyPr>
          <a:lstStyle/>
          <a:p>
            <a:r>
              <a:rPr lang="fi-FI" sz="3200">
                <a:latin typeface="calibri"/>
              </a:rPr>
              <a:t>Ennakkokysymyksiä</a:t>
            </a:r>
            <a:endParaRPr lang="fi-FI" sz="3200" b="1" kern="1200" baseline="0">
              <a:ln>
                <a:noFill/>
              </a:ln>
              <a:latin typeface="calibri"/>
            </a:endParaRPr>
          </a:p>
        </p:txBody>
      </p:sp>
    </p:spTree>
    <p:extLst>
      <p:ext uri="{BB962C8B-B14F-4D97-AF65-F5344CB8AC3E}">
        <p14:creationId xmlns:p14="http://schemas.microsoft.com/office/powerpoint/2010/main" val="1933574117"/>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082D8A-8CF0-8932-1E92-B784302B62FD}"/>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7E19F3DC-22BF-D693-0DCF-24297CE845E1}"/>
              </a:ext>
            </a:extLst>
          </p:cNvPr>
          <p:cNvSpPr txBox="1"/>
          <p:nvPr/>
        </p:nvSpPr>
        <p:spPr>
          <a:xfrm>
            <a:off x="527863" y="1268674"/>
            <a:ext cx="10569896" cy="5198005"/>
          </a:xfrm>
          <a:prstGeom prst="rect">
            <a:avLst/>
          </a:prstGeom>
        </p:spPr>
        <p:txBody>
          <a:bodyPr lIns="91440" tIns="45720" rIns="91440" bIns="45720" anchor="t">
            <a:normAutofit fontScale="85000" lnSpcReduction="10000"/>
          </a:bodyPr>
          <a:lstStyle/>
          <a:p>
            <a:pPr marL="0" lvl="1">
              <a:lnSpc>
                <a:spcPct val="90000"/>
              </a:lnSpc>
              <a:spcBef>
                <a:spcPts val="1000"/>
              </a:spcBef>
              <a:buClr>
                <a:schemeClr val="accent1"/>
              </a:buClr>
              <a:defRPr/>
            </a:pPr>
            <a:endParaRPr lang="en-US" altLang="fi-FI" sz="2600">
              <a:latin typeface="calibri" charset="0"/>
              <a:ea typeface="calibri"/>
              <a:cs typeface="calibri"/>
            </a:endParaRPr>
          </a:p>
          <a:p>
            <a:pPr marL="228600" lvl="1" indent="-228600">
              <a:lnSpc>
                <a:spcPct val="90000"/>
              </a:lnSpc>
              <a:spcBef>
                <a:spcPts val="1000"/>
              </a:spcBef>
              <a:buClr>
                <a:schemeClr val="accent1"/>
              </a:buClr>
              <a:buFont typeface="Courier New"/>
              <a:buChar char="o"/>
              <a:defRPr/>
            </a:pPr>
            <a:r>
              <a:rPr lang="fi-FI" sz="2200" dirty="0">
                <a:latin typeface="Calibri"/>
                <a:ea typeface="Calibri"/>
                <a:cs typeface="Calibri"/>
              </a:rPr>
              <a:t>Tuomme paperitarvikkeita maahan Aasiasta (Japani, Taiwan, Kiina,, Malesia) pääsääntöisesti pieniltä tuottajilta. Pitääkö näiden pienten tuottajien nyt teettää sertifikaatit tuotteistaan? Voi olla että eivät halua ryhtyä toimenpiteisiin koska Eurooppa ei ole kuitenkaan heille yleensä niin iso osa myynnistä</a:t>
            </a:r>
          </a:p>
          <a:p>
            <a:pPr marL="685800" lvl="2" indent="-228600">
              <a:lnSpc>
                <a:spcPct val="90000"/>
              </a:lnSpc>
              <a:spcBef>
                <a:spcPts val="1000"/>
              </a:spcBef>
              <a:buClr>
                <a:schemeClr val="accent1"/>
              </a:buClr>
              <a:buFont typeface="Wingdings"/>
              <a:buChar char="§"/>
              <a:defRPr/>
            </a:pPr>
            <a:r>
              <a:rPr lang="fi-FI" sz="2200" dirty="0">
                <a:latin typeface="Calibri"/>
                <a:ea typeface="Calibri"/>
                <a:cs typeface="Calibri"/>
              </a:rPr>
              <a:t>EUDR ei suoraan velvoita kolmannen maan yrityksiä. Sertifikaatit voivat olla hyvä osa maahantuojan asianmukaista huolellisuutta</a:t>
            </a:r>
          </a:p>
          <a:p>
            <a:pPr marL="228600" lvl="1" indent="-228600">
              <a:lnSpc>
                <a:spcPct val="90000"/>
              </a:lnSpc>
              <a:spcBef>
                <a:spcPts val="1000"/>
              </a:spcBef>
              <a:buClr>
                <a:schemeClr val="accent1"/>
              </a:buClr>
              <a:buFont typeface="Courier New"/>
              <a:buChar char="o"/>
              <a:defRPr/>
            </a:pPr>
            <a:r>
              <a:rPr lang="fi-FI" sz="2200" dirty="0">
                <a:latin typeface="Calibri"/>
                <a:ea typeface="Calibri"/>
                <a:cs typeface="Calibri"/>
              </a:rPr>
              <a:t>Maahantuomme Kiinasta tuotteita. Nämä tulevat yleensä rahtina ja on pakattu puulaatikkoihin (4415 Puiset pakkauslaatikot, -rasiat, -häkit, -pytyt ja niiden kaltaiset päällykset; puiset kaapeli- ja johdinkelat; kuormalavat, laatikkokuormalavat ja muut puiset lastauslavat). Miten pystymme varmistamaan, että kiinalainen toimittaja on pakannut tavarat EU:n metsäkatoasetusta noudattaviin puupakkauksiin? Miten toimittaja pystyy todistamaan, että pakkaukset ovat metsäkatoasetuksen mukaisia?</a:t>
            </a:r>
          </a:p>
          <a:p>
            <a:pPr marL="685800" lvl="2" indent="-228600">
              <a:lnSpc>
                <a:spcPct val="90000"/>
              </a:lnSpc>
              <a:spcBef>
                <a:spcPts val="1000"/>
              </a:spcBef>
              <a:buClr>
                <a:srgbClr val="CF006E"/>
              </a:buClr>
              <a:buFont typeface="Wingdings"/>
              <a:buChar char="§"/>
              <a:defRPr/>
            </a:pPr>
            <a:r>
              <a:rPr lang="fi-FI" sz="2200" dirty="0">
                <a:latin typeface="Calibri"/>
                <a:ea typeface="Calibri"/>
                <a:cs typeface="Calibri"/>
              </a:rPr>
              <a:t>Myös kuormalavat (kuten pakkaukset), joita käytetään tuotavien tuotteiden kuljettamiseen/suojaamiseen, eivät ole EUDR piirissä</a:t>
            </a:r>
          </a:p>
          <a:p>
            <a:pPr marL="228600" lvl="1" indent="-228600">
              <a:lnSpc>
                <a:spcPct val="90000"/>
              </a:lnSpc>
              <a:spcBef>
                <a:spcPts val="1000"/>
              </a:spcBef>
              <a:buClr>
                <a:srgbClr val="CF006E"/>
              </a:buClr>
              <a:buFont typeface="Courier New"/>
              <a:buChar char="o"/>
              <a:defRPr/>
            </a:pPr>
            <a:r>
              <a:rPr lang="fi-FI" sz="2200" dirty="0">
                <a:latin typeface="Calibri"/>
                <a:ea typeface="Calibri"/>
                <a:cs typeface="Calibri"/>
              </a:rPr>
              <a:t>1) Jos tuon maahan EU:ssa valmistettuja tuotteita jotka ilmoitusvastuun piirissä, teemmekö itsekin yrityksenä ilmoituksen vaikka sen tekee tuotteen EU:ssa sijaitseva valmistaja. 2) koskeeko asetus vain ko. </a:t>
            </a:r>
            <a:r>
              <a:rPr lang="fi-FI" sz="2200" dirty="0" err="1">
                <a:latin typeface="Calibri"/>
                <a:ea typeface="Calibri"/>
                <a:cs typeface="Calibri"/>
              </a:rPr>
              <a:t>taric</a:t>
            </a:r>
            <a:r>
              <a:rPr lang="fi-FI" sz="2200" dirty="0">
                <a:latin typeface="Calibri"/>
                <a:ea typeface="Calibri"/>
                <a:cs typeface="Calibri"/>
              </a:rPr>
              <a:t>-koodilla alkavia tuotteita eikä kaikkia tuotteita jotka sisältävät esim. kaakaota tai palmuöljyä?</a:t>
            </a:r>
          </a:p>
          <a:p>
            <a:pPr marL="685800" lvl="2" indent="-228600">
              <a:lnSpc>
                <a:spcPct val="90000"/>
              </a:lnSpc>
              <a:spcBef>
                <a:spcPts val="1000"/>
              </a:spcBef>
              <a:buClr>
                <a:srgbClr val="CF006E"/>
              </a:buClr>
              <a:buFont typeface="Wingdings"/>
              <a:buChar char="§"/>
              <a:defRPr/>
            </a:pPr>
            <a:r>
              <a:rPr lang="fi-FI" sz="2200" dirty="0">
                <a:ea typeface="Calibri"/>
                <a:cs typeface="Calibri"/>
              </a:rPr>
              <a:t>Vain suuryritykset tekevät EU:n sisäkaupassa uuden DD-vakuutuksen. Pienemmät kuljettavat aiempaa DD-viitenumeroa toimitusketjussa. Asetus koskee ainoastaan liitteessä lueteltuja tuotteita</a:t>
            </a:r>
            <a:endParaRPr lang="fi-FI" dirty="0"/>
          </a:p>
          <a:p>
            <a:pPr marL="228600" lvl="1" indent="-228600">
              <a:lnSpc>
                <a:spcPct val="90000"/>
              </a:lnSpc>
              <a:spcBef>
                <a:spcPts val="1000"/>
              </a:spcBef>
              <a:buClr>
                <a:srgbClr val="CF006E"/>
              </a:buClr>
              <a:buFont typeface="Courier New"/>
              <a:buChar char="o"/>
              <a:defRPr/>
            </a:pPr>
            <a:endParaRPr lang="fi-FI" sz="2200" dirty="0">
              <a:highlight>
                <a:srgbClr val="FFFF00"/>
              </a:highlight>
              <a:ea typeface="Calibri" panose="020F0502020204030204"/>
              <a:cs typeface="Calibri" panose="020F0502020204030204"/>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228600" lvl="1" indent="-228600">
              <a:lnSpc>
                <a:spcPct val="90000"/>
              </a:lnSpc>
              <a:spcBef>
                <a:spcPts val="1000"/>
              </a:spcBef>
              <a:buClr>
                <a:srgbClr val="CF006E"/>
              </a:buClr>
              <a:buFont typeface="Courier New"/>
              <a:buChar char="o"/>
              <a:defRPr/>
            </a:pPr>
            <a:endParaRPr lang="fi-FI" sz="2200">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228600" lvl="1" indent="-228600">
              <a:lnSpc>
                <a:spcPct val="90000"/>
              </a:lnSpc>
              <a:spcBef>
                <a:spcPts val="1000"/>
              </a:spcBef>
              <a:buClr>
                <a:srgbClr val="CF006E"/>
              </a:buClr>
              <a:buFont typeface="Courier New"/>
              <a:buChar char="o"/>
              <a:defRPr/>
            </a:pPr>
            <a:endParaRPr lang="en-US" altLang="fi-FI" sz="2600">
              <a:latin typeface="calibri" charset="0"/>
              <a:ea typeface="calibri" charset="0"/>
              <a:cs typeface="calibri" charset="0"/>
            </a:endParaRPr>
          </a:p>
        </p:txBody>
      </p:sp>
      <p:sp>
        <p:nvSpPr>
          <p:cNvPr id="2" name="Title 1">
            <a:extLst>
              <a:ext uri="{FF2B5EF4-FFF2-40B4-BE49-F238E27FC236}">
                <a16:creationId xmlns:a16="http://schemas.microsoft.com/office/drawing/2014/main" id="{F40DE8D6-68E5-936E-E221-72E615F2DDBD}"/>
              </a:ext>
            </a:extLst>
          </p:cNvPr>
          <p:cNvSpPr>
            <a:spLocks noGrp="1"/>
          </p:cNvSpPr>
          <p:nvPr>
            <p:ph type="title"/>
          </p:nvPr>
        </p:nvSpPr>
        <p:spPr>
          <a:xfrm>
            <a:off x="528098" y="365125"/>
            <a:ext cx="9757458" cy="1325563"/>
          </a:xfrm>
        </p:spPr>
        <p:txBody>
          <a:bodyPr lIns="91440" tIns="45720" rIns="91440" bIns="45720" anchor="ctr">
            <a:normAutofit/>
          </a:bodyPr>
          <a:lstStyle/>
          <a:p>
            <a:r>
              <a:rPr lang="fi-FI" sz="3200">
                <a:latin typeface="calibri"/>
              </a:rPr>
              <a:t>Ennakkokysymyksiä</a:t>
            </a:r>
            <a:endParaRPr lang="fi-FI" sz="3200" b="1" kern="1200" baseline="0">
              <a:ln>
                <a:noFill/>
              </a:ln>
              <a:latin typeface="calibri"/>
            </a:endParaRPr>
          </a:p>
        </p:txBody>
      </p:sp>
    </p:spTree>
    <p:extLst>
      <p:ext uri="{BB962C8B-B14F-4D97-AF65-F5344CB8AC3E}">
        <p14:creationId xmlns:p14="http://schemas.microsoft.com/office/powerpoint/2010/main" val="3917355863"/>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31044-D6A6-14A4-64CC-9AA5193FF6BC}"/>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7C4F55C2-2C30-BDFB-E36D-7B977F03A531}"/>
              </a:ext>
            </a:extLst>
          </p:cNvPr>
          <p:cNvSpPr txBox="1"/>
          <p:nvPr/>
        </p:nvSpPr>
        <p:spPr>
          <a:xfrm>
            <a:off x="527863" y="1268674"/>
            <a:ext cx="10569896" cy="5198005"/>
          </a:xfrm>
          <a:prstGeom prst="rect">
            <a:avLst/>
          </a:prstGeom>
        </p:spPr>
        <p:txBody>
          <a:bodyPr lIns="91440" tIns="45720" rIns="91440" bIns="45720" anchor="t">
            <a:normAutofit fontScale="92500" lnSpcReduction="10000"/>
          </a:bodyPr>
          <a:lstStyle/>
          <a:p>
            <a:pPr marL="0" lvl="1">
              <a:lnSpc>
                <a:spcPct val="90000"/>
              </a:lnSpc>
              <a:spcBef>
                <a:spcPts val="1000"/>
              </a:spcBef>
              <a:buClr>
                <a:schemeClr val="accent1"/>
              </a:buClr>
              <a:defRPr/>
            </a:pPr>
            <a:endParaRPr lang="en-US" altLang="fi-FI" sz="2600">
              <a:latin typeface="calibri" charset="0"/>
              <a:ea typeface="calibri"/>
              <a:cs typeface="calibri"/>
            </a:endParaRPr>
          </a:p>
          <a:p>
            <a:pPr marL="228600" lvl="1" indent="-228600">
              <a:lnSpc>
                <a:spcPct val="90000"/>
              </a:lnSpc>
              <a:spcBef>
                <a:spcPts val="1000"/>
              </a:spcBef>
              <a:buClr>
                <a:schemeClr val="accent1"/>
              </a:buClr>
              <a:buFont typeface="Courier New"/>
              <a:buChar char="o"/>
              <a:defRPr/>
            </a:pPr>
            <a:r>
              <a:rPr lang="fi-FI" sz="2200">
                <a:latin typeface="Calibri"/>
                <a:ea typeface="Calibri"/>
                <a:cs typeface="Calibri"/>
              </a:rPr>
              <a:t>Tuomme asetuksen piiriin kuuluvia tuotteita pääasiassa vain EU:sta, joten roolimme on Kauppaa käyvä. Tuomme muutamaa tuotetta EU:n ulkopuolelta: Turkista, Englannista &amp; Norjasta, joten onko roolimme näiden tuotteiden kohdalla Toimija?</a:t>
            </a:r>
          </a:p>
          <a:p>
            <a:pPr marL="685800" lvl="2" indent="-228600">
              <a:lnSpc>
                <a:spcPct val="90000"/>
              </a:lnSpc>
              <a:spcBef>
                <a:spcPts val="1000"/>
              </a:spcBef>
              <a:buClr>
                <a:schemeClr val="accent1"/>
              </a:buClr>
              <a:buFont typeface="Wingdings"/>
              <a:buChar char="§"/>
              <a:defRPr/>
            </a:pPr>
            <a:r>
              <a:rPr lang="fi-FI" sz="2200">
                <a:latin typeface="Calibri"/>
                <a:ea typeface="Calibri"/>
                <a:cs typeface="Calibri"/>
              </a:rPr>
              <a:t>Kyllä, maahantuoja on EU:n ulkopuolelta tapahtuvassa tuonnissa asetuksen tarkoittama toimija.</a:t>
            </a:r>
          </a:p>
          <a:p>
            <a:pPr marL="228600" lvl="1" indent="-228600">
              <a:lnSpc>
                <a:spcPct val="90000"/>
              </a:lnSpc>
              <a:spcBef>
                <a:spcPts val="1000"/>
              </a:spcBef>
              <a:buClr>
                <a:schemeClr val="accent1"/>
              </a:buClr>
              <a:buFont typeface="Courier New"/>
              <a:buChar char="o"/>
              <a:defRPr/>
            </a:pPr>
            <a:r>
              <a:rPr lang="fi-FI" sz="2200">
                <a:latin typeface="Calibri"/>
                <a:ea typeface="Calibri"/>
                <a:cs typeface="Calibri"/>
              </a:rPr>
              <a:t>Mitä ja ketä metsäkatoasetus koskee</a:t>
            </a:r>
          </a:p>
          <a:p>
            <a:pPr marL="685800" lvl="2" indent="-228600">
              <a:lnSpc>
                <a:spcPct val="90000"/>
              </a:lnSpc>
              <a:spcBef>
                <a:spcPts val="1000"/>
              </a:spcBef>
              <a:buClr>
                <a:srgbClr val="CF006E"/>
              </a:buClr>
              <a:buFont typeface="Wingdings"/>
              <a:buChar char="§"/>
              <a:defRPr/>
            </a:pPr>
            <a:r>
              <a:rPr lang="fi-FI" sz="2200">
                <a:latin typeface="Calibri"/>
                <a:ea typeface="Calibri"/>
                <a:cs typeface="Calibri"/>
              </a:rPr>
              <a:t>Toivottavasti tämä webinaari antoi vastauksia</a:t>
            </a:r>
            <a:endParaRPr lang="fi-FI"/>
          </a:p>
          <a:p>
            <a:pPr marL="228600" lvl="1" indent="-228600">
              <a:lnSpc>
                <a:spcPct val="90000"/>
              </a:lnSpc>
              <a:spcBef>
                <a:spcPts val="1000"/>
              </a:spcBef>
              <a:buClr>
                <a:srgbClr val="CF006E"/>
              </a:buClr>
              <a:buFont typeface="Courier New"/>
              <a:buChar char="o"/>
              <a:defRPr/>
            </a:pPr>
            <a:r>
              <a:rPr lang="fi-FI" sz="2200">
                <a:latin typeface="Calibri"/>
                <a:ea typeface="Calibri"/>
                <a:cs typeface="Calibri"/>
              </a:rPr>
              <a:t>Mikä on suoraviivaisin ja yksinkertaisin tapa laittaa huolellisuusvelvoitejärjestelmä pystyyn lyhyessä ajassa</a:t>
            </a:r>
          </a:p>
          <a:p>
            <a:pPr marL="685800" lvl="2" indent="-228600">
              <a:lnSpc>
                <a:spcPct val="90000"/>
              </a:lnSpc>
              <a:spcBef>
                <a:spcPts val="1000"/>
              </a:spcBef>
              <a:buClr>
                <a:srgbClr val="CF006E"/>
              </a:buClr>
              <a:buFont typeface="Wingdings"/>
              <a:buChar char="§"/>
              <a:defRPr/>
            </a:pPr>
            <a:r>
              <a:rPr lang="fi-FI" sz="2200">
                <a:ea typeface="Calibri"/>
                <a:cs typeface="Calibri"/>
              </a:rPr>
              <a:t>Jos järjestelmän laatiminen itse tuntuu haastavalta, apua voinee kysyä alan konsulteilta, tai toimialajärjestöiltä.</a:t>
            </a:r>
          </a:p>
          <a:p>
            <a:pPr marL="228600" lvl="1" indent="-228600">
              <a:lnSpc>
                <a:spcPct val="90000"/>
              </a:lnSpc>
              <a:spcBef>
                <a:spcPts val="1000"/>
              </a:spcBef>
              <a:buClr>
                <a:srgbClr val="CF006E"/>
              </a:buClr>
              <a:buFont typeface="Courier New"/>
              <a:buChar char="o"/>
              <a:defRPr/>
            </a:pPr>
            <a:r>
              <a:rPr lang="fi-FI" sz="2200">
                <a:ea typeface="Calibri"/>
                <a:cs typeface="Calibri"/>
              </a:rPr>
              <a:t>Miten tämä asetus nyt konkreettisesti vaikuttaa ammattikeittiöiden toimintaan? Miten tähän tulee ammattikeittiöissä varautua?</a:t>
            </a:r>
          </a:p>
          <a:p>
            <a:pPr marL="685800" lvl="2" indent="-228600">
              <a:lnSpc>
                <a:spcPct val="90000"/>
              </a:lnSpc>
              <a:spcBef>
                <a:spcPts val="1000"/>
              </a:spcBef>
              <a:buClr>
                <a:srgbClr val="CF006E"/>
              </a:buClr>
              <a:buFont typeface="Wingdings"/>
              <a:buChar char="§"/>
              <a:defRPr/>
            </a:pPr>
            <a:r>
              <a:rPr lang="fi-FI" sz="2200">
                <a:latin typeface="Calibri" panose="020F0502020204030204"/>
                <a:ea typeface="Calibri"/>
                <a:cs typeface="Calibri"/>
              </a:rPr>
              <a:t>Jos ammattikeittiön valmistamat tuotteet eivät ole asetuksen liitteessä lueteltuja tuotteita, ettekä toimi itse maahantuojana, asetus ei koske lainkaan.</a:t>
            </a: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228600" lvl="1" indent="-228600">
              <a:lnSpc>
                <a:spcPct val="90000"/>
              </a:lnSpc>
              <a:spcBef>
                <a:spcPts val="1000"/>
              </a:spcBef>
              <a:buClr>
                <a:srgbClr val="CF006E"/>
              </a:buClr>
              <a:buFont typeface="Courier New"/>
              <a:buChar char="o"/>
              <a:defRPr/>
            </a:pPr>
            <a:endParaRPr lang="fi-FI" sz="2200">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228600" lvl="1" indent="-228600">
              <a:lnSpc>
                <a:spcPct val="90000"/>
              </a:lnSpc>
              <a:spcBef>
                <a:spcPts val="1000"/>
              </a:spcBef>
              <a:buClr>
                <a:srgbClr val="CF006E"/>
              </a:buClr>
              <a:buFont typeface="Courier New"/>
              <a:buChar char="o"/>
              <a:defRPr/>
            </a:pPr>
            <a:endParaRPr lang="en-US" altLang="fi-FI" sz="2600">
              <a:latin typeface="calibri" charset="0"/>
              <a:ea typeface="calibri" charset="0"/>
              <a:cs typeface="calibri" charset="0"/>
            </a:endParaRPr>
          </a:p>
        </p:txBody>
      </p:sp>
      <p:sp>
        <p:nvSpPr>
          <p:cNvPr id="2" name="Title 1">
            <a:extLst>
              <a:ext uri="{FF2B5EF4-FFF2-40B4-BE49-F238E27FC236}">
                <a16:creationId xmlns:a16="http://schemas.microsoft.com/office/drawing/2014/main" id="{385E8CC7-A9EA-655B-C0EE-5B74D1A98B8E}"/>
              </a:ext>
            </a:extLst>
          </p:cNvPr>
          <p:cNvSpPr>
            <a:spLocks noGrp="1"/>
          </p:cNvSpPr>
          <p:nvPr>
            <p:ph type="title"/>
          </p:nvPr>
        </p:nvSpPr>
        <p:spPr>
          <a:xfrm>
            <a:off x="528098" y="365125"/>
            <a:ext cx="9757458" cy="1325563"/>
          </a:xfrm>
        </p:spPr>
        <p:txBody>
          <a:bodyPr lIns="91440" tIns="45720" rIns="91440" bIns="45720" anchor="ctr">
            <a:normAutofit/>
          </a:bodyPr>
          <a:lstStyle/>
          <a:p>
            <a:r>
              <a:rPr lang="fi-FI" sz="3200">
                <a:latin typeface="calibri"/>
              </a:rPr>
              <a:t>Ennakkokysymyksiä</a:t>
            </a:r>
            <a:endParaRPr lang="fi-FI" sz="3200" b="1" kern="1200" baseline="0">
              <a:ln>
                <a:noFill/>
              </a:ln>
              <a:latin typeface="calibri"/>
            </a:endParaRPr>
          </a:p>
        </p:txBody>
      </p:sp>
    </p:spTree>
    <p:extLst>
      <p:ext uri="{BB962C8B-B14F-4D97-AF65-F5344CB8AC3E}">
        <p14:creationId xmlns:p14="http://schemas.microsoft.com/office/powerpoint/2010/main" val="2451494508"/>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814F1-A776-1118-2F81-85CA1412DDDE}"/>
            </a:ext>
          </a:extLst>
        </p:cNvPr>
        <p:cNvGrpSpPr/>
        <p:nvPr/>
      </p:nvGrpSpPr>
      <p:grpSpPr>
        <a:xfrm>
          <a:off x="0" y="0"/>
          <a:ext cx="0" cy="0"/>
          <a:chOff x="0" y="0"/>
          <a:chExt cx="0" cy="0"/>
        </a:xfrm>
      </p:grpSpPr>
      <p:sp>
        <p:nvSpPr>
          <p:cNvPr id="4" name="Tekstiruutu 3">
            <a:extLst>
              <a:ext uri="{FF2B5EF4-FFF2-40B4-BE49-F238E27FC236}">
                <a16:creationId xmlns:a16="http://schemas.microsoft.com/office/drawing/2014/main" id="{8896A0C6-F460-7189-671D-C8236A6F0551}"/>
              </a:ext>
            </a:extLst>
          </p:cNvPr>
          <p:cNvSpPr txBox="1"/>
          <p:nvPr/>
        </p:nvSpPr>
        <p:spPr>
          <a:xfrm>
            <a:off x="527863" y="1268674"/>
            <a:ext cx="10569896" cy="5198005"/>
          </a:xfrm>
          <a:prstGeom prst="rect">
            <a:avLst/>
          </a:prstGeom>
        </p:spPr>
        <p:txBody>
          <a:bodyPr lIns="91440" tIns="45720" rIns="91440" bIns="45720" anchor="t">
            <a:normAutofit fontScale="92500" lnSpcReduction="10000"/>
          </a:bodyPr>
          <a:lstStyle/>
          <a:p>
            <a:pPr marL="0" lvl="1">
              <a:lnSpc>
                <a:spcPct val="90000"/>
              </a:lnSpc>
              <a:spcBef>
                <a:spcPts val="1000"/>
              </a:spcBef>
              <a:buClr>
                <a:schemeClr val="accent1"/>
              </a:buClr>
              <a:defRPr/>
            </a:pPr>
            <a:endParaRPr lang="en-US" altLang="fi-FI" sz="2600">
              <a:latin typeface="calibri" charset="0"/>
              <a:ea typeface="calibri"/>
              <a:cs typeface="calibri"/>
            </a:endParaRPr>
          </a:p>
          <a:p>
            <a:pPr marL="228600" lvl="1" indent="-228600">
              <a:lnSpc>
                <a:spcPct val="90000"/>
              </a:lnSpc>
              <a:spcBef>
                <a:spcPts val="1000"/>
              </a:spcBef>
              <a:buClr>
                <a:schemeClr val="accent1"/>
              </a:buClr>
              <a:buFont typeface="Courier New"/>
              <a:buChar char="o"/>
              <a:defRPr/>
            </a:pPr>
            <a:r>
              <a:rPr lang="fi-FI" sz="2200">
                <a:latin typeface="Calibri"/>
                <a:ea typeface="Calibri"/>
                <a:cs typeface="Calibri"/>
              </a:rPr>
              <a:t>Ostamme pahvia ja paperia eurooppalaisilta toimittajilta. Valmistamme ostetusta materiaalista tuotteita, jotka eivät kuulu metsäkatoasetuksen piiriin (lautapelejä). Kuuluuko meidän pyytää DD-tiedot pahvi- ja paperitoimittajilta?</a:t>
            </a:r>
          </a:p>
          <a:p>
            <a:pPr marL="685800" lvl="2" indent="-228600">
              <a:lnSpc>
                <a:spcPct val="90000"/>
              </a:lnSpc>
              <a:spcBef>
                <a:spcPts val="1000"/>
              </a:spcBef>
              <a:buClr>
                <a:schemeClr val="accent1"/>
              </a:buClr>
              <a:buFont typeface="Wingdings"/>
              <a:buChar char="§"/>
              <a:defRPr/>
            </a:pPr>
            <a:r>
              <a:rPr lang="fi-FI" sz="2200">
                <a:latin typeface="Calibri"/>
                <a:ea typeface="Calibri"/>
                <a:cs typeface="Calibri"/>
              </a:rPr>
              <a:t>Jos valmistamanne tuotteet eivät ole asetuksen liitteessä lueteltuja tuotteita, ettekä toimi itse maahantuojana EU:n ulkopuolelta, asetus ei koske teitä lainkaan.</a:t>
            </a:r>
          </a:p>
          <a:p>
            <a:pPr marL="228600" lvl="1" indent="-228600">
              <a:lnSpc>
                <a:spcPct val="90000"/>
              </a:lnSpc>
              <a:spcBef>
                <a:spcPts val="1000"/>
              </a:spcBef>
              <a:buClr>
                <a:schemeClr val="accent1"/>
              </a:buClr>
              <a:buFont typeface="Courier New"/>
              <a:buChar char="o"/>
              <a:defRPr/>
            </a:pPr>
            <a:r>
              <a:rPr lang="fi-FI" sz="2200">
                <a:latin typeface="Calibri"/>
                <a:ea typeface="Calibri"/>
                <a:cs typeface="Calibri"/>
              </a:rPr>
              <a:t>Voiko nahkajalkineiden maahantuoja joutua missään tilanteessa asetuksen raportointivelvoitteen alaiseksi.</a:t>
            </a:r>
          </a:p>
          <a:p>
            <a:pPr marL="685800" lvl="2" indent="-228600">
              <a:lnSpc>
                <a:spcPct val="90000"/>
              </a:lnSpc>
              <a:spcBef>
                <a:spcPts val="1000"/>
              </a:spcBef>
              <a:buClr>
                <a:srgbClr val="CF006E"/>
              </a:buClr>
              <a:buFont typeface="Wingdings"/>
              <a:buChar char="§"/>
              <a:defRPr/>
            </a:pPr>
            <a:r>
              <a:rPr lang="fi-FI" sz="2200">
                <a:ea typeface="Calibri"/>
                <a:cs typeface="Calibri"/>
              </a:rPr>
              <a:t>Asetuksen liitteessä ei ole nahkajalkineita, eli ne eivät kuulu velvoitteiden piiriin. Asetuksen liitteeseen tullee jossain vaiheessa muutoksia, mutta tarkempaa tietoa ei ole.</a:t>
            </a:r>
          </a:p>
          <a:p>
            <a:pPr marL="228600" lvl="1" indent="-228600">
              <a:lnSpc>
                <a:spcPct val="90000"/>
              </a:lnSpc>
              <a:spcBef>
                <a:spcPts val="1000"/>
              </a:spcBef>
              <a:buClr>
                <a:srgbClr val="CF006E"/>
              </a:buClr>
              <a:buFont typeface="Courier New"/>
              <a:buChar char="o"/>
              <a:defRPr/>
            </a:pPr>
            <a:r>
              <a:rPr lang="fi-FI" sz="2200">
                <a:latin typeface="Calibri"/>
                <a:ea typeface="Calibri"/>
                <a:cs typeface="Calibri"/>
              </a:rPr>
              <a:t>Miten varmistun siitä mihin ryhmään yrityksemme kuuluu? Velvoitteet? Mitä tietoja tulee tuotteiden perustietoihin kerätä ja onko samat tiedot niitä mitä toimituksen yhteydessä tulee antaa.</a:t>
            </a:r>
          </a:p>
          <a:p>
            <a:pPr marL="685800" lvl="2" indent="-228600">
              <a:lnSpc>
                <a:spcPct val="90000"/>
              </a:lnSpc>
              <a:spcBef>
                <a:spcPts val="1000"/>
              </a:spcBef>
              <a:buClr>
                <a:srgbClr val="CF006E"/>
              </a:buClr>
              <a:buFont typeface="Wingdings"/>
              <a:buChar char="§"/>
              <a:defRPr/>
            </a:pPr>
            <a:r>
              <a:rPr lang="fi-FI" sz="2200">
                <a:ea typeface="Calibri"/>
                <a:cs typeface="Calibri"/>
              </a:rPr>
              <a:t>Toivottavasti tämä webinaari antoi vastauksia</a:t>
            </a:r>
          </a:p>
          <a:p>
            <a:pPr marL="228600" lvl="1" indent="-228600">
              <a:lnSpc>
                <a:spcPct val="90000"/>
              </a:lnSpc>
              <a:spcBef>
                <a:spcPts val="1000"/>
              </a:spcBef>
              <a:buClr>
                <a:srgbClr val="CF006E"/>
              </a:buClr>
              <a:buFont typeface="Courier New"/>
              <a:buChar char="o"/>
              <a:defRPr/>
            </a:pPr>
            <a:r>
              <a:rPr lang="fi-FI" sz="2200">
                <a:ea typeface="Calibri"/>
                <a:cs typeface="Calibri"/>
              </a:rPr>
              <a:t>Naudanliha leikkeleiden, tarvittavat merkinnät ja toimenpiteet ,kun tuote tulee EU alueelta.</a:t>
            </a:r>
          </a:p>
          <a:p>
            <a:pPr marL="685800" lvl="2" indent="-228600">
              <a:lnSpc>
                <a:spcPct val="90000"/>
              </a:lnSpc>
              <a:spcBef>
                <a:spcPts val="1000"/>
              </a:spcBef>
              <a:buClr>
                <a:srgbClr val="CF006E"/>
              </a:buClr>
              <a:buFont typeface="Wingdings"/>
              <a:buChar char="§"/>
              <a:defRPr/>
            </a:pPr>
            <a:r>
              <a:rPr lang="fi-FI" sz="2200">
                <a:latin typeface="Calibri" panose="020F0502020204030204"/>
                <a:ea typeface="Calibri"/>
                <a:cs typeface="Calibri"/>
              </a:rPr>
              <a:t>Itse tuotteisiin asetus ei aseta merkintävaatimuksia</a:t>
            </a: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228600" lvl="1" indent="-228600">
              <a:lnSpc>
                <a:spcPct val="90000"/>
              </a:lnSpc>
              <a:spcBef>
                <a:spcPts val="1000"/>
              </a:spcBef>
              <a:buClr>
                <a:srgbClr val="CF006E"/>
              </a:buClr>
              <a:buFont typeface="Courier New"/>
              <a:buChar char="o"/>
              <a:defRPr/>
            </a:pPr>
            <a:endParaRPr lang="fi-FI" sz="2200">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buFont typeface="Wingdings"/>
              <a:buChar char="§"/>
              <a:defRPr/>
            </a:pPr>
            <a:endParaRPr lang="fi-FI">
              <a:latin typeface="Calibri" panose="020F0502020204030204"/>
              <a:ea typeface="Calibri"/>
              <a:cs typeface="Calibri"/>
            </a:endParaRPr>
          </a:p>
          <a:p>
            <a:pPr marL="685800" lvl="2" indent="-228600">
              <a:lnSpc>
                <a:spcPct val="90000"/>
              </a:lnSpc>
              <a:spcBef>
                <a:spcPts val="1000"/>
              </a:spcBef>
              <a:buClr>
                <a:srgbClr val="CF006E"/>
              </a:buClr>
              <a:buFont typeface="Wingdings"/>
              <a:buChar char="§"/>
              <a:defRPr/>
            </a:pPr>
            <a:endParaRPr lang="fi-FI" sz="2200">
              <a:latin typeface="Calibri" panose="020F0502020204030204"/>
              <a:ea typeface="Calibri"/>
              <a:cs typeface="Calibri"/>
            </a:endParaRPr>
          </a:p>
          <a:p>
            <a:pPr marL="228600" lvl="1" indent="-228600">
              <a:lnSpc>
                <a:spcPct val="90000"/>
              </a:lnSpc>
              <a:spcBef>
                <a:spcPts val="1000"/>
              </a:spcBef>
              <a:buClr>
                <a:srgbClr val="CF006E"/>
              </a:buClr>
              <a:buFont typeface="Courier New"/>
              <a:buChar char="o"/>
              <a:defRPr/>
            </a:pPr>
            <a:endParaRPr lang="en-US" altLang="fi-FI" sz="2600">
              <a:latin typeface="calibri" charset="0"/>
              <a:ea typeface="calibri" charset="0"/>
              <a:cs typeface="calibri" charset="0"/>
            </a:endParaRPr>
          </a:p>
        </p:txBody>
      </p:sp>
      <p:sp>
        <p:nvSpPr>
          <p:cNvPr id="2" name="Title 1">
            <a:extLst>
              <a:ext uri="{FF2B5EF4-FFF2-40B4-BE49-F238E27FC236}">
                <a16:creationId xmlns:a16="http://schemas.microsoft.com/office/drawing/2014/main" id="{DDD5D69F-924F-FE6A-2FFA-1A100FC02353}"/>
              </a:ext>
            </a:extLst>
          </p:cNvPr>
          <p:cNvSpPr>
            <a:spLocks noGrp="1"/>
          </p:cNvSpPr>
          <p:nvPr>
            <p:ph type="title"/>
          </p:nvPr>
        </p:nvSpPr>
        <p:spPr>
          <a:xfrm>
            <a:off x="528098" y="365125"/>
            <a:ext cx="9757458" cy="1325563"/>
          </a:xfrm>
        </p:spPr>
        <p:txBody>
          <a:bodyPr lIns="91440" tIns="45720" rIns="91440" bIns="45720" anchor="ctr">
            <a:normAutofit/>
          </a:bodyPr>
          <a:lstStyle/>
          <a:p>
            <a:r>
              <a:rPr lang="fi-FI" sz="3200">
                <a:latin typeface="calibri"/>
              </a:rPr>
              <a:t>Ennakkokysymyksiä</a:t>
            </a:r>
            <a:endParaRPr lang="fi-FI" sz="3200" b="1" kern="1200" baseline="0">
              <a:ln>
                <a:noFill/>
              </a:ln>
              <a:latin typeface="calibri"/>
            </a:endParaRPr>
          </a:p>
        </p:txBody>
      </p:sp>
    </p:spTree>
    <p:extLst>
      <p:ext uri="{BB962C8B-B14F-4D97-AF65-F5344CB8AC3E}">
        <p14:creationId xmlns:p14="http://schemas.microsoft.com/office/powerpoint/2010/main" val="191302930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8DB9537-BEB7-6BA6-E278-64181E09110E}"/>
              </a:ext>
            </a:extLst>
          </p:cNvPr>
          <p:cNvSpPr>
            <a:spLocks noGrp="1"/>
          </p:cNvSpPr>
          <p:nvPr>
            <p:ph type="ctrTitle"/>
          </p:nvPr>
        </p:nvSpPr>
        <p:spPr>
          <a:xfrm>
            <a:off x="6556714" y="2068257"/>
            <a:ext cx="9144000" cy="2723543"/>
          </a:xfrm>
        </p:spPr>
        <p:txBody>
          <a:bodyPr lIns="91440" tIns="45720" rIns="91440" bIns="45720" anchor="t">
            <a:normAutofit/>
          </a:bodyPr>
          <a:lstStyle/>
          <a:p>
            <a:r>
              <a:rPr lang="fi-FI" sz="6000">
                <a:ea typeface="Calibri"/>
                <a:cs typeface="Calibri"/>
              </a:rPr>
              <a:t>KIITOS!</a:t>
            </a:r>
            <a:br>
              <a:rPr lang="fi-FI">
                <a:ea typeface="Calibri"/>
                <a:cs typeface="Calibri"/>
              </a:rPr>
            </a:br>
            <a:r>
              <a:rPr lang="fi-FI" sz="1800" b="0">
                <a:solidFill>
                  <a:schemeClr val="tx1"/>
                </a:solidFill>
                <a:ea typeface="Calibri"/>
                <a:cs typeface="Calibri"/>
              </a:rPr>
              <a:t>www.ruokavirasto.fi/EUDR</a:t>
            </a:r>
            <a:br>
              <a:rPr lang="fi-FI" sz="1800" b="0">
                <a:solidFill>
                  <a:schemeClr val="tx1"/>
                </a:solidFill>
                <a:ea typeface="Calibri"/>
                <a:cs typeface="Calibri"/>
              </a:rPr>
            </a:br>
            <a:r>
              <a:rPr lang="fi-FI" sz="1800" b="0">
                <a:solidFill>
                  <a:schemeClr val="tx1"/>
                </a:solidFill>
                <a:ea typeface="Calibri"/>
                <a:cs typeface="Calibri"/>
              </a:rPr>
              <a:t>EUDR@ruokavirasto.fi</a:t>
            </a:r>
            <a:endParaRPr lang="fi-FI">
              <a:solidFill>
                <a:schemeClr val="tx1"/>
              </a:solidFill>
            </a:endParaRPr>
          </a:p>
        </p:txBody>
      </p:sp>
      <p:pic>
        <p:nvPicPr>
          <p:cNvPr id="4" name="Kuva 3" descr="Kuva, joka sisältää kohteen vaate, henkilö, ruoho, piha-&#10;&#10;Kuvaus luotu automaattisesti">
            <a:extLst>
              <a:ext uri="{FF2B5EF4-FFF2-40B4-BE49-F238E27FC236}">
                <a16:creationId xmlns:a16="http://schemas.microsoft.com/office/drawing/2014/main" id="{A958F66F-1377-2A81-0362-0D66A692708C}"/>
              </a:ext>
            </a:extLst>
          </p:cNvPr>
          <p:cNvPicPr>
            <a:picLocks noChangeAspect="1"/>
          </p:cNvPicPr>
          <p:nvPr/>
        </p:nvPicPr>
        <p:blipFill>
          <a:blip r:embed="rId2"/>
          <a:stretch>
            <a:fillRect/>
          </a:stretch>
        </p:blipFill>
        <p:spPr>
          <a:xfrm>
            <a:off x="1598566" y="538120"/>
            <a:ext cx="3842244" cy="5774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014910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8AC44BF-A05F-409C-A715-AE421F302B4C}"/>
              </a:ext>
            </a:extLst>
          </p:cNvPr>
          <p:cNvSpPr>
            <a:spLocks noGrp="1" noChangeArrowheads="1"/>
          </p:cNvSpPr>
          <p:nvPr>
            <p:ph type="ctrTitle"/>
          </p:nvPr>
        </p:nvSpPr>
        <p:spPr bwMode="auto">
          <a:xfrm>
            <a:off x="1506537" y="2139950"/>
            <a:ext cx="10119405" cy="2724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lang="fi-FI" altLang="fi-FI" sz="4000"/>
              <a:t>Metsäkatoasetus (</a:t>
            </a:r>
            <a:r>
              <a:rPr lang="fi-FI" altLang="fi-FI" sz="4000" i="1"/>
              <a:t>EU </a:t>
            </a:r>
            <a:r>
              <a:rPr lang="fi-FI" altLang="fi-FI" sz="4000" i="1" err="1"/>
              <a:t>Deforestation</a:t>
            </a:r>
            <a:r>
              <a:rPr lang="fi-FI" altLang="fi-FI" sz="4000" i="1"/>
              <a:t> </a:t>
            </a:r>
            <a:r>
              <a:rPr lang="fi-FI" altLang="fi-FI" sz="4000" i="1" err="1"/>
              <a:t>Regulation</a:t>
            </a:r>
            <a:r>
              <a:rPr lang="fi-FI" altLang="fi-FI" sz="4000" i="1"/>
              <a:t> - EUDR</a:t>
            </a:r>
            <a:r>
              <a:rPr lang="fi-FI" altLang="fi-FI" sz="4000"/>
              <a:t>)</a:t>
            </a:r>
            <a:br>
              <a:rPr lang="fi-FI" altLang="fi-FI" sz="4000"/>
            </a:br>
            <a:r>
              <a:rPr lang="en-US" sz="3100" err="1">
                <a:ea typeface="+mj-lt"/>
                <a:cs typeface="+mj-lt"/>
              </a:rPr>
              <a:t>Metsäkatoasetuksen</a:t>
            </a:r>
            <a:r>
              <a:rPr lang="en-US" sz="3100">
                <a:ea typeface="+mj-lt"/>
                <a:cs typeface="+mj-lt"/>
              </a:rPr>
              <a:t> </a:t>
            </a:r>
            <a:r>
              <a:rPr lang="en-US" sz="3100" err="1">
                <a:ea typeface="+mj-lt"/>
                <a:cs typeface="+mj-lt"/>
              </a:rPr>
              <a:t>perusteet</a:t>
            </a:r>
            <a:r>
              <a:rPr lang="en-US" sz="3100">
                <a:ea typeface="+mj-lt"/>
                <a:cs typeface="+mj-lt"/>
              </a:rPr>
              <a:t> ja </a:t>
            </a:r>
            <a:r>
              <a:rPr lang="en-US" sz="3100" err="1">
                <a:ea typeface="+mj-lt"/>
                <a:cs typeface="+mj-lt"/>
              </a:rPr>
              <a:t>tilannekatsaus</a:t>
            </a:r>
            <a:br>
              <a:rPr lang="en-US" sz="4000" b="0">
                <a:ea typeface="+mj-lt"/>
                <a:cs typeface="+mj-lt"/>
              </a:rPr>
            </a:br>
            <a:endParaRPr lang="fi-FI" sz="4000" b="0">
              <a:ea typeface="+mj-lt"/>
              <a:cs typeface="+mj-lt"/>
            </a:endParaRPr>
          </a:p>
        </p:txBody>
      </p:sp>
    </p:spTree>
    <p:extLst>
      <p:ext uri="{BB962C8B-B14F-4D97-AF65-F5344CB8AC3E}">
        <p14:creationId xmlns:p14="http://schemas.microsoft.com/office/powerpoint/2010/main" val="213981793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tsikko 1">
            <a:extLst>
              <a:ext uri="{FF2B5EF4-FFF2-40B4-BE49-F238E27FC236}">
                <a16:creationId xmlns:a16="http://schemas.microsoft.com/office/drawing/2014/main" id="{4A32F7C7-4E0E-291F-1F10-55625D5E19C0}"/>
              </a:ext>
            </a:extLst>
          </p:cNvPr>
          <p:cNvSpPr>
            <a:spLocks noGrp="1" noChangeArrowheads="1"/>
          </p:cNvSpPr>
          <p:nvPr>
            <p:ph type="title"/>
          </p:nvPr>
        </p:nvSpPr>
        <p:spPr bwMode="auto">
          <a:xfrm>
            <a:off x="528638" y="365125"/>
            <a:ext cx="9756775"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a:latin typeface="Calibri" panose="020F0502020204030204" pitchFamily="34" charset="0"/>
                <a:ea typeface="Trebuchet MS" panose="020B0603020202020204" pitchFamily="34" charset="0"/>
                <a:cs typeface="Trebuchet MS" panose="020B0603020202020204" pitchFamily="34" charset="0"/>
              </a:rPr>
              <a:t>Yleistä metsäkatoasetuksesta</a:t>
            </a:r>
          </a:p>
        </p:txBody>
      </p:sp>
      <p:sp>
        <p:nvSpPr>
          <p:cNvPr id="32771" name="Sisällön paikkamerkki 4">
            <a:extLst>
              <a:ext uri="{FF2B5EF4-FFF2-40B4-BE49-F238E27FC236}">
                <a16:creationId xmlns:a16="http://schemas.microsoft.com/office/drawing/2014/main" id="{CA26E3C6-B2BF-3BB3-C962-6FCCD9A63165}"/>
              </a:ext>
            </a:extLst>
          </p:cNvPr>
          <p:cNvSpPr>
            <a:spLocks noGrp="1" noChangeArrowheads="1"/>
          </p:cNvSpPr>
          <p:nvPr>
            <p:ph idx="1"/>
          </p:nvPr>
        </p:nvSpPr>
        <p:spPr bwMode="auto">
          <a:xfrm>
            <a:off x="528638" y="1901825"/>
            <a:ext cx="10129837"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spcBef>
                <a:spcPct val="0"/>
              </a:spcBef>
            </a:pPr>
            <a:r>
              <a:rPr lang="fi-FI" altLang="fi-FI">
                <a:latin typeface="Calibri" panose="020F0502020204030204" pitchFamily="34" charset="0"/>
                <a:ea typeface="Georgia" panose="02040502050405020303" pitchFamily="18" charset="0"/>
                <a:cs typeface="Georgia" panose="02040502050405020303" pitchFamily="18" charset="0"/>
              </a:rPr>
              <a:t>Tarkoitus on edistää </a:t>
            </a:r>
            <a:r>
              <a:rPr lang="fi-FI" altLang="fi-FI" i="1">
                <a:latin typeface="Calibri" panose="020F0502020204030204" pitchFamily="34" charset="0"/>
                <a:ea typeface="Georgia" panose="02040502050405020303" pitchFamily="18" charset="0"/>
                <a:cs typeface="Georgia" panose="02040502050405020303" pitchFamily="18" charset="0"/>
              </a:rPr>
              <a:t>maailmanlaajuisen metsäkadon vähentämistä, vähentää unionin osuutta kasvihuonekaasupäästöistä ja maailmanlaajuisesta luonnon monimuotoisuuden köyhtymisestä</a:t>
            </a:r>
            <a:r>
              <a:rPr lang="fi-FI" altLang="fi-FI">
                <a:latin typeface="Calibri" panose="020F0502020204030204" pitchFamily="34" charset="0"/>
                <a:ea typeface="Georgia" panose="02040502050405020303" pitchFamily="18" charset="0"/>
                <a:cs typeface="Georgia" panose="02040502050405020303" pitchFamily="18" charset="0"/>
              </a:rPr>
              <a:t>.</a:t>
            </a:r>
          </a:p>
          <a:p>
            <a:pPr>
              <a:spcBef>
                <a:spcPct val="0"/>
              </a:spcBef>
            </a:pPr>
            <a:endParaRPr lang="fi-FI" altLang="fi-FI">
              <a:latin typeface="Calibri" panose="020F0502020204030204" pitchFamily="34" charset="0"/>
              <a:ea typeface="Georgia" panose="02040502050405020303" pitchFamily="18" charset="0"/>
              <a:cs typeface="Georgia" panose="02040502050405020303" pitchFamily="18" charset="0"/>
            </a:endParaRPr>
          </a:p>
          <a:p>
            <a:pPr>
              <a:spcBef>
                <a:spcPct val="0"/>
              </a:spcBef>
            </a:pPr>
            <a:r>
              <a:rPr lang="fi-FI" altLang="fi-FI">
                <a:latin typeface="Calibri" panose="020F0502020204030204" pitchFamily="34" charset="0"/>
                <a:ea typeface="Calibri" panose="020F0502020204030204" pitchFamily="34" charset="0"/>
                <a:cs typeface="Times New Roman" panose="02020603050405020304" pitchFamily="18" charset="0"/>
              </a:rPr>
              <a:t>Asetuksella pyritään varmistamaan, että tuotteita </a:t>
            </a:r>
            <a:r>
              <a:rPr lang="fi-FI" altLang="fi-FI" i="1">
                <a:latin typeface="Calibri" panose="020F0502020204030204" pitchFamily="34" charset="0"/>
                <a:ea typeface="Calibri" panose="020F0502020204030204" pitchFamily="34" charset="0"/>
                <a:cs typeface="EC Square Sans Pro"/>
              </a:rPr>
              <a:t>ei ole tuotettu maalla, josta on hävitetty metsää tai jonka metsän tila on heikentynyt 31. joulukuuta 2020 jälkeen.</a:t>
            </a:r>
          </a:p>
          <a:p>
            <a:pPr>
              <a:spcBef>
                <a:spcPct val="0"/>
              </a:spcBef>
            </a:pPr>
            <a:endParaRPr lang="fi-FI" altLang="fi-FI" b="1">
              <a:solidFill>
                <a:srgbClr val="000000"/>
              </a:solidFill>
              <a:latin typeface="Calibri" panose="020F0502020204030204" pitchFamily="34" charset="0"/>
              <a:ea typeface="Calibri" panose="020F0502020204030204" pitchFamily="34" charset="0"/>
              <a:cs typeface="EC Square Sans Pro"/>
            </a:endParaRPr>
          </a:p>
          <a:p>
            <a:pPr>
              <a:spcBef>
                <a:spcPct val="0"/>
              </a:spcBef>
            </a:pPr>
            <a:r>
              <a:rPr lang="fi-FI" altLang="fi-FI">
                <a:latin typeface="Calibri" panose="020F0502020204030204" pitchFamily="34" charset="0"/>
                <a:ea typeface="Calibri" panose="020F0502020204030204" pitchFamily="34" charset="0"/>
                <a:cs typeface="EC Square Sans Pro"/>
              </a:rPr>
              <a:t>Toimijoilla on vastuu metsäkatovapaiden tuotantoketjujen varmistamisesta ja niiden on noudatettava asianmukaista huolellisuutta </a:t>
            </a:r>
            <a:r>
              <a:rPr lang="fi-FI" altLang="fi-FI">
                <a:latin typeface="Calibri" panose="020F0502020204030204" pitchFamily="34" charset="0"/>
                <a:ea typeface="Georgia" panose="02040502050405020303" pitchFamily="18" charset="0"/>
                <a:cs typeface="Georgia" panose="02040502050405020303" pitchFamily="18" charset="0"/>
              </a:rPr>
              <a:t>(tietovaatimus, riskinarviointi ja riskin vähentäminen) saattaessaan tuotteita markkinoille</a:t>
            </a:r>
            <a:endParaRPr lang="fi-FI" altLang="fi-FI">
              <a:latin typeface="Calibri" panose="020F0502020204030204" pitchFamily="34" charset="0"/>
              <a:cs typeface="Calibri" panose="020F0502020204030204" pitchFamily="34" charset="0"/>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157E97-2B42-BC3B-4442-B1F624FA0AB5}"/>
              </a:ext>
            </a:extLst>
          </p:cNvPr>
          <p:cNvSpPr>
            <a:spLocks noGrp="1"/>
          </p:cNvSpPr>
          <p:nvPr>
            <p:ph idx="1"/>
          </p:nvPr>
        </p:nvSpPr>
        <p:spPr>
          <a:xfrm>
            <a:off x="528638" y="1779588"/>
            <a:ext cx="11180762" cy="4351337"/>
          </a:xfrm>
        </p:spPr>
        <p:txBody>
          <a:bodyPr lIns="91440" tIns="45720" rIns="91440" bIns="45720" anchor="t"/>
          <a:lstStyle/>
          <a:p>
            <a:pPr marL="182245" indent="-182245" fontAlgn="auto">
              <a:spcAft>
                <a:spcPts val="0"/>
              </a:spcAft>
              <a:buFontTx/>
              <a:buChar char="•"/>
              <a:defRPr/>
            </a:pPr>
            <a:r>
              <a:rPr lang="fi-FI">
                <a:latin typeface="+mn-lt"/>
              </a:rPr>
              <a:t>Metsäkatoasetus pohjautuu hyvin pitkälti EU:n puutavara-asetukseen (</a:t>
            </a:r>
            <a:r>
              <a:rPr lang="fi-FI" altLang="fi-FI" i="1"/>
              <a:t>EU </a:t>
            </a:r>
            <a:r>
              <a:rPr lang="fi-FI" altLang="fi-FI" i="1" err="1"/>
              <a:t>Timber</a:t>
            </a:r>
            <a:r>
              <a:rPr lang="fi-FI" altLang="fi-FI" i="1"/>
              <a:t> </a:t>
            </a:r>
            <a:r>
              <a:rPr lang="fi-FI" altLang="fi-FI" i="1" err="1"/>
              <a:t>Regulation</a:t>
            </a:r>
            <a:r>
              <a:rPr lang="fi-FI" altLang="fi-FI" i="1"/>
              <a:t> - EUTR</a:t>
            </a:r>
            <a:r>
              <a:rPr lang="fi-FI" altLang="fi-FI"/>
              <a:t>)</a:t>
            </a:r>
            <a:endParaRPr lang="fi-FI">
              <a:latin typeface="+mn-lt"/>
            </a:endParaRPr>
          </a:p>
          <a:p>
            <a:pPr marL="182245" indent="-182245" fontAlgn="auto">
              <a:spcBef>
                <a:spcPts val="0"/>
              </a:spcBef>
              <a:spcAft>
                <a:spcPts val="0"/>
              </a:spcAft>
              <a:buFontTx/>
              <a:buChar char="•"/>
              <a:defRPr/>
            </a:pPr>
            <a:endParaRPr lang="fi-FI" sz="2000" b="1">
              <a:latin typeface="+mn-lt"/>
            </a:endParaRPr>
          </a:p>
          <a:p>
            <a:pPr marL="182245" indent="-182245" fontAlgn="auto">
              <a:spcBef>
                <a:spcPts val="0"/>
              </a:spcBef>
              <a:spcAft>
                <a:spcPts val="0"/>
              </a:spcAft>
              <a:buFontTx/>
              <a:buChar char="•"/>
              <a:defRPr/>
            </a:pPr>
            <a:r>
              <a:rPr lang="fi-FI">
                <a:latin typeface="+mn-lt"/>
              </a:rPr>
              <a:t>EU:n puutavara-asetuksen tärkeimmät velvoitteet:</a:t>
            </a:r>
          </a:p>
          <a:p>
            <a:pPr marL="1257300" lvl="2" indent="-342900" fontAlgn="auto">
              <a:spcAft>
                <a:spcPts val="0"/>
              </a:spcAft>
              <a:buFont typeface="+mj-lt"/>
              <a:buAutoNum type="arabicParenR"/>
              <a:defRPr/>
            </a:pPr>
            <a:r>
              <a:rPr lang="fi-FI">
                <a:latin typeface="+mn-lt"/>
              </a:rPr>
              <a:t>Laittomasti korjatun puun tai sellaisesta valmistettujen tuotteiden saattaminen markkinoille EU:ssa on kielletty</a:t>
            </a:r>
          </a:p>
          <a:p>
            <a:pPr marL="1257300" lvl="2" indent="-342900" fontAlgn="auto">
              <a:spcAft>
                <a:spcPts val="0"/>
              </a:spcAft>
              <a:buFont typeface="+mj-lt"/>
              <a:buAutoNum type="arabicParenR"/>
              <a:defRPr/>
            </a:pPr>
            <a:r>
              <a:rPr lang="fi-FI">
                <a:latin typeface="+mn-lt"/>
              </a:rPr>
              <a:t>EU:n alueella toimijoiden on noudatettava asianmukaista huolellisuutta silloin, kun he saattavat puutuotteita ensimmäistä kertaa EU:n markkinoille</a:t>
            </a:r>
          </a:p>
          <a:p>
            <a:pPr marL="1257300" lvl="2" indent="-342900" fontAlgn="auto">
              <a:spcAft>
                <a:spcPts val="0"/>
              </a:spcAft>
              <a:buFont typeface="+mj-lt"/>
              <a:buAutoNum type="arabicParenR"/>
              <a:defRPr/>
            </a:pPr>
            <a:r>
              <a:rPr lang="fi-FI">
                <a:latin typeface="+mn-lt"/>
              </a:rPr>
              <a:t>Ostaessaan markkinoille jo saatettua puuta ja myydessään sen eteenpäin kauppiaan on säilytettävä tiedot siitä, keneltä tuote on ostettu ja kenelle se on myyty</a:t>
            </a:r>
          </a:p>
          <a:p>
            <a:pPr marL="182245" indent="-182245" fontAlgn="auto">
              <a:spcBef>
                <a:spcPts val="0"/>
              </a:spcBef>
              <a:spcAft>
                <a:spcPts val="0"/>
              </a:spcAft>
              <a:buFontTx/>
              <a:buChar char="•"/>
              <a:defRPr/>
            </a:pPr>
            <a:endParaRPr lang="fi-FI" sz="2000">
              <a:latin typeface="+mn-lt"/>
            </a:endParaRPr>
          </a:p>
          <a:p>
            <a:pPr marL="182245" indent="-182245" fontAlgn="auto">
              <a:spcBef>
                <a:spcPts val="0"/>
              </a:spcBef>
              <a:spcAft>
                <a:spcPts val="0"/>
              </a:spcAft>
              <a:buFontTx/>
              <a:buChar char="•"/>
              <a:defRPr/>
            </a:pPr>
            <a:r>
              <a:rPr lang="fi-FI" b="1">
                <a:latin typeface="+mn-lt"/>
              </a:rPr>
              <a:t>Metsäkatoasetus tulee korvaamaan nykyisen puutavara-asetuksen ja tuo lisää velvoitteita toimijoille</a:t>
            </a:r>
            <a:endParaRPr lang="fi-FI" sz="2800" b="1">
              <a:latin typeface="+mn-lt"/>
            </a:endParaRPr>
          </a:p>
          <a:p>
            <a:pPr fontAlgn="auto">
              <a:spcBef>
                <a:spcPct val="0"/>
              </a:spcBef>
              <a:spcAft>
                <a:spcPts val="0"/>
              </a:spcAft>
              <a:buFont typeface="Arial"/>
              <a:buChar char="•"/>
              <a:defRPr/>
            </a:pPr>
            <a:endParaRPr lang="fi-FI" altLang="fi-FI">
              <a:latin typeface="Arial Unicode MS" pitchFamily="34" charset="-128"/>
              <a:cs typeface="Arial" charset="0"/>
            </a:endParaRPr>
          </a:p>
          <a:p>
            <a:pPr fontAlgn="auto">
              <a:spcAft>
                <a:spcPts val="0"/>
              </a:spcAft>
              <a:buFont typeface="Arial"/>
              <a:buChar char="•"/>
              <a:defRPr/>
            </a:pPr>
            <a:endParaRPr lang="fi-FI"/>
          </a:p>
        </p:txBody>
      </p:sp>
      <p:sp>
        <p:nvSpPr>
          <p:cNvPr id="33795" name="Title 1">
            <a:extLst>
              <a:ext uri="{FF2B5EF4-FFF2-40B4-BE49-F238E27FC236}">
                <a16:creationId xmlns:a16="http://schemas.microsoft.com/office/drawing/2014/main" id="{A41344FB-F38F-731E-9D65-912C7B362C90}"/>
              </a:ext>
            </a:extLst>
          </p:cNvPr>
          <p:cNvSpPr>
            <a:spLocks noGrp="1" noChangeArrowheads="1"/>
          </p:cNvSpPr>
          <p:nvPr>
            <p:ph type="title"/>
          </p:nvPr>
        </p:nvSpPr>
        <p:spPr bwMode="auto">
          <a:xfrm>
            <a:off x="528638" y="365125"/>
            <a:ext cx="9758362"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a:latin typeface="Calibri" panose="020F0502020204030204" pitchFamily="34" charset="0"/>
                <a:ea typeface="Trebuchet MS" panose="020B0603020202020204" pitchFamily="34" charset="0"/>
                <a:cs typeface="Trebuchet MS" panose="020B0603020202020204" pitchFamily="34" charset="0"/>
              </a:rPr>
              <a:t>Yleistä metsäkatoasetuksesta</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EUDR-ajankohtaista</a:t>
            </a:r>
          </a:p>
        </p:txBody>
      </p:sp>
      <p:sp>
        <p:nvSpPr>
          <p:cNvPr id="3" name="Content Placeholder 2"/>
          <p:cNvSpPr>
            <a:spLocks noGrp="1"/>
          </p:cNvSpPr>
          <p:nvPr>
            <p:ph idx="1"/>
          </p:nvPr>
        </p:nvSpPr>
        <p:spPr>
          <a:xfrm>
            <a:off x="528098" y="1662667"/>
            <a:ext cx="10515600" cy="4351338"/>
          </a:xfrm>
        </p:spPr>
        <p:txBody>
          <a:bodyPr lIns="91440" tIns="45720" rIns="91440" bIns="45720" anchor="t"/>
          <a:lstStyle/>
          <a:p>
            <a:r>
              <a:rPr lang="fi-FI"/>
              <a:t>Komissio</a:t>
            </a:r>
          </a:p>
          <a:p>
            <a:pPr lvl="1"/>
            <a:r>
              <a:rPr lang="fi-FI" sz="2200"/>
              <a:t>Usein kysyttyjen kysymysten (FAQ) neljäs versio</a:t>
            </a:r>
          </a:p>
          <a:p>
            <a:pPr lvl="1"/>
            <a:r>
              <a:rPr lang="fi-FI" sz="2200"/>
              <a:t>Päivitetty komission ohjeasiakirja (</a:t>
            </a:r>
            <a:r>
              <a:rPr lang="fi-FI" sz="2200" err="1"/>
              <a:t>Guidance</a:t>
            </a:r>
            <a:r>
              <a:rPr lang="fi-FI" sz="2200"/>
              <a:t>)</a:t>
            </a:r>
          </a:p>
          <a:p>
            <a:pPr lvl="1"/>
            <a:r>
              <a:rPr lang="fi-FI" sz="2200"/>
              <a:t>EUDR-tietojärjestelmän koulutustilaisuudet, ohjevideot ja käyttöopas </a:t>
            </a:r>
          </a:p>
          <a:p>
            <a:pPr marL="0" indent="0" fontAlgn="auto">
              <a:spcBef>
                <a:spcPts val="0"/>
              </a:spcBef>
              <a:spcAft>
                <a:spcPts val="0"/>
              </a:spcAft>
              <a:buNone/>
              <a:defRPr/>
            </a:pPr>
            <a:endParaRPr lang="fi-FI">
              <a:latin typeface="calibri"/>
            </a:endParaRPr>
          </a:p>
          <a:p>
            <a:pPr fontAlgn="auto">
              <a:spcBef>
                <a:spcPts val="0"/>
              </a:spcBef>
              <a:spcAft>
                <a:spcPts val="0"/>
              </a:spcAft>
              <a:buFont typeface="Arial"/>
              <a:buChar char="•"/>
              <a:defRPr/>
            </a:pPr>
            <a:r>
              <a:rPr lang="fi-FI">
                <a:latin typeface="calibri"/>
              </a:rPr>
              <a:t>Maariskiluokitus julkaistiin 22.5., löytyy </a:t>
            </a:r>
            <a:r>
              <a:rPr lang="fi-FI">
                <a:latin typeface="calibri"/>
                <a:hlinkClick r:id="rId2"/>
              </a:rPr>
              <a:t>listana</a:t>
            </a:r>
            <a:r>
              <a:rPr lang="fi-FI">
                <a:latin typeface="calibri"/>
              </a:rPr>
              <a:t> komission sivustolta</a:t>
            </a:r>
          </a:p>
          <a:p>
            <a:pPr>
              <a:spcBef>
                <a:spcPts val="0"/>
              </a:spcBef>
            </a:pPr>
            <a:endParaRPr lang="fi-FI"/>
          </a:p>
          <a:p>
            <a:pPr>
              <a:spcBef>
                <a:spcPts val="0"/>
              </a:spcBef>
            </a:pPr>
            <a:r>
              <a:rPr lang="fi-FI"/>
              <a:t>Ruokavirasto</a:t>
            </a:r>
          </a:p>
          <a:p>
            <a:pPr lvl="1"/>
            <a:r>
              <a:rPr lang="fi-FI" sz="2200" err="1"/>
              <a:t>FAQ:n</a:t>
            </a:r>
            <a:r>
              <a:rPr lang="fi-FI" sz="2200"/>
              <a:t> v3 FI-käännös valmistunut (SV-käännös valmisteilla), EUDR-tietojärjestelmän ohjevideot</a:t>
            </a:r>
          </a:p>
          <a:p>
            <a:pPr lvl="1"/>
            <a:r>
              <a:rPr lang="fi-FI" sz="2200"/>
              <a:t>Järjestetään kohdennetumpia koulutuksia ja webinaareja vuoden 2025 aikana</a:t>
            </a:r>
          </a:p>
          <a:p>
            <a:pPr lvl="1"/>
            <a:endParaRPr lang="fi-FI" sz="2200"/>
          </a:p>
          <a:p>
            <a:pPr marL="457200" lvl="1" indent="0">
              <a:spcBef>
                <a:spcPts val="0"/>
              </a:spcBef>
              <a:buNone/>
            </a:pPr>
            <a:endParaRPr lang="fi-FI" altLang="fi-FI">
              <a:ea typeface="Arial Unicode MS" panose="020B0604020202020204" pitchFamily="34" charset="-128"/>
              <a:cs typeface="Arial Unicode MS" panose="020B0604020202020204" pitchFamily="34" charset="-128"/>
            </a:endParaRPr>
          </a:p>
          <a:p>
            <a:pPr lvl="1">
              <a:spcBef>
                <a:spcPts val="0"/>
              </a:spcBef>
            </a:pPr>
            <a:endParaRPr lang="fi-FI"/>
          </a:p>
        </p:txBody>
      </p:sp>
    </p:spTree>
    <p:extLst>
      <p:ext uri="{BB962C8B-B14F-4D97-AF65-F5344CB8AC3E}">
        <p14:creationId xmlns:p14="http://schemas.microsoft.com/office/powerpoint/2010/main" val="18028307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53473E-BA27-36F1-2114-87DBC0FA87F9}"/>
              </a:ext>
            </a:extLst>
          </p:cNvPr>
          <p:cNvSpPr>
            <a:spLocks noGrp="1"/>
          </p:cNvSpPr>
          <p:nvPr>
            <p:ph idx="1"/>
          </p:nvPr>
        </p:nvSpPr>
        <p:spPr>
          <a:xfrm>
            <a:off x="523875" y="1673225"/>
            <a:ext cx="10520363" cy="5184775"/>
          </a:xfrm>
        </p:spPr>
        <p:txBody>
          <a:bodyPr lIns="91440" tIns="45720" rIns="91440" bIns="45720" anchor="t"/>
          <a:lstStyle/>
          <a:p>
            <a:pPr fontAlgn="auto">
              <a:spcAft>
                <a:spcPts val="0"/>
              </a:spcAft>
              <a:buFont typeface="Arial"/>
              <a:buChar char="•"/>
              <a:defRPr/>
            </a:pPr>
            <a:r>
              <a:rPr lang="fi-FI">
                <a:latin typeface="calibri"/>
                <a:cs typeface="calibri"/>
              </a:rPr>
              <a:t>Tällä hetkellä on käynnissä siirtymäaika, jonka aikana valmistaudutaan asetuksen soveltamisen alkamiseen (18/24 kk </a:t>
            </a:r>
            <a:r>
              <a:rPr lang="fi-FI" b="1">
                <a:latin typeface="calibri"/>
                <a:cs typeface="calibri"/>
              </a:rPr>
              <a:t>+12kk</a:t>
            </a:r>
            <a:r>
              <a:rPr lang="fi-FI">
                <a:latin typeface="calibri"/>
                <a:cs typeface="calibri"/>
              </a:rPr>
              <a:t>). Soveltaminen alkaa suurimmalta osin 30.12.2025.</a:t>
            </a:r>
          </a:p>
          <a:p>
            <a:pPr fontAlgn="auto">
              <a:spcBef>
                <a:spcPts val="0"/>
              </a:spcBef>
              <a:spcAft>
                <a:spcPts val="0"/>
              </a:spcAft>
              <a:buFont typeface="Arial"/>
              <a:buChar char="•"/>
              <a:defRPr/>
            </a:pPr>
            <a:endParaRPr lang="fi-FI">
              <a:latin typeface="calibri"/>
              <a:cs typeface="calibri"/>
            </a:endParaRPr>
          </a:p>
          <a:p>
            <a:pPr fontAlgn="auto">
              <a:spcBef>
                <a:spcPts val="0"/>
              </a:spcBef>
              <a:spcAft>
                <a:spcPts val="0"/>
              </a:spcAft>
              <a:buFont typeface="Arial"/>
              <a:buChar char="•"/>
              <a:defRPr/>
            </a:pPr>
            <a:r>
              <a:rPr lang="fi-FI"/>
              <a:t>Esitys kansalliseksi laiksi eduskuntaan elokuussa 2025, voimaantulo vuoden lopussa</a:t>
            </a:r>
          </a:p>
          <a:p>
            <a:pPr marL="0" indent="0" fontAlgn="auto">
              <a:spcBef>
                <a:spcPts val="0"/>
              </a:spcBef>
              <a:spcAft>
                <a:spcPts val="0"/>
              </a:spcAft>
              <a:buFont typeface="Arial"/>
              <a:buNone/>
              <a:defRPr/>
            </a:pPr>
            <a:endParaRPr lang="fi-FI">
              <a:latin typeface="calibri"/>
              <a:cs typeface="calibri"/>
            </a:endParaRPr>
          </a:p>
          <a:p>
            <a:pPr fontAlgn="auto">
              <a:spcBef>
                <a:spcPts val="0"/>
              </a:spcBef>
              <a:spcAft>
                <a:spcPts val="0"/>
              </a:spcAft>
              <a:buFont typeface="Arial"/>
              <a:buChar char="•"/>
              <a:defRPr/>
            </a:pPr>
            <a:r>
              <a:rPr lang="fi-FI">
                <a:latin typeface="calibri"/>
                <a:cs typeface="calibri"/>
              </a:rPr>
              <a:t>Suomessa toimivaltaiseksi viranomaiseksi on joulukuussa 2023 nimetty Ruokavirasto </a:t>
            </a:r>
          </a:p>
          <a:p>
            <a:pPr marL="457200" lvl="1" indent="0" fontAlgn="auto">
              <a:spcAft>
                <a:spcPts val="0"/>
              </a:spcAft>
              <a:buNone/>
              <a:defRPr/>
            </a:pPr>
            <a:endParaRPr lang="fi-FI" sz="2000">
              <a:highlight>
                <a:srgbClr val="FFFF00"/>
              </a:highlight>
              <a:latin typeface="calibri"/>
              <a:cs typeface="calibri"/>
            </a:endParaRPr>
          </a:p>
          <a:p>
            <a:pPr marL="0" indent="0" fontAlgn="auto">
              <a:spcBef>
                <a:spcPts val="0"/>
              </a:spcBef>
              <a:spcAft>
                <a:spcPts val="0"/>
              </a:spcAft>
              <a:buFont typeface="Arial"/>
              <a:buNone/>
              <a:defRPr/>
            </a:pPr>
            <a:endParaRPr lang="fi-FI">
              <a:latin typeface="calibri"/>
              <a:cs typeface="calibri"/>
            </a:endParaRPr>
          </a:p>
          <a:p>
            <a:pPr marL="0" indent="0" fontAlgn="auto">
              <a:spcBef>
                <a:spcPts val="0"/>
              </a:spcBef>
              <a:spcAft>
                <a:spcPts val="0"/>
              </a:spcAft>
              <a:buFont typeface="Arial"/>
              <a:buNone/>
              <a:defRPr/>
            </a:pPr>
            <a:endParaRPr lang="fi-FI" altLang="fi-FI">
              <a:latin typeface="calibri"/>
              <a:cs typeface="Arial"/>
            </a:endParaRPr>
          </a:p>
          <a:p>
            <a:pPr marL="457200" lvl="1" indent="0" fontAlgn="auto">
              <a:spcBef>
                <a:spcPts val="0"/>
              </a:spcBef>
              <a:spcAft>
                <a:spcPts val="0"/>
              </a:spcAft>
              <a:buFont typeface="Arial"/>
              <a:buNone/>
              <a:defRPr/>
            </a:pPr>
            <a:endParaRPr lang="fi-FI" sz="2600"/>
          </a:p>
          <a:p>
            <a:pPr fontAlgn="auto">
              <a:spcBef>
                <a:spcPts val="0"/>
              </a:spcBef>
              <a:spcAft>
                <a:spcPts val="0"/>
              </a:spcAft>
              <a:buFont typeface="Arial"/>
              <a:buChar char="•"/>
              <a:defRPr/>
            </a:pPr>
            <a:endParaRPr lang="fi-FI" b="1"/>
          </a:p>
          <a:p>
            <a:pPr marL="0" indent="0" fontAlgn="auto">
              <a:spcBef>
                <a:spcPts val="0"/>
              </a:spcBef>
              <a:spcAft>
                <a:spcPts val="0"/>
              </a:spcAft>
              <a:buFont typeface="Arial"/>
              <a:buNone/>
              <a:defRPr/>
            </a:pPr>
            <a:endParaRPr lang="fi-FI" b="1"/>
          </a:p>
          <a:p>
            <a:pPr marL="228600" lvl="1" fontAlgn="auto">
              <a:spcBef>
                <a:spcPts val="0"/>
              </a:spcBef>
              <a:spcAft>
                <a:spcPts val="0"/>
              </a:spcAft>
              <a:buFont typeface="Arial"/>
              <a:buChar char="•"/>
              <a:defRPr/>
            </a:pPr>
            <a:endParaRPr lang="fi-FI" b="1"/>
          </a:p>
          <a:p>
            <a:pPr lvl="1" fontAlgn="auto">
              <a:spcBef>
                <a:spcPts val="0"/>
              </a:spcBef>
              <a:spcAft>
                <a:spcPts val="0"/>
              </a:spcAft>
              <a:buFont typeface="Arial"/>
              <a:buChar char="•"/>
              <a:defRPr/>
            </a:pPr>
            <a:endParaRPr lang="fi-FI"/>
          </a:p>
        </p:txBody>
      </p:sp>
      <p:sp>
        <p:nvSpPr>
          <p:cNvPr id="37891" name="Otsikko 1">
            <a:extLst>
              <a:ext uri="{FF2B5EF4-FFF2-40B4-BE49-F238E27FC236}">
                <a16:creationId xmlns:a16="http://schemas.microsoft.com/office/drawing/2014/main" id="{E527862A-4F7E-D39B-8608-2A37FC68370B}"/>
              </a:ext>
            </a:extLst>
          </p:cNvPr>
          <p:cNvSpPr>
            <a:spLocks noGrp="1" noChangeArrowheads="1"/>
          </p:cNvSpPr>
          <p:nvPr>
            <p:ph type="title"/>
          </p:nvPr>
        </p:nvSpPr>
        <p:spPr bwMode="auto">
          <a:xfrm>
            <a:off x="523875" y="469900"/>
            <a:ext cx="10674350" cy="13255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fi-FI" altLang="fi-FI" sz="3500">
                <a:latin typeface="Calibri" panose="020F0502020204030204" pitchFamily="34" charset="0"/>
                <a:ea typeface="Trebuchet MS" panose="020B0603020202020204" pitchFamily="34" charset="0"/>
                <a:cs typeface="Calibri" panose="020F0502020204030204" pitchFamily="34" charset="0"/>
              </a:rPr>
              <a:t>Metsäkatoasetuksen toimeenpanoon valmistautuminen</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18AC44BF-A05F-409C-A715-AE421F302B4C}"/>
              </a:ext>
            </a:extLst>
          </p:cNvPr>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normAutofit fontScale="90000"/>
          </a:bodyPr>
          <a:lstStyle/>
          <a:p>
            <a:r>
              <a:rPr lang="fi-FI" altLang="fi-FI" sz="4000"/>
              <a:t>Metsäkatoasetus (</a:t>
            </a:r>
            <a:r>
              <a:rPr lang="fi-FI" altLang="fi-FI" sz="4000" i="1"/>
              <a:t>EU </a:t>
            </a:r>
            <a:r>
              <a:rPr lang="fi-FI" altLang="fi-FI" sz="4000" i="1" err="1"/>
              <a:t>Deforestation</a:t>
            </a:r>
            <a:r>
              <a:rPr lang="fi-FI" altLang="fi-FI" sz="4000" i="1"/>
              <a:t> </a:t>
            </a:r>
            <a:r>
              <a:rPr lang="fi-FI" altLang="fi-FI" sz="4000" i="1" err="1"/>
              <a:t>Regulation</a:t>
            </a:r>
            <a:r>
              <a:rPr lang="fi-FI" altLang="fi-FI" sz="4000" i="1"/>
              <a:t> - EUDR</a:t>
            </a:r>
            <a:r>
              <a:rPr lang="fi-FI" altLang="fi-FI" sz="4000"/>
              <a:t>)</a:t>
            </a:r>
            <a:br>
              <a:rPr lang="fi-FI" altLang="fi-FI"/>
            </a:br>
            <a:r>
              <a:rPr lang="fi-FI" altLang="fi-FI" sz="2800"/>
              <a:t>- Asianmukaisen huolellisuuden järjestelmä</a:t>
            </a:r>
            <a:br>
              <a:rPr lang="fi-FI" altLang="fi-FI" sz="2800"/>
            </a:br>
            <a:endParaRPr lang="fi-FI" altLang="fi-FI" sz="2800"/>
          </a:p>
        </p:txBody>
      </p:sp>
    </p:spTree>
    <p:extLst>
      <p:ext uri="{BB962C8B-B14F-4D97-AF65-F5344CB8AC3E}">
        <p14:creationId xmlns:p14="http://schemas.microsoft.com/office/powerpoint/2010/main" val="1157872515"/>
      </p:ext>
    </p:extLst>
  </p:cSld>
  <p:clrMapOvr>
    <a:masterClrMapping/>
  </p:clrMapOvr>
  <p:transition>
    <p:fade/>
  </p:transition>
</p:sld>
</file>

<file path=ppt/theme/theme1.xml><?xml version="1.0" encoding="utf-8"?>
<a:theme xmlns:a="http://schemas.openxmlformats.org/drawingml/2006/main" name="Ruokavirasto_PP_pohja (2)">
  <a:themeElements>
    <a:clrScheme name="Custom 8">
      <a:dk1>
        <a:srgbClr val="343841"/>
      </a:dk1>
      <a:lt1>
        <a:srgbClr val="FFFFFF"/>
      </a:lt1>
      <a:dk2>
        <a:srgbClr val="004F70"/>
      </a:dk2>
      <a:lt2>
        <a:srgbClr val="CEB887"/>
      </a:lt2>
      <a:accent1>
        <a:srgbClr val="CF006E"/>
      </a:accent1>
      <a:accent2>
        <a:srgbClr val="8EC7E8"/>
      </a:accent2>
      <a:accent3>
        <a:srgbClr val="4C7B62"/>
      </a:accent3>
      <a:accent4>
        <a:srgbClr val="F7CE3B"/>
      </a:accent4>
      <a:accent5>
        <a:srgbClr val="494C78"/>
      </a:accent5>
      <a:accent6>
        <a:srgbClr val="F0B5A3"/>
      </a:accent6>
      <a:hlink>
        <a:srgbClr val="CF006E"/>
      </a:hlink>
      <a:folHlink>
        <a:srgbClr val="494C7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okavirasto_PP_pohja" id="{9EBAA7AF-7935-4458-A08C-9235C0681E62}" vid="{473832B7-2B7A-459F-8203-FBC02FF26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8A2B05540BD9B45BD984531028C0E3E" ma:contentTypeVersion="11" ma:contentTypeDescription="Create a new document." ma:contentTypeScope="" ma:versionID="357bb8c24bcb4076d47ed7115121c783">
  <xsd:schema xmlns:xsd="http://www.w3.org/2001/XMLSchema" xmlns:xs="http://www.w3.org/2001/XMLSchema" xmlns:p="http://schemas.microsoft.com/office/2006/metadata/properties" xmlns:ns2="b81924f7-a5d1-4e04-b482-40839af95ccd" xmlns:ns3="2e98c67b-8ce9-417a-ab71-2b6f853e22a1" targetNamespace="http://schemas.microsoft.com/office/2006/metadata/properties" ma:root="true" ma:fieldsID="c8f8061756e561f05979d9ee38a36560" ns2:_="" ns3:_="">
    <xsd:import namespace="b81924f7-a5d1-4e04-b482-40839af95ccd"/>
    <xsd:import namespace="2e98c67b-8ce9-417a-ab71-2b6f853e22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1924f7-a5d1-4e04-b482-40839af95c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e95fa535-6bc0-41a5-b9d9-f1c35ec2e0dd"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98c67b-8ce9-417a-ab71-2b6f853e22a1"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819dbc6-1653-41bc-a956-dc06c7ca4c61}" ma:internalName="TaxCatchAll" ma:showField="CatchAllData" ma:web="2e98c67b-8ce9-417a-ab71-2b6f853e22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81924f7-a5d1-4e04-b482-40839af95ccd">
      <Terms xmlns="http://schemas.microsoft.com/office/infopath/2007/PartnerControls"/>
    </lcf76f155ced4ddcb4097134ff3c332f>
    <TaxCatchAll xmlns="2e98c67b-8ce9-417a-ab71-2b6f853e22a1" xsi:nil="true"/>
  </documentManagement>
</p:properties>
</file>

<file path=customXml/itemProps1.xml><?xml version="1.0" encoding="utf-8"?>
<ds:datastoreItem xmlns:ds="http://schemas.openxmlformats.org/officeDocument/2006/customXml" ds:itemID="{DF96EC77-3D79-4817-ABE1-190D6ACE858A}"/>
</file>

<file path=customXml/itemProps2.xml><?xml version="1.0" encoding="utf-8"?>
<ds:datastoreItem xmlns:ds="http://schemas.openxmlformats.org/officeDocument/2006/customXml" ds:itemID="{09E406DA-38FB-44F5-A6BC-0E404AB05832}">
  <ds:schemaRefs>
    <ds:schemaRef ds:uri="http://schemas.microsoft.com/sharepoint/v3/contenttype/forms"/>
  </ds:schemaRefs>
</ds:datastoreItem>
</file>

<file path=customXml/itemProps3.xml><?xml version="1.0" encoding="utf-8"?>
<ds:datastoreItem xmlns:ds="http://schemas.openxmlformats.org/officeDocument/2006/customXml" ds:itemID="{7468D520-7FF2-4DF1-B493-2A63FD101161}">
  <ds:schemaRefs>
    <ds:schemaRef ds:uri="4fe4dd0d-0d91-467a-a7e6-597c5613a293"/>
    <ds:schemaRef ds:uri="cfe885dc-9db7-4894-95a4-8bf7ccbac140"/>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Ruokavirasto_PP_pohja (2)</Template>
  <Application>Microsoft Office PowerPoint</Application>
  <PresentationFormat>Widescreen</PresentationFormat>
  <Slides>34</Slides>
  <Notes>6</Notes>
  <HiddenSlides>0</HiddenSlide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Ruokavirasto_PP_pohja (2)</vt:lpstr>
      <vt:lpstr>PowerPoint Presentation</vt:lpstr>
      <vt:lpstr>Metsäkatoasetus ja TUONTI EU:n ulkopuolelta (osa I) (tilanne 6/2025)</vt:lpstr>
      <vt:lpstr>Aiheet</vt:lpstr>
      <vt:lpstr>Metsäkatoasetus (EU Deforestation Regulation - EUDR) Metsäkatoasetuksen perusteet ja tilannekatsaus </vt:lpstr>
      <vt:lpstr>Yleistä metsäkatoasetuksesta</vt:lpstr>
      <vt:lpstr>Yleistä metsäkatoasetuksesta</vt:lpstr>
      <vt:lpstr>EUDR-ajankohtaista</vt:lpstr>
      <vt:lpstr>Metsäkatoasetuksen toimeenpanoon valmistautuminen</vt:lpstr>
      <vt:lpstr>Metsäkatoasetus (EU Deforestation Regulation - EUDR) - Asianmukaisen huolellisuuden järjestelmä </vt:lpstr>
      <vt:lpstr>Asianmukainen huolellisuus (Due Diligence)</vt:lpstr>
      <vt:lpstr>Tietovaatimukset</vt:lpstr>
      <vt:lpstr>Riskinarviointi ja riskin vähentäminen</vt:lpstr>
      <vt:lpstr>Mihin metsäkatoasetusta sovelletaan</vt:lpstr>
      <vt:lpstr>Esimerkki: soveltamisen alkaminen</vt:lpstr>
      <vt:lpstr>Kertausta velvoitteista</vt:lpstr>
      <vt:lpstr>Tärkeät ajankohdat</vt:lpstr>
      <vt:lpstr>”Next steps”</vt:lpstr>
      <vt:lpstr>Metsäkatoasetus (EU Deforestation Regulation - EUDR) Asetuksen velvoitteita</vt:lpstr>
      <vt:lpstr>DD-vakuutus</vt:lpstr>
      <vt:lpstr>DD-vakuutus</vt:lpstr>
      <vt:lpstr>DD-vakuutus</vt:lpstr>
      <vt:lpstr>DD-vakuutus</vt:lpstr>
      <vt:lpstr>Esimerkki: ”perustuonti” EU:n ulkopuolelta Yrityksellä A on huonekalujen tuontia  Indonesiasta Suomeen </vt:lpstr>
      <vt:lpstr>Esimerkki: maahantuonti, jatkojalostus ja myynti</vt:lpstr>
      <vt:lpstr>Esimerkki: maahantuonti, jatkojalostus ja myynti</vt:lpstr>
      <vt:lpstr>Esimerkki: Tuotteen pakkaukset (FAQ 32)</vt:lpstr>
      <vt:lpstr>Lisätietoa eli linkkejä</vt:lpstr>
      <vt:lpstr>Lisätietoa eli linkkejä</vt:lpstr>
      <vt:lpstr>Ennakkokysymyksiä</vt:lpstr>
      <vt:lpstr>Ennakkokysymyksiä</vt:lpstr>
      <vt:lpstr>Ennakkokysymyksiä</vt:lpstr>
      <vt:lpstr>Ennakkokysymyksiä</vt:lpstr>
      <vt:lpstr>Ennakkokysymyksiä</vt:lpstr>
      <vt:lpstr>KIITOS! www.ruokavirasto.fi/EUDR EUDR@ruokavirasto.fi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subject/>
  <dc:creator/>
  <cp:keywords/>
  <dc:description/>
  <cp:revision>36</cp:revision>
  <dcterms:created xsi:type="dcterms:W3CDTF">2019-01-24T07:33:19Z</dcterms:created>
  <dcterms:modified xsi:type="dcterms:W3CDTF">2025-06-03T08:23:06Z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DOCS AutoSave">
    <vt:lpwstr/>
  </property>
  <property fmtid="{D5CDD505-2E9C-101B-9397-08002B2CF9AE}" pid="3" name="ContentTypeId">
    <vt:lpwstr>0x010100E8A2B05540BD9B45BD984531028C0E3E</vt:lpwstr>
  </property>
  <property fmtid="{D5CDD505-2E9C-101B-9397-08002B2CF9AE}" pid="4" name="MediaServiceImageTags">
    <vt:lpwstr/>
  </property>
</Properties>
</file>