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358" r:id="rId3"/>
    <p:sldId id="354" r:id="rId4"/>
    <p:sldId id="359" r:id="rId5"/>
    <p:sldId id="361" r:id="rId6"/>
    <p:sldId id="324" r:id="rId7"/>
    <p:sldId id="346" r:id="rId8"/>
    <p:sldId id="328" r:id="rId9"/>
    <p:sldId id="329" r:id="rId10"/>
    <p:sldId id="330" r:id="rId11"/>
    <p:sldId id="362" r:id="rId12"/>
    <p:sldId id="355" r:id="rId13"/>
    <p:sldId id="322" r:id="rId14"/>
    <p:sldId id="30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3E3"/>
    <a:srgbClr val="0055B9"/>
    <a:srgbClr val="9E2705"/>
    <a:srgbClr val="005A39"/>
    <a:srgbClr val="6EBCFF"/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4302" autoAdjust="0"/>
  </p:normalViewPr>
  <p:slideViewPr>
    <p:cSldViewPr snapToGrid="0" showGuides="1">
      <p:cViewPr varScale="1">
        <p:scale>
          <a:sx n="96" d="100"/>
          <a:sy n="96" d="100"/>
        </p:scale>
        <p:origin x="111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46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184" y="8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BEA4682-63F9-8F51-C0D8-66AE418DAF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91AE958-4EFF-5245-5EB1-95E5B1D84F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34FE2-2554-8E40-A3DC-ED935D09083F}" type="datetimeFigureOut">
              <a:t>3.6.2025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D02EE8-6674-7EA5-07B4-A13EA809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EE0EFB5-942A-A368-99C0-5CC3677556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F0375-39AB-7F45-865D-E9BBD10FDD7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462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2C0E0-76A5-2F40-BDF7-A0D4374FF7B1}" type="datetimeFigureOut">
              <a:t>3.6.2025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5D8C-452F-EA4E-AC4A-269A0B8A2BE4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54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5D8C-452F-EA4E-AC4A-269A0B8A2BE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1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5D8C-452F-EA4E-AC4A-269A0B8A2BE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74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5D8C-452F-EA4E-AC4A-269A0B8A2BE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31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5D8C-452F-EA4E-AC4A-269A0B8A2BE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303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5D8C-452F-EA4E-AC4A-269A0B8A2BE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1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5D8C-452F-EA4E-AC4A-269A0B8A2BE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91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ulli">
            <a:extLst>
              <a:ext uri="{FF2B5EF4-FFF2-40B4-BE49-F238E27FC236}">
                <a16:creationId xmlns:a16="http://schemas.microsoft.com/office/drawing/2014/main" id="{48F81021-C456-0EB1-BA4A-2094F203330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26" t="33302" r="17724" b="36159"/>
          <a:stretch/>
        </p:blipFill>
        <p:spPr>
          <a:xfrm>
            <a:off x="-56024" y="4052617"/>
            <a:ext cx="12248023" cy="280538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671B7A7-32EF-071F-EFF8-043DE61208DC}"/>
              </a:ext>
            </a:extLst>
          </p:cNvPr>
          <p:cNvSpPr txBox="1"/>
          <p:nvPr userDrawn="1"/>
        </p:nvSpPr>
        <p:spPr>
          <a:xfrm>
            <a:off x="515938" y="-495028"/>
            <a:ext cx="5580062" cy="270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  <a:spcBef>
                <a:spcPts val="1000"/>
              </a:spcBef>
            </a:pPr>
            <a:r>
              <a:rPr lang="fi-FI" b="1" noProof="0" dirty="0">
                <a:solidFill>
                  <a:schemeClr val="tx2"/>
                </a:solidFill>
              </a:rPr>
              <a:t>Tulli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52936"/>
            <a:ext cx="8526624" cy="439227"/>
          </a:xfrm>
        </p:spPr>
        <p:txBody>
          <a:bodyPr/>
          <a:lstStyle>
            <a:lvl1pPr>
              <a:defRPr sz="2800" spc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A45751E-4BC7-6658-F162-37C6293AB6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869809"/>
            <a:ext cx="8526624" cy="43922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alaotsikko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D8E8E79-A991-D983-4A09-70CE9C96C3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42562" y="452936"/>
            <a:ext cx="2632364" cy="139794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24241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väliotsikko 1">
    <p:bg>
      <p:bgPr>
        <a:solidFill>
          <a:srgbClr val="005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14" y="464118"/>
            <a:ext cx="6300000" cy="1895361"/>
          </a:xfr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14" y="2441118"/>
            <a:ext cx="6300000" cy="2147207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7200" spc="-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ekstin paikkamerkki 7">
            <a:extLst>
              <a:ext uri="{FF2B5EF4-FFF2-40B4-BE49-F238E27FC236}">
                <a16:creationId xmlns:a16="http://schemas.microsoft.com/office/drawing/2014/main" id="{066BEFBE-EA8E-D866-6BF0-4A69E98D44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597" y="286966"/>
            <a:ext cx="6988403" cy="6284068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6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61934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väliotsikko 2">
    <p:bg>
      <p:bgPr>
        <a:solidFill>
          <a:srgbClr val="005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14" y="464119"/>
            <a:ext cx="11199812" cy="993118"/>
          </a:xfr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14" y="1457237"/>
            <a:ext cx="11199812" cy="99311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7200" spc="-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83940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nosto">
    <p:bg>
      <p:bgPr>
        <a:solidFill>
          <a:srgbClr val="005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76665839-4707-9303-2506-22380C930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829" y="2209126"/>
            <a:ext cx="9164382" cy="2439748"/>
          </a:xfrm>
        </p:spPr>
        <p:txBody>
          <a:bodyPr anchor="ctr" anchorCtr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3759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väliotsikko 1">
    <p:bg>
      <p:bgPr>
        <a:solidFill>
          <a:srgbClr val="005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14" y="464118"/>
            <a:ext cx="6300000" cy="1895361"/>
          </a:xfr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14" y="2441118"/>
            <a:ext cx="6300000" cy="2147207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7200" spc="-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ekstin paikkamerkki 7">
            <a:extLst>
              <a:ext uri="{FF2B5EF4-FFF2-40B4-BE49-F238E27FC236}">
                <a16:creationId xmlns:a16="http://schemas.microsoft.com/office/drawing/2014/main" id="{104A8392-23FF-CFE3-5A88-20F219210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597" y="286966"/>
            <a:ext cx="6988403" cy="6284068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6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9260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väliotsikko 2">
    <p:bg>
      <p:bgPr>
        <a:solidFill>
          <a:srgbClr val="005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14" y="464119"/>
            <a:ext cx="11199812" cy="993118"/>
          </a:xfr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14" y="1457237"/>
            <a:ext cx="11199812" cy="99311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7200" spc="-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21083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tekstinosto">
    <p:bg>
      <p:bgPr>
        <a:solidFill>
          <a:srgbClr val="005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70EF9BD3-3B3A-ACBD-A528-FB281F929C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829" y="2209126"/>
            <a:ext cx="9164382" cy="2439748"/>
          </a:xfrm>
        </p:spPr>
        <p:txBody>
          <a:bodyPr anchor="ctr" anchorCtr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85474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väliotsikko 1">
    <p:bg>
      <p:bgPr>
        <a:solidFill>
          <a:srgbClr val="9E27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14" y="464118"/>
            <a:ext cx="6300000" cy="1895361"/>
          </a:xfr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14" y="2441118"/>
            <a:ext cx="6300000" cy="2147207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7200" spc="-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ekstin paikkamerkki 7">
            <a:extLst>
              <a:ext uri="{FF2B5EF4-FFF2-40B4-BE49-F238E27FC236}">
                <a16:creationId xmlns:a16="http://schemas.microsoft.com/office/drawing/2014/main" id="{972AAB27-5B06-50E1-4DD4-70C215B32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597" y="286966"/>
            <a:ext cx="6988403" cy="6284068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6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617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väliotsikko 2">
    <p:bg>
      <p:bgPr>
        <a:solidFill>
          <a:srgbClr val="9E27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14" y="464119"/>
            <a:ext cx="11199812" cy="993118"/>
          </a:xfr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14" y="1457237"/>
            <a:ext cx="11199812" cy="99311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7200" spc="-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13260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tekstinosto">
    <p:bg>
      <p:bgPr>
        <a:solidFill>
          <a:srgbClr val="9E27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85CDEC0F-38D7-3B80-B103-96A996754F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829" y="2209126"/>
            <a:ext cx="9164382" cy="2439748"/>
          </a:xfrm>
        </p:spPr>
        <p:txBody>
          <a:bodyPr anchor="ctr" anchorCtr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0332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eksti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E409FABF-4048-08F1-A619-F9B7135566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D252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85CDEC0F-38D7-3B80-B103-96A996754F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829" y="2209126"/>
            <a:ext cx="9164382" cy="2439748"/>
          </a:xfrm>
        </p:spPr>
        <p:txBody>
          <a:bodyPr anchor="ctr" anchorCtr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63766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ruots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Tullen">
            <a:extLst>
              <a:ext uri="{FF2B5EF4-FFF2-40B4-BE49-F238E27FC236}">
                <a16:creationId xmlns:a16="http://schemas.microsoft.com/office/drawing/2014/main" id="{1D715385-AFDC-DBC9-6A0A-793234ED4F8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-4521"/>
          <a:stretch/>
        </p:blipFill>
        <p:spPr>
          <a:xfrm>
            <a:off x="-1" y="4973737"/>
            <a:ext cx="12191999" cy="2030111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4C93D3A-5C9A-8452-C646-B773CBBBC3B2}"/>
              </a:ext>
            </a:extLst>
          </p:cNvPr>
          <p:cNvSpPr txBox="1"/>
          <p:nvPr userDrawn="1"/>
        </p:nvSpPr>
        <p:spPr>
          <a:xfrm>
            <a:off x="515938" y="-495028"/>
            <a:ext cx="5580062" cy="270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  <a:spcBef>
                <a:spcPts val="1000"/>
              </a:spcBef>
            </a:pPr>
            <a:r>
              <a:rPr lang="sv-FI" b="1" noProof="0" dirty="0">
                <a:solidFill>
                  <a:schemeClr val="tx2"/>
                </a:solidFill>
              </a:rPr>
              <a:t>Tullen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B0DA2F57-9B75-2FB3-42D2-D363A86A9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52936"/>
            <a:ext cx="8526624" cy="439227"/>
          </a:xfrm>
        </p:spPr>
        <p:txBody>
          <a:bodyPr/>
          <a:lstStyle>
            <a:lvl1pPr>
              <a:defRPr sz="2800" spc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71B74504-7AC7-5C56-FA0D-F245CE018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869809"/>
            <a:ext cx="8526624" cy="43922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alaotsikko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D8E8E79-A991-D983-4A09-70CE9C96C3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42562" y="452936"/>
            <a:ext cx="2632364" cy="139794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2844951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1 riv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B64C8BC-F55C-A015-AE87-82D23729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299849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071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1 rivi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0" y="1559338"/>
            <a:ext cx="5399503" cy="4785898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193D591D-B003-D813-62BB-8ED8A5D62E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6560" y="1559338"/>
            <a:ext cx="5399503" cy="4785898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B64C8BC-F55C-A015-AE87-82D23729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299849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731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1 rivi 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6"/>
            <a:ext cx="11195462" cy="766261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1" y="1559338"/>
            <a:ext cx="3431190" cy="4785898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A97188C-67A9-3513-DA2F-B1C85AF82A4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02357" y="1559338"/>
            <a:ext cx="3431190" cy="4785898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193D591D-B003-D813-62BB-8ED8A5D62E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17612" y="1559338"/>
            <a:ext cx="3431190" cy="4785898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B64C8BC-F55C-A015-AE87-82D23729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299849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40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2 riv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6"/>
            <a:ext cx="11195462" cy="1397950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0" y="2208696"/>
            <a:ext cx="11154226" cy="413654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B64C8BC-F55C-A015-AE87-82D23729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953623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88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CCD23189-15E2-76C6-A87E-C06AEDF981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6"/>
            <a:ext cx="11195462" cy="1397950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0" y="2208695"/>
            <a:ext cx="5399503" cy="413654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193D591D-B003-D813-62BB-8ED8A5D62E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6560" y="2208695"/>
            <a:ext cx="5399503" cy="413654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E0E79AC0-745E-A0C4-5E35-8D4F6C116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953623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08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6"/>
            <a:ext cx="11195462" cy="651600"/>
          </a:xfrm>
        </p:spPr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0" name="Alaotsikko">
            <a:extLst>
              <a:ext uri="{FF2B5EF4-FFF2-40B4-BE49-F238E27FC236}">
                <a16:creationId xmlns:a16="http://schemas.microsoft.com/office/drawing/2014/main" id="{3AAB1FAD-F18D-5C13-C83F-0696D8D75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64" y="1106643"/>
            <a:ext cx="11195461" cy="65085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>
                <a:solidFill>
                  <a:schemeClr val="tx2"/>
                </a:solidFill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alaotsikko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0" y="2208696"/>
            <a:ext cx="11154226" cy="413654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B64C8BC-F55C-A015-AE87-82D23729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953623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47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CCD23189-15E2-76C6-A87E-C06AEDF981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6"/>
            <a:ext cx="11195462" cy="651600"/>
          </a:xfrm>
        </p:spPr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4B10F353-6760-0F91-E079-770128E33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64" y="1106643"/>
            <a:ext cx="11195461" cy="65085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>
                <a:solidFill>
                  <a:schemeClr val="tx2"/>
                </a:solidFill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alaotsikko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0" y="2208695"/>
            <a:ext cx="5399503" cy="413654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193D591D-B003-D813-62BB-8ED8A5D62E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6560" y="2208695"/>
            <a:ext cx="5399503" cy="413654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E0E79AC0-745E-A0C4-5E35-8D4F6C116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953623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982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tkä väli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spc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0" y="1681654"/>
            <a:ext cx="11154226" cy="466358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B64C8BC-F55C-A015-AE87-82D23729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432321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024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 väliotsikko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spc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0" y="1681654"/>
            <a:ext cx="5394741" cy="466358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5C6D0925-7FA6-E8E8-7326-802BFB28812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1322" y="1681654"/>
            <a:ext cx="5394741" cy="466358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B64C8BC-F55C-A015-AE87-82D23729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432321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55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 väliotsikko kolme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6"/>
            <a:ext cx="11195462" cy="766261"/>
          </a:xfrm>
        </p:spPr>
        <p:txBody>
          <a:bodyPr/>
          <a:lstStyle>
            <a:lvl1pPr>
              <a:defRPr sz="2800" spc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ABA9A63-0E54-FC59-51EE-9C3CD052443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20701" y="1681654"/>
            <a:ext cx="3473230" cy="4663582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EB93B909-D6FD-20C1-2380-B485F7A11B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2219" y="1681654"/>
            <a:ext cx="3473230" cy="4663582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4CE35EC5-F72C-A5B9-5D52-3BCA0A9BA0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1696" y="1681654"/>
            <a:ext cx="3473230" cy="4663582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B64C8BC-F55C-A015-AE87-82D23729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432321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englan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Customs">
            <a:extLst>
              <a:ext uri="{FF2B5EF4-FFF2-40B4-BE49-F238E27FC236}">
                <a16:creationId xmlns:a16="http://schemas.microsoft.com/office/drawing/2014/main" id="{548B9AA9-CBF3-DFD0-B7EA-8D0861987A1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5" y="5353790"/>
            <a:ext cx="12249150" cy="154915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C9176E7-C358-CEFC-7945-16AC2F390B36}"/>
              </a:ext>
            </a:extLst>
          </p:cNvPr>
          <p:cNvSpPr txBox="1"/>
          <p:nvPr userDrawn="1"/>
        </p:nvSpPr>
        <p:spPr>
          <a:xfrm>
            <a:off x="515938" y="-495028"/>
            <a:ext cx="5580062" cy="270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  <a:spcBef>
                <a:spcPts val="1000"/>
              </a:spcBef>
            </a:pPr>
            <a:r>
              <a:rPr lang="en-GB" b="1" noProof="0" dirty="0">
                <a:solidFill>
                  <a:schemeClr val="tx2"/>
                </a:solidFill>
              </a:rPr>
              <a:t>Customs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BD301F37-31CF-52D7-7090-AA06B3478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52936"/>
            <a:ext cx="8526624" cy="439227"/>
          </a:xfrm>
        </p:spPr>
        <p:txBody>
          <a:bodyPr/>
          <a:lstStyle>
            <a:lvl1pPr>
              <a:defRPr sz="2800" spc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CB2413A9-30B6-F9C2-4E07-3910733735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869809"/>
            <a:ext cx="8526624" cy="43922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alaotsikko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D8E8E79-A991-D983-4A09-70CE9C96C3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42562" y="452936"/>
            <a:ext cx="2632364" cy="139794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412138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6"/>
            <a:ext cx="5106922" cy="2058122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1E35911-FE64-5685-3475-CCAEA7D414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2921876"/>
            <a:ext cx="5070431" cy="3423362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F089A0C-CF93-7603-42BA-FE8670C0E5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09627" y="2657236"/>
            <a:ext cx="5076741" cy="0"/>
          </a:xfrm>
          <a:prstGeom prst="line">
            <a:avLst/>
          </a:prstGeom>
          <a:ln w="3175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D215D461-2662-AF5A-AB86-4C3846D995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99699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700" y="452936"/>
            <a:ext cx="5076741" cy="1457502"/>
          </a:xfrm>
        </p:spPr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1E35911-FE64-5685-3475-CCAEA7D414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2701" y="2237015"/>
            <a:ext cx="5062225" cy="410822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8D1D7C0-59F3-2B1C-0520-4A91FA31BA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605627" y="1996509"/>
            <a:ext cx="5076741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D4C20E1-2B31-E9C0-D5DA-CD9C88082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69533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6"/>
            <a:ext cx="5106922" cy="1120627"/>
          </a:xfrm>
        </p:spPr>
        <p:txBody>
          <a:bodyPr/>
          <a:lstStyle>
            <a:lvl1pPr>
              <a:defRPr sz="2800" spc="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E3B9C78-6478-6C5C-95FD-1527233AF2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5937" y="2027238"/>
            <a:ext cx="5070475" cy="4318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A95AFE7-8504-F0B3-C61F-8FB5CE573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261939D-D4F4-DD1B-9A08-A715478D6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09627" y="1784972"/>
            <a:ext cx="5076741" cy="0"/>
          </a:xfrm>
          <a:prstGeom prst="line">
            <a:avLst/>
          </a:prstGeom>
          <a:ln w="3175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06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0538" y="452936"/>
            <a:ext cx="5076741" cy="1120627"/>
          </a:xfrm>
        </p:spPr>
        <p:txBody>
          <a:bodyPr/>
          <a:lstStyle>
            <a:lvl1pPr>
              <a:defRPr sz="2800" spc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261939D-D4F4-DD1B-9A08-A715478D6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620701" y="1784972"/>
            <a:ext cx="5076741" cy="0"/>
          </a:xfrm>
          <a:prstGeom prst="line">
            <a:avLst/>
          </a:prstGeom>
          <a:ln w="3175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7BEB84DA-41C6-34B9-2933-26EDC72A0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1B7BD41-2B0C-ADC2-5F30-BBE10390352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91300" y="2027238"/>
            <a:ext cx="5075979" cy="4318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</p:spTree>
    <p:extLst>
      <p:ext uri="{BB962C8B-B14F-4D97-AF65-F5344CB8AC3E}">
        <p14:creationId xmlns:p14="http://schemas.microsoft.com/office/powerpoint/2010/main" val="3596924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6"/>
            <a:ext cx="11195462" cy="1397950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0" y="2196000"/>
            <a:ext cx="5576400" cy="4149236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57BAE7BF-A516-08FD-A5FF-49E42447A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06207" y="2208696"/>
            <a:ext cx="5365093" cy="413654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B64C8BC-F55C-A015-AE87-82D23729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953623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46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3" y="452936"/>
            <a:ext cx="7299355" cy="1327838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0" y="2196662"/>
            <a:ext cx="7256955" cy="414857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9E844D31-F8FB-8590-C3BF-BB871A903BE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18088" y="0"/>
            <a:ext cx="4073912" cy="6858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E4148BE-739D-B11C-34F3-BAD07B62E56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 userDrawn="1"/>
        </p:nvCxnSpPr>
        <p:spPr>
          <a:xfrm>
            <a:off x="515938" y="1953623"/>
            <a:ext cx="7080251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03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3" y="452936"/>
            <a:ext cx="7299355" cy="1327838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0" y="2196662"/>
            <a:ext cx="3539557" cy="414857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8C84F09-C030-02BA-760A-BD3804BCF03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39260" y="2196662"/>
            <a:ext cx="3539557" cy="414857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9E844D31-F8FB-8590-C3BF-BB871A903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18088" y="0"/>
            <a:ext cx="4073912" cy="6858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E4148BE-739D-B11C-34F3-BAD07B62E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953623"/>
            <a:ext cx="7080251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05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3" y="452936"/>
            <a:ext cx="7299355" cy="1327838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700" y="2196662"/>
            <a:ext cx="3539557" cy="414857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8C84F09-C030-02BA-760A-BD3804BCF03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39260" y="2196662"/>
            <a:ext cx="3539557" cy="414857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9DD02DF6-A780-F4CE-7EA0-A134AD81E29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9561600" y="511200"/>
            <a:ext cx="2116800" cy="2116800"/>
          </a:xfrm>
          <a:prstGeom prst="ellipse">
            <a:avLst/>
          </a:prstGeom>
          <a:solidFill>
            <a:srgbClr val="00285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6AA0245D-977C-E90E-5829-558AD03FE78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110800" y="2779200"/>
            <a:ext cx="3564000" cy="3564000"/>
          </a:xfrm>
          <a:prstGeom prst="ellipse">
            <a:avLst/>
          </a:prstGeom>
          <a:solidFill>
            <a:srgbClr val="0055B9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E4148BE-739D-B11C-34F3-BAD07B62E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953623"/>
            <a:ext cx="7080251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44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3" y="452936"/>
            <a:ext cx="11195337" cy="710387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6AA0245D-977C-E90E-5829-558AD03FE78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7200" y="2318400"/>
            <a:ext cx="3063600" cy="3063600"/>
          </a:xfrm>
          <a:prstGeom prst="ellipse">
            <a:avLst/>
          </a:prstGeom>
          <a:solidFill>
            <a:srgbClr val="0055B9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E5AD6AC3-784B-6115-8705-B8F6AB2D3D2F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564800" y="2318400"/>
            <a:ext cx="3063600" cy="3063600"/>
          </a:xfrm>
          <a:prstGeom prst="ellipse">
            <a:avLst/>
          </a:prstGeom>
          <a:solidFill>
            <a:srgbClr val="0055B9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38FF06B3-A821-3FF7-FA90-802FEFA5DCD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22400" y="2318400"/>
            <a:ext cx="3063600" cy="3063600"/>
          </a:xfrm>
          <a:prstGeom prst="ellipse">
            <a:avLst/>
          </a:prstGeom>
          <a:solidFill>
            <a:srgbClr val="0055B9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016B9DD-8E59-2BA2-106A-8946977B48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299849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008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3" y="452936"/>
            <a:ext cx="11195337" cy="710387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6AA0245D-977C-E90E-5829-558AD03FE78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7200" y="1666800"/>
            <a:ext cx="3063600" cy="3063600"/>
          </a:xfrm>
          <a:prstGeom prst="ellipse">
            <a:avLst/>
          </a:prstGeom>
          <a:solidFill>
            <a:srgbClr val="00285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047486F-43BC-B469-4C7A-F07EC23960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4880360"/>
            <a:ext cx="3063600" cy="12060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E5AD6AC3-784B-6115-8705-B8F6AB2D3D2F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564800" y="1666800"/>
            <a:ext cx="3063600" cy="3063600"/>
          </a:xfrm>
          <a:prstGeom prst="ellipse">
            <a:avLst/>
          </a:prstGeom>
          <a:solidFill>
            <a:srgbClr val="00285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87CC1908-1DCD-87C6-A73E-2FD28CDCD35F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564800" y="4880360"/>
            <a:ext cx="3063600" cy="12060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38FF06B3-A821-3FF7-FA90-802FEFA5DCD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22400" y="1666800"/>
            <a:ext cx="3063600" cy="3063600"/>
          </a:xfrm>
          <a:prstGeom prst="ellipse">
            <a:avLst/>
          </a:prstGeom>
          <a:solidFill>
            <a:srgbClr val="00285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6D852AB-7241-FAE0-C4CA-D7348EE46C5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222400" y="4880360"/>
            <a:ext cx="3063600" cy="12060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016B9DD-8E59-2BA2-106A-8946977B48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299849"/>
            <a:ext cx="11160125" cy="0"/>
          </a:xfrm>
          <a:prstGeom prst="line">
            <a:avLst/>
          </a:prstGeom>
          <a:ln w="2540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4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-kiel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3E680491-8244-4B23-F374-C8C8DD9574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4071"/>
            <a:ext cx="12207875" cy="654577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50BD160A-C903-5E7B-F792-F0562FB0F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52936"/>
            <a:ext cx="8526624" cy="439227"/>
          </a:xfrm>
        </p:spPr>
        <p:txBody>
          <a:bodyPr/>
          <a:lstStyle>
            <a:lvl1pPr>
              <a:defRPr sz="2800" spc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6">
            <a:extLst>
              <a:ext uri="{FF2B5EF4-FFF2-40B4-BE49-F238E27FC236}">
                <a16:creationId xmlns:a16="http://schemas.microsoft.com/office/drawing/2014/main" id="{FBD57F03-5824-5EF8-E7D2-9AABC93147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869809"/>
            <a:ext cx="8526624" cy="43922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alaotsikko tähän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D8E8E79-A991-D983-4A09-70CE9C96C3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42562" y="452936"/>
            <a:ext cx="2632364" cy="139794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E7CCD2B-FFD3-009D-65F8-D93A97C34558}"/>
              </a:ext>
            </a:extLst>
          </p:cNvPr>
          <p:cNvSpPr txBox="1"/>
          <p:nvPr userDrawn="1"/>
        </p:nvSpPr>
        <p:spPr>
          <a:xfrm>
            <a:off x="515938" y="-495028"/>
            <a:ext cx="5580062" cy="270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  <a:spcBef>
                <a:spcPts val="1000"/>
              </a:spcBef>
            </a:pPr>
            <a:r>
              <a:rPr lang="fi-FI" b="1" noProof="0" dirty="0">
                <a:solidFill>
                  <a:schemeClr val="tx2"/>
                </a:solidFill>
              </a:rPr>
              <a:t>Tulli, Tullen, </a:t>
            </a:r>
            <a:r>
              <a:rPr lang="fi-FI" b="1" noProof="0" dirty="0" err="1">
                <a:solidFill>
                  <a:schemeClr val="tx2"/>
                </a:solidFill>
              </a:rPr>
              <a:t>Customs</a:t>
            </a:r>
            <a:endParaRPr lang="fi-FI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63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36269-F77F-6223-B7EF-0B395848C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7200"/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578D70D-BDCB-6760-53A0-F579D88A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E10CE78-8059-2B3E-9EBA-941FBDB3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13920F-BD41-42FD-DCC1-1BB304B2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55789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36269-F77F-6223-B7EF-0B395848C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7"/>
            <a:ext cx="11195462" cy="65085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6" name="Alaotsikko">
            <a:extLst>
              <a:ext uri="{FF2B5EF4-FFF2-40B4-BE49-F238E27FC236}">
                <a16:creationId xmlns:a16="http://schemas.microsoft.com/office/drawing/2014/main" id="{D6F6ADDA-C4BF-B3BC-46A3-D7B91C39FD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64" y="1106643"/>
            <a:ext cx="11195461" cy="65085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>
                <a:solidFill>
                  <a:schemeClr val="tx2"/>
                </a:solidFill>
              </a:defRPr>
            </a:lvl1pPr>
            <a:lvl2pPr marL="2698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alaotsikko tähän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578D70D-BDCB-6760-53A0-F579D88A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E10CE78-8059-2B3E-9EBA-941FBDB3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13920F-BD41-42FD-DCC1-1BB304B2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106BFDB0-87FA-3648-CAB5-707AAF6116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15938" y="1946779"/>
            <a:ext cx="11160125" cy="18267"/>
          </a:xfrm>
          <a:prstGeom prst="line">
            <a:avLst/>
          </a:prstGeom>
          <a:ln w="3175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66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404D8B1-CF88-2C9F-3E9B-A4642281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28D5DC-AD05-8684-02A4-641E98DE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E10999-63B1-4C85-DA1D-F5B22631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80568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785DBDB-5E5B-59A5-464A-39FD4CAE28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91972" y="1612313"/>
            <a:ext cx="3808055" cy="363337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427E1D-1BA9-EC3A-80C8-FD2163ED7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-982164"/>
            <a:ext cx="11195462" cy="76626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Piilossa oleva otsikko</a:t>
            </a:r>
          </a:p>
        </p:txBody>
      </p:sp>
    </p:spTree>
    <p:extLst>
      <p:ext uri="{BB962C8B-B14F-4D97-AF65-F5344CB8AC3E}">
        <p14:creationId xmlns:p14="http://schemas.microsoft.com/office/powerpoint/2010/main" val="491841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511F49-D16F-1390-7F9E-31EF5CA83D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-982164"/>
            <a:ext cx="11195462" cy="76626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Piilossa oleva otsikko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ED175872-F125-6F0B-F57E-E9000457E6E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6108" y="5352339"/>
            <a:ext cx="2613600" cy="10548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45987C7-0C99-9AB4-E9CB-F5630B8C3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91972" y="1612313"/>
            <a:ext cx="3808055" cy="36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5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6"/>
            <a:ext cx="5106922" cy="766261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F4B-6BB2-4C8F-83F6-6A8F61ACBFF0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8EEEC73B-F4E9-8898-50CE-BE841A9F76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8800" y="1570008"/>
            <a:ext cx="5107568" cy="3271992"/>
          </a:xfrm>
        </p:spPr>
        <p:txBody>
          <a:bodyPr/>
          <a:lstStyle>
            <a:lvl1pPr marL="342900" indent="-342900">
              <a:buFont typeface="+mj-lt"/>
              <a:buAutoNum type="arabicParenR"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F5A00711-DD97-B947-61DA-AEFD8D0FD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0028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F089A0C-CF93-7603-42BA-FE8670C0E5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09627" y="1290891"/>
            <a:ext cx="5076741" cy="0"/>
          </a:xfrm>
          <a:prstGeom prst="line">
            <a:avLst/>
          </a:prstGeom>
          <a:ln w="3175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58931255-611C-7E24-6BA7-07740EDC2B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56" y="6084674"/>
            <a:ext cx="1270187" cy="2803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232693B-FE01-E098-FD5D-9517D23BE9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297" r="16297"/>
          <a:stretch/>
        </p:blipFill>
        <p:spPr>
          <a:xfrm>
            <a:off x="6832600" y="0"/>
            <a:ext cx="462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4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64" y="452936"/>
            <a:ext cx="5106922" cy="766261"/>
          </a:xfrm>
        </p:spPr>
        <p:txBody>
          <a:bodyPr/>
          <a:lstStyle/>
          <a:p>
            <a:r>
              <a:rPr lang="fi-FI" noProof="0"/>
              <a:t>Lisää 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4E3B73-DE64-C00F-94F5-5BAE1D1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4623-61DF-4865-B8B5-E78CB267A83F}" type="datetimeFigureOut">
              <a:rPr lang="fi-FI" noProof="0" smtClean="0"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7BF5B-C7D9-0427-1E92-14F6401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66D7B-8240-4585-83A5-459BADE1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8EEEC73B-F4E9-8898-50CE-BE841A9F76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8800" y="1570008"/>
            <a:ext cx="5107568" cy="3271992"/>
          </a:xfrm>
        </p:spPr>
        <p:txBody>
          <a:bodyPr/>
          <a:lstStyle>
            <a:lvl1pPr marL="342900" indent="-342900">
              <a:buFont typeface="+mj-lt"/>
              <a:buAutoNum type="arabicParenR"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Lisää tekstiä tähän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F089A0C-CF93-7603-42BA-FE8670C0E5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09627" y="1290891"/>
            <a:ext cx="5076741" cy="0"/>
          </a:xfrm>
          <a:prstGeom prst="line">
            <a:avLst/>
          </a:prstGeom>
          <a:ln w="31750"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58931255-611C-7E24-6BA7-07740EDC2B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56" y="6084674"/>
            <a:ext cx="1270187" cy="280387"/>
          </a:xfrm>
          <a:prstGeom prst="rect">
            <a:avLst/>
          </a:prstGeom>
        </p:spPr>
      </p:pic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4E2DA26D-C674-D720-DABA-0C65DFFAC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rgbClr val="002855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smtClean="0"/>
              <a:t>Lisää kuva napsauttamalla kuvaketta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026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väliotsikko 1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14" y="464118"/>
            <a:ext cx="6300000" cy="1895361"/>
          </a:xfr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14" y="2441118"/>
            <a:ext cx="6300000" cy="2147207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7200" spc="-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F566586-9BBC-41D1-4DA5-579E0648F1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597" y="286966"/>
            <a:ext cx="6988403" cy="6284068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6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3853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väliotsikko 2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14" y="464119"/>
            <a:ext cx="11199812" cy="993118"/>
          </a:xfr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14" y="1457237"/>
            <a:ext cx="11199812" cy="99311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7200" spc="-1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9568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tekstinosto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829" y="2209126"/>
            <a:ext cx="9164382" cy="2439748"/>
          </a:xfrm>
        </p:spPr>
        <p:txBody>
          <a:bodyPr anchor="ctr" anchorCtr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tähän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70AE1C-0273-522A-04CC-B8B18279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9F90EA-5674-6311-284A-900D9F0E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F2B6D0-7FB8-801A-170F-38764A8E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377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11F3DD5-D236-AA17-1172-A81514E1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4" y="452936"/>
            <a:ext cx="11195462" cy="766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FC6942-3CAB-06B5-9BF9-EB262AB13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1559338"/>
            <a:ext cx="11154226" cy="47858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0A65FF-CB0A-143A-AEC6-F25EA73F9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8" y="6511235"/>
            <a:ext cx="1308445" cy="2102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B0C4623-61DF-4865-B8B5-E78CB267A83F}" type="datetimeFigureOut">
              <a:rPr lang="fi-FI" noProof="0" smtClean="0"/>
              <a:pPr/>
              <a:t>3.6.2025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6D29A6-650D-E6C6-666B-82B9AFB08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8557" y="6511235"/>
            <a:ext cx="3802238" cy="2102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FF5CA6-3EB2-EA99-A5CC-3973FDD31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5130" y="6511235"/>
            <a:ext cx="719796" cy="2102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F89CF4B-6BB2-4C8F-83F6-6A8F61ACBFF0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506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99" r:id="rId3"/>
    <p:sldLayoutId id="2147483697" r:id="rId4"/>
    <p:sldLayoutId id="2147483698" r:id="rId5"/>
    <p:sldLayoutId id="2147483664" r:id="rId6"/>
    <p:sldLayoutId id="2147483682" r:id="rId7"/>
    <p:sldLayoutId id="2147483686" r:id="rId8"/>
    <p:sldLayoutId id="2147483690" r:id="rId9"/>
    <p:sldLayoutId id="2147483683" r:id="rId10"/>
    <p:sldLayoutId id="2147483687" r:id="rId11"/>
    <p:sldLayoutId id="2147483691" r:id="rId12"/>
    <p:sldLayoutId id="2147483684" r:id="rId13"/>
    <p:sldLayoutId id="2147483688" r:id="rId14"/>
    <p:sldLayoutId id="2147483692" r:id="rId15"/>
    <p:sldLayoutId id="2147483685" r:id="rId16"/>
    <p:sldLayoutId id="2147483689" r:id="rId17"/>
    <p:sldLayoutId id="2147483693" r:id="rId18"/>
    <p:sldLayoutId id="2147483694" r:id="rId19"/>
    <p:sldLayoutId id="2147483650" r:id="rId20"/>
    <p:sldLayoutId id="2147483660" r:id="rId21"/>
    <p:sldLayoutId id="2147483668" r:id="rId22"/>
    <p:sldLayoutId id="2147483662" r:id="rId23"/>
    <p:sldLayoutId id="2147483669" r:id="rId24"/>
    <p:sldLayoutId id="2147483703" r:id="rId25"/>
    <p:sldLayoutId id="2147483704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63" r:id="rId35"/>
    <p:sldLayoutId id="2147483678" r:id="rId36"/>
    <p:sldLayoutId id="2147483679" r:id="rId37"/>
    <p:sldLayoutId id="2147483680" r:id="rId38"/>
    <p:sldLayoutId id="2147483681" r:id="rId39"/>
    <p:sldLayoutId id="2147483654" r:id="rId40"/>
    <p:sldLayoutId id="2147483702" r:id="rId41"/>
    <p:sldLayoutId id="2147483655" r:id="rId42"/>
    <p:sldLayoutId id="2147483695" r:id="rId43"/>
    <p:sldLayoutId id="2147483696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spc="-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5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6088" indent="-176213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15963" indent="-1778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54125" indent="-176213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23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ulli.fi/yritykset/yrityksen-asiointi/sanoma-asiointi/ohjelmistokehittajalle" TargetMode="External"/><Relationship Id="rId3" Type="http://schemas.openxmlformats.org/officeDocument/2006/relationships/hyperlink" Target="https://ec.europa.eu/taxation_customs/dds2/taric/taric_consultation.jsp?Lang=en" TargetMode="External"/><Relationship Id="rId7" Type="http://schemas.openxmlformats.org/officeDocument/2006/relationships/hyperlink" Target="https://tulli.fi/yritykset/tuonti/yhteiset-ohjeet/rajoitukset-etuudet-polkumyyntitullit" TargetMode="External"/><Relationship Id="rId2" Type="http://schemas.openxmlformats.org/officeDocument/2006/relationships/hyperlink" Target="https://asiointi.tulli.fi/asiointipalvelu/fintaric/GoodsTree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ulli.fi/yritykset/tuonti/nain-teet-tuonti-ilmoituksen" TargetMode="External"/><Relationship Id="rId5" Type="http://schemas.openxmlformats.org/officeDocument/2006/relationships/hyperlink" Target="https://tulli.fi/yritykset/tullinimikkeet/miten-loydan-oikean-tullinimikkeen" TargetMode="External"/><Relationship Id="rId10" Type="http://schemas.openxmlformats.org/officeDocument/2006/relationships/hyperlink" Target="https://tulli.fi/asiakaspalvelu/yritysasiakkaille" TargetMode="External"/><Relationship Id="rId4" Type="http://schemas.openxmlformats.org/officeDocument/2006/relationships/hyperlink" Target="https://tulli.fi/yritykset/tullinimikkeet/" TargetMode="External"/><Relationship Id="rId9" Type="http://schemas.openxmlformats.org/officeDocument/2006/relationships/hyperlink" Target="https://tulli.fi/ajankohtaista/tilaa-tiedotteit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18967FE-7C9C-4283-91A4-4C7E8F63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52936"/>
            <a:ext cx="8526624" cy="439227"/>
          </a:xfrm>
        </p:spPr>
        <p:txBody>
          <a:bodyPr/>
          <a:lstStyle/>
          <a:p>
            <a:r>
              <a:rPr lang="fi-FI" dirty="0" smtClean="0"/>
              <a:t>Metsäkatoasetuksesta tuojille – Tullin näkökulma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684E5720-2EA3-99AB-2A9B-93BA3DBD8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42562" y="452936"/>
            <a:ext cx="2632364" cy="1397947"/>
          </a:xfrm>
        </p:spPr>
        <p:txBody>
          <a:bodyPr/>
          <a:lstStyle/>
          <a:p>
            <a:r>
              <a:rPr lang="fi-FI" dirty="0" smtClean="0"/>
              <a:t>Suvi Etelämäki</a:t>
            </a:r>
            <a:endParaRPr lang="fi-FI" dirty="0"/>
          </a:p>
          <a:p>
            <a:r>
              <a:rPr lang="fi-FI" dirty="0" smtClean="0"/>
              <a:t>3/6/2025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7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</a:t>
            </a:r>
            <a:r>
              <a:rPr lang="fi-FI" dirty="0" smtClean="0"/>
              <a:t>EUDR-dokumentteja </a:t>
            </a:r>
            <a:r>
              <a:rPr lang="fi-FI" dirty="0"/>
              <a:t>tarvitaan </a:t>
            </a:r>
            <a:r>
              <a:rPr lang="fi-FI" dirty="0" smtClean="0"/>
              <a:t>tulli-ilmoituksessa</a:t>
            </a:r>
            <a:r>
              <a:rPr lang="fi-FI" dirty="0"/>
              <a:t>?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Tulli-ilmoituksessa ilmoitetaan vain DD-vakuutuksen viitenumero.</a:t>
            </a:r>
          </a:p>
          <a:p>
            <a:pPr lvl="1"/>
            <a:r>
              <a:rPr lang="fi-FI" dirty="0"/>
              <a:t>DD-vakuutus on oltava tehtynä ennen tulli-ilmoituksen </a:t>
            </a:r>
            <a:r>
              <a:rPr lang="fi-FI" dirty="0" smtClean="0"/>
              <a:t>antamista.</a:t>
            </a:r>
            <a:endParaRPr lang="fi-FI" dirty="0"/>
          </a:p>
          <a:p>
            <a:pPr lvl="1"/>
            <a:r>
              <a:rPr lang="fi-FI" dirty="0" smtClean="0"/>
              <a:t>Tullilla on pääsy EUDR-järjestelmään.</a:t>
            </a:r>
          </a:p>
          <a:p>
            <a:r>
              <a:rPr lang="fi-FI" dirty="0" smtClean="0"/>
              <a:t>Mikäli tulli-ilmoituksessa on ilmoitettu poikkeuksesta kertova ehtokoodi</a:t>
            </a:r>
          </a:p>
          <a:p>
            <a:pPr lvl="1"/>
            <a:r>
              <a:rPr lang="fi-FI" dirty="0" smtClean="0"/>
              <a:t>Tulli voi pyytää tarvittaessa lisäselvityspyynnöllä lisätietoja, joiden perusteella toimija osoittaa, että on oikeus käyttää poikkeusta.</a:t>
            </a:r>
          </a:p>
          <a:p>
            <a:pPr lvl="1"/>
            <a:r>
              <a:rPr lang="fi-FI" dirty="0" smtClean="0"/>
              <a:t>Tällaisia asiakirjoja ei ole erikseen määritelty.</a:t>
            </a:r>
          </a:p>
          <a:p>
            <a:r>
              <a:rPr lang="fi-FI" dirty="0" smtClean="0"/>
              <a:t>Tullille ei tarvitse toimittaa tietoja DD-järjestelmästä, ellei niitä erikseen pyydetä.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96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Tulli tarkastaa?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Tulli voi tarvittaessa  </a:t>
            </a:r>
          </a:p>
          <a:p>
            <a:pPr lvl="1"/>
            <a:r>
              <a:rPr lang="fi-FI" dirty="0"/>
              <a:t>tarkastaa tavaroita, pakkausten materiaaleja ja merkintöjä</a:t>
            </a:r>
          </a:p>
          <a:p>
            <a:pPr lvl="1"/>
            <a:r>
              <a:rPr lang="fi-FI" dirty="0"/>
              <a:t>pyytää nähtäväksi asiakirjoja</a:t>
            </a:r>
          </a:p>
          <a:p>
            <a:pPr lvl="1"/>
            <a:r>
              <a:rPr lang="fi-FI" dirty="0"/>
              <a:t>tarkastaa kuljetusvälineitä</a:t>
            </a:r>
          </a:p>
          <a:p>
            <a:pPr lvl="1"/>
            <a:r>
              <a:rPr lang="fi-FI" dirty="0"/>
              <a:t>ottaa näytteitä elintarvikkeista, jotka tutkitaan Tullilaboratoriossa.</a:t>
            </a:r>
          </a:p>
          <a:p>
            <a:r>
              <a:rPr lang="fi-FI" dirty="0"/>
              <a:t>Tulli tarkastaa </a:t>
            </a:r>
            <a:r>
              <a:rPr lang="fi-FI" dirty="0" smtClean="0"/>
              <a:t>tuotavia tuotteita 26 artiklan mukaisesti.</a:t>
            </a:r>
            <a:endParaRPr lang="fi-FI" dirty="0"/>
          </a:p>
          <a:p>
            <a:pPr lvl="1"/>
            <a:r>
              <a:rPr lang="fi-FI" dirty="0" smtClean="0"/>
              <a:t>Tarkastusten riskiperusteisuus </a:t>
            </a:r>
          </a:p>
          <a:p>
            <a:pPr lvl="1"/>
            <a:r>
              <a:rPr lang="fi-FI" dirty="0" smtClean="0"/>
              <a:t>Automaattinen DD-vakuutusten tarkastus viimeistään </a:t>
            </a:r>
            <a:r>
              <a:rPr lang="fi-FI" dirty="0"/>
              <a:t>30.6.2028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n paikkamerkki 3"/>
          <p:cNvPicPr>
            <a:picLocks noGrp="1" noChangeAspect="1"/>
          </p:cNvPicPr>
          <p:nvPr>
            <p:ph type="pic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r="20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58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Vinkkejä sujuvaan tulliasiointiin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  <a:sym typeface="Wingdings" panose="05000000000000000000" pitchFamily="2" charset="2"/>
              </a:rPr>
              <a:t>Tulli-ilmoituksessa on ilmoitettava DD-vakuutuksen viitenumero tai poikkeus ehtokoodilla </a:t>
            </a:r>
            <a:r>
              <a:rPr lang="fi-FI" b="1" dirty="0">
                <a:solidFill>
                  <a:schemeClr val="accent1"/>
                </a:solidFill>
                <a:sym typeface="Wingdings" panose="05000000000000000000" pitchFamily="2" charset="2"/>
              </a:rPr>
              <a:t>30.12.2025</a:t>
            </a:r>
            <a:r>
              <a:rPr lang="fi-FI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alkaen.</a:t>
            </a:r>
          </a:p>
          <a:p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Löytyykö tuotavien </a:t>
            </a:r>
            <a:r>
              <a:rPr lang="fi-FI" dirty="0">
                <a:solidFill>
                  <a:schemeClr val="accent1"/>
                </a:solidFill>
                <a:sym typeface="Wingdings" panose="05000000000000000000" pitchFamily="2" charset="2"/>
              </a:rPr>
              <a:t>tuotteiden tullinimike liitteestä </a:t>
            </a:r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I?</a:t>
            </a:r>
            <a:endParaRPr lang="fi-FI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>
                <a:solidFill>
                  <a:schemeClr val="accent1"/>
                </a:solidFill>
                <a:sym typeface="Wingdings" panose="05000000000000000000" pitchFamily="2" charset="2"/>
              </a:rPr>
              <a:t>Jos löytyy, tarkasta </a:t>
            </a:r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koskevatko metsäkatoasetuksen </a:t>
            </a:r>
            <a:r>
              <a:rPr lang="fi-FI" dirty="0">
                <a:solidFill>
                  <a:schemeClr val="accent1"/>
                </a:solidFill>
                <a:sym typeface="Wingdings" panose="05000000000000000000" pitchFamily="2" charset="2"/>
              </a:rPr>
              <a:t>vaatimukset </a:t>
            </a:r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yrityksesi tuomaa tuotetta vai sovelletaanko siihen asetuksessa mainittua poikkeusta</a:t>
            </a:r>
            <a:endParaRPr lang="fi-FI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lvl="2"/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Esimerkiksi onko </a:t>
            </a:r>
            <a:r>
              <a:rPr lang="fi-FI" dirty="0">
                <a:solidFill>
                  <a:schemeClr val="accent1"/>
                </a:solidFill>
                <a:sym typeface="Wingdings" panose="05000000000000000000" pitchFamily="2" charset="2"/>
              </a:rPr>
              <a:t>yrityksesi pien- tai </a:t>
            </a:r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mikroyritys  Jos kyllä, voit käyttää mikro- ja pienyrityksille tarkoitettua ehtokoodia siirtymäaikana.</a:t>
            </a:r>
          </a:p>
          <a:p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Mihin tullimenettelyyn saapuvat tuotteet asetetaan? 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Luovutus vapaaseen liikkeeseen vaatii ilmoittamaan DD-vakuutuksen.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Mikäli tuotteet asetetaan erityismenettelyyn (esim. sisäinen jalostus), tarkasta myös millä tullinimikkeellä tavara luovutetaan vapaaseen liikkeeseen. </a:t>
            </a:r>
          </a:p>
          <a:p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Tee DD-vakuutus ennen tulli-ilmoituksen antamista</a:t>
            </a:r>
          </a:p>
          <a:p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Ilmoita DD-vakuutuksen viitenumero </a:t>
            </a:r>
            <a:r>
              <a:rPr lang="fi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tulli-ilmoituksessa</a:t>
            </a:r>
          </a:p>
          <a:p>
            <a:pPr marL="0" indent="0">
              <a:buNone/>
            </a:pPr>
            <a:endParaRPr lang="fi-FI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endParaRPr lang="fi-FI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39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Tullinimikkeiden selailu ja ehtokoodit:</a:t>
            </a:r>
          </a:p>
          <a:p>
            <a:pPr lvl="1"/>
            <a:r>
              <a:rPr lang="fi-FI" dirty="0" err="1" smtClean="0"/>
              <a:t>Fintaric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asiointi.tulli.fi/asiointipalvelu/fintaric/GoodsTree</a:t>
            </a:r>
            <a:r>
              <a:rPr lang="fi-FI" dirty="0" smtClean="0"/>
              <a:t> </a:t>
            </a:r>
          </a:p>
          <a:p>
            <a:pPr lvl="1"/>
            <a:r>
              <a:rPr lang="fi-FI" dirty="0"/>
              <a:t>TARIC: </a:t>
            </a:r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ec.europa.eu/taxation_customs/dds2/taric/taric_consultation.jsp?Lang=en</a:t>
            </a:r>
            <a:r>
              <a:rPr lang="fi-FI" dirty="0" smtClean="0"/>
              <a:t> </a:t>
            </a:r>
            <a:endParaRPr lang="fi-FI" dirty="0"/>
          </a:p>
          <a:p>
            <a:r>
              <a:rPr lang="fi-FI" dirty="0" smtClean="0"/>
              <a:t>Tavaran luokittelu </a:t>
            </a:r>
            <a:r>
              <a:rPr lang="fi-FI" dirty="0"/>
              <a:t>ja tullinimikkeet: </a:t>
            </a:r>
            <a:endParaRPr lang="fi-FI" dirty="0" smtClean="0"/>
          </a:p>
          <a:p>
            <a:pPr lvl="1"/>
            <a:r>
              <a:rPr lang="fi-FI" dirty="0" smtClean="0">
                <a:hlinkClick r:id="rId4"/>
              </a:rPr>
              <a:t>https</a:t>
            </a:r>
            <a:r>
              <a:rPr lang="fi-FI" dirty="0">
                <a:hlinkClick r:id="rId4"/>
              </a:rPr>
              <a:t>://tulli.fi/yritykset/tullinimikkeet</a:t>
            </a:r>
            <a:r>
              <a:rPr lang="fi-FI" dirty="0" smtClean="0">
                <a:hlinkClick r:id="rId4"/>
              </a:rPr>
              <a:t>/</a:t>
            </a:r>
            <a:r>
              <a:rPr lang="fi-FI" dirty="0" smtClean="0"/>
              <a:t> </a:t>
            </a:r>
          </a:p>
          <a:p>
            <a:pPr lvl="1"/>
            <a:r>
              <a:rPr lang="fi-FI" dirty="0">
                <a:hlinkClick r:id="rId5"/>
              </a:rPr>
              <a:t>https://</a:t>
            </a:r>
            <a:r>
              <a:rPr lang="fi-FI" dirty="0" smtClean="0">
                <a:hlinkClick r:id="rId5"/>
              </a:rPr>
              <a:t>tulli.fi/yritykset/tullinimikkeet/miten-loydan-oikean-tullinimikkeen</a:t>
            </a:r>
            <a:r>
              <a:rPr lang="fi-FI" dirty="0" smtClean="0"/>
              <a:t> </a:t>
            </a:r>
          </a:p>
          <a:p>
            <a:r>
              <a:rPr lang="fi-FI" dirty="0" smtClean="0"/>
              <a:t>Tullin </a:t>
            </a:r>
            <a:r>
              <a:rPr lang="fi-FI" dirty="0"/>
              <a:t>ohjeet </a:t>
            </a:r>
            <a:r>
              <a:rPr lang="fi-FI" dirty="0" smtClean="0"/>
              <a:t>tuonti-ilmoittamisesta </a:t>
            </a:r>
            <a:r>
              <a:rPr lang="fi-FI" dirty="0"/>
              <a:t>löytyvät Tullin </a:t>
            </a:r>
            <a:r>
              <a:rPr lang="fi-FI" dirty="0" smtClean="0"/>
              <a:t>nettisivuilta:</a:t>
            </a:r>
            <a:endParaRPr lang="fi-FI" dirty="0"/>
          </a:p>
          <a:p>
            <a:pPr lvl="1"/>
            <a:r>
              <a:rPr lang="fi-FI" dirty="0" smtClean="0">
                <a:hlinkClick r:id="rId6"/>
              </a:rPr>
              <a:t>https</a:t>
            </a:r>
            <a:r>
              <a:rPr lang="fi-FI" dirty="0">
                <a:hlinkClick r:id="rId6"/>
              </a:rPr>
              <a:t>://tulli.fi/yritykset/tuonti/nain-teet-tuonti-ilmoituksen</a:t>
            </a:r>
            <a:r>
              <a:rPr lang="fi-FI" dirty="0"/>
              <a:t> </a:t>
            </a:r>
          </a:p>
          <a:p>
            <a:r>
              <a:rPr lang="fi-FI" dirty="0" smtClean="0"/>
              <a:t>Tuontirajoitusten ilmoittaminen:</a:t>
            </a:r>
          </a:p>
          <a:p>
            <a:pPr lvl="1"/>
            <a:r>
              <a:rPr lang="fi-FI" dirty="0" smtClean="0">
                <a:hlinkClick r:id="rId7"/>
              </a:rPr>
              <a:t>https</a:t>
            </a:r>
            <a:r>
              <a:rPr lang="fi-FI" dirty="0">
                <a:hlinkClick r:id="rId7"/>
              </a:rPr>
              <a:t>://tulli.fi/yritykset/tuonti/yhteiset-ohjeet/rajoitukset-etuudet-polkumyyntitullit</a:t>
            </a:r>
            <a:r>
              <a:rPr lang="fi-FI" dirty="0"/>
              <a:t> </a:t>
            </a:r>
            <a:endParaRPr lang="fi-FI" dirty="0" smtClean="0"/>
          </a:p>
          <a:p>
            <a:pPr fontAlgn="ctr"/>
            <a:r>
              <a:rPr lang="fi-FI" dirty="0" smtClean="0"/>
              <a:t>Tuonnin sanomakuvaukset: </a:t>
            </a:r>
          </a:p>
          <a:p>
            <a:pPr lvl="1" fontAlgn="ctr"/>
            <a:r>
              <a:rPr lang="fi-FI" dirty="0" smtClean="0">
                <a:hlinkClick r:id="rId8"/>
              </a:rPr>
              <a:t>https</a:t>
            </a:r>
            <a:r>
              <a:rPr lang="fi-FI" dirty="0">
                <a:hlinkClick r:id="rId8"/>
              </a:rPr>
              <a:t>://tulli.fi/yritykset/yrityksen-asiointi/sanoma-asiointi/ohjelmistokehittajalle </a:t>
            </a:r>
            <a:endParaRPr lang="fi-FI" dirty="0" smtClean="0"/>
          </a:p>
          <a:p>
            <a:pPr fontAlgn="ctr"/>
            <a:r>
              <a:rPr lang="fi-FI" dirty="0"/>
              <a:t>Tullin asiakastiedotteita voi tilata Tullin nettisivujen kautta: </a:t>
            </a:r>
            <a:r>
              <a:rPr lang="fi-FI" dirty="0">
                <a:hlinkClick r:id="rId9"/>
              </a:rPr>
              <a:t>https://tulli.fi/ajankohtaista/tilaa-tiedotteita</a:t>
            </a:r>
            <a:r>
              <a:rPr lang="fi-FI" dirty="0"/>
              <a:t> </a:t>
            </a:r>
            <a:endParaRPr lang="fi-FI" dirty="0" smtClean="0"/>
          </a:p>
          <a:p>
            <a:pPr fontAlgn="ctr"/>
            <a:r>
              <a:rPr lang="fi-FI" dirty="0"/>
              <a:t>Asiakaspalvelu yrityksille: </a:t>
            </a:r>
            <a:r>
              <a:rPr lang="fi-FI" dirty="0">
                <a:hlinkClick r:id="rId10"/>
              </a:rPr>
              <a:t>https://</a:t>
            </a:r>
            <a:r>
              <a:rPr lang="fi-FI" dirty="0" smtClean="0">
                <a:hlinkClick r:id="rId10"/>
              </a:rPr>
              <a:t>tulli.fi/asiakaspalvelu/yritysasiakkaille</a:t>
            </a:r>
            <a:r>
              <a:rPr lang="fi-FI" dirty="0" smtClean="0"/>
              <a:t> </a:t>
            </a:r>
            <a:endParaRPr lang="fi-FI" dirty="0"/>
          </a:p>
          <a:p>
            <a:pPr marL="269875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22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D5F528-CAFE-925A-55FD-FC478D2F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EAE3E3"/>
                </a:solidFill>
              </a:rPr>
              <a:t>Logo 1</a:t>
            </a:r>
          </a:p>
        </p:txBody>
      </p:sp>
    </p:spTree>
    <p:extLst>
      <p:ext uri="{BB962C8B-B14F-4D97-AF65-F5344CB8AC3E}">
        <p14:creationId xmlns:p14="http://schemas.microsoft.com/office/powerpoint/2010/main" val="20675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/>
              <a:t>Tullin rooli ja tehtävät ovat kuvattu asetuksen 4 luvussa:</a:t>
            </a:r>
          </a:p>
          <a:p>
            <a:pPr lvl="1"/>
            <a:r>
              <a:rPr lang="fi-FI" dirty="0"/>
              <a:t>26 artikla </a:t>
            </a:r>
            <a:r>
              <a:rPr lang="fi-FI" dirty="0" smtClean="0"/>
              <a:t>Tarkastukset </a:t>
            </a:r>
            <a:endParaRPr lang="fi-FI" dirty="0"/>
          </a:p>
          <a:p>
            <a:pPr lvl="1"/>
            <a:r>
              <a:rPr lang="fi-FI" dirty="0"/>
              <a:t>27 artikla Viranomaisten välinen yhteistyö ja tietojenvaihto</a:t>
            </a:r>
          </a:p>
          <a:p>
            <a:pPr lvl="1"/>
            <a:r>
              <a:rPr lang="fi-FI" dirty="0"/>
              <a:t>28 artikla Sähköinen rajapinta</a:t>
            </a:r>
          </a:p>
          <a:p>
            <a:r>
              <a:rPr lang="fi-FI" dirty="0"/>
              <a:t>Tullin näkökulmasta metsäkatoasetus on uusi EU-tason rajoitus viennissä ja tuonnissa.</a:t>
            </a:r>
          </a:p>
          <a:p>
            <a:pPr lvl="1"/>
            <a:r>
              <a:rPr lang="fi-FI" dirty="0"/>
              <a:t>Soveltamisalaan kuuluvat hyödykeryhmät: nautakarja, kaakao, kahvi, öljypalmu, kumi, soija ja puu.</a:t>
            </a:r>
          </a:p>
          <a:p>
            <a:pPr lvl="1"/>
            <a:r>
              <a:rPr lang="fi-FI" dirty="0"/>
              <a:t>Liitteessä I on lueteltu tullinimikkeet, joita tuotaessa tai vietäessä täytyy huomioida EUDR-vaatimukset.</a:t>
            </a:r>
          </a:p>
          <a:p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Tullin tehtävät metsäkatoasetuksessa</a:t>
            </a:r>
          </a:p>
        </p:txBody>
      </p:sp>
      <p:pic>
        <p:nvPicPr>
          <p:cNvPr id="4" name="Kuvan paikkamerkki 3"/>
          <p:cNvPicPr>
            <a:picLocks noGrp="1" noChangeAspect="1"/>
          </p:cNvPicPr>
          <p:nvPr>
            <p:ph type="pic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r="20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38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Soveltamisala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5"/>
          </p:nvPr>
        </p:nvSpPr>
        <p:spPr>
          <a:solidFill>
            <a:srgbClr val="0055B9"/>
          </a:solidFill>
        </p:spPr>
        <p:txBody>
          <a:bodyPr>
            <a:normAutofit/>
          </a:bodyPr>
          <a:lstStyle/>
          <a:p>
            <a:r>
              <a:rPr lang="fi-FI" dirty="0" smtClean="0"/>
              <a:t>Liitteen I tullinimikkeet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6"/>
          </p:nvPr>
        </p:nvSpPr>
        <p:spPr>
          <a:solidFill>
            <a:srgbClr val="0055B9"/>
          </a:solidFill>
        </p:spPr>
        <p:txBody>
          <a:bodyPr/>
          <a:lstStyle/>
          <a:p>
            <a:r>
              <a:rPr lang="fi-FI" dirty="0" smtClean="0"/>
              <a:t>Tullimenettelyt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7"/>
          </p:nvPr>
        </p:nvSpPr>
        <p:spPr>
          <a:solidFill>
            <a:srgbClr val="0055B9"/>
          </a:solidFill>
        </p:spPr>
        <p:txBody>
          <a:bodyPr/>
          <a:lstStyle/>
          <a:p>
            <a:r>
              <a:rPr lang="fi-FI" dirty="0" smtClean="0"/>
              <a:t>Ehtokoodit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28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Liitteen I tullinimikkeet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Tuotava tavara on luokiteltava tullinimikkeeseen.</a:t>
            </a:r>
          </a:p>
          <a:p>
            <a:r>
              <a:rPr lang="fi-FI" dirty="0"/>
              <a:t>Nimikkeet muodostuvat numerokoodista ja tavaran </a:t>
            </a:r>
            <a:r>
              <a:rPr lang="fi-FI" dirty="0" smtClean="0"/>
              <a:t>kuvauksesta.</a:t>
            </a:r>
          </a:p>
          <a:p>
            <a:r>
              <a:rPr lang="fi-FI" dirty="0" smtClean="0"/>
              <a:t>EU:n </a:t>
            </a:r>
            <a:r>
              <a:rPr lang="fi-FI" dirty="0"/>
              <a:t>ulkopuolelta tuonnin </a:t>
            </a:r>
            <a:r>
              <a:rPr lang="fi-FI" dirty="0" smtClean="0"/>
              <a:t>tulli-ilmoituksessa ilmoitetaan 10-numeroinen tullinimike.</a:t>
            </a:r>
          </a:p>
          <a:p>
            <a:pPr lvl="1"/>
            <a:r>
              <a:rPr lang="fi-FI" dirty="0" smtClean="0"/>
              <a:t>Metsäkatoasetuksen liitteessä I on lueteltu soveltamisalaan kuuluvat tuotteet neljän tai kuuden numeron tarkkuudella.</a:t>
            </a:r>
          </a:p>
          <a:p>
            <a:r>
              <a:rPr lang="fi-FI" dirty="0"/>
              <a:t>Tuoja </a:t>
            </a:r>
            <a:r>
              <a:rPr lang="fi-FI" dirty="0" smtClean="0"/>
              <a:t>on </a:t>
            </a:r>
            <a:r>
              <a:rPr lang="fi-FI" dirty="0"/>
              <a:t>vastuussa siitä, että tavarat on luokiteltu oikein</a:t>
            </a:r>
            <a:r>
              <a:rPr lang="fi-FI" dirty="0" smtClean="0"/>
              <a:t>.</a:t>
            </a:r>
          </a:p>
          <a:p>
            <a:r>
              <a:rPr lang="fi-FI" dirty="0" smtClean="0"/>
              <a:t>Esimerkki: Täytetyt konvehdit 1806901900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868545144"/>
              </p:ext>
            </p:extLst>
          </p:nvPr>
        </p:nvGraphicFramePr>
        <p:xfrm>
          <a:off x="6276975" y="1558925"/>
          <a:ext cx="5399088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544">
                  <a:extLst>
                    <a:ext uri="{9D8B030D-6E8A-4147-A177-3AD203B41FA5}">
                      <a16:colId xmlns:a16="http://schemas.microsoft.com/office/drawing/2014/main" val="1388640945"/>
                    </a:ext>
                  </a:extLst>
                </a:gridCol>
                <a:gridCol w="2699544">
                  <a:extLst>
                    <a:ext uri="{9D8B030D-6E8A-4147-A177-3AD203B41FA5}">
                      <a16:colId xmlns:a16="http://schemas.microsoft.com/office/drawing/2014/main" val="3984382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Asianomainen hyödyke</a:t>
                      </a:r>
                      <a:endParaRPr lang="fi-FI" dirty="0"/>
                    </a:p>
                  </a:txBody>
                  <a:tcPr>
                    <a:solidFill>
                      <a:srgbClr val="0055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Asianomaiset tuotteet</a:t>
                      </a:r>
                      <a:endParaRPr lang="fi-FI" dirty="0"/>
                    </a:p>
                  </a:txBody>
                  <a:tcPr>
                    <a:solidFill>
                      <a:srgbClr val="005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36867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fi-FI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Kaakao</a:t>
                      </a:r>
                      <a:endParaRPr lang="fi-FI" sz="1400" dirty="0"/>
                    </a:p>
                  </a:txBody>
                  <a:tcPr>
                    <a:solidFill>
                      <a:srgbClr val="EA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1801 Kaakaopavut, kokonaiset tai rouhitut, raa’at tai paahdetut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3977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1802 Kaakaonkuoret ja -kalvot sekä muut kaakaojätteet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468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1803 Kaakaomassa, myös sellainen, josta rasva on poistettu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17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1804 Kaakaovoi, -rasva ja -öljy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6634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1805 Kaakaojauhe, lisättyä sokeria tai muuta makeutusainetta sisältämätön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4605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1806 Suklaa ja muut kaakaota sisältävät elintarvikevalmisteet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280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6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Liitteen I tullinimikkeet ja ex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Osalla</a:t>
            </a:r>
            <a:r>
              <a:rPr lang="en-US" dirty="0"/>
              <a:t> </a:t>
            </a:r>
            <a:r>
              <a:rPr lang="en-US" dirty="0" err="1"/>
              <a:t>liitteen</a:t>
            </a:r>
            <a:r>
              <a:rPr lang="en-US" dirty="0"/>
              <a:t> I </a:t>
            </a:r>
            <a:r>
              <a:rPr lang="en-US" dirty="0" err="1"/>
              <a:t>tullinimikkeillä</a:t>
            </a:r>
            <a:r>
              <a:rPr lang="en-US" dirty="0"/>
              <a:t> on </a:t>
            </a:r>
            <a:r>
              <a:rPr lang="en-US" dirty="0" err="1"/>
              <a:t>edessä</a:t>
            </a:r>
            <a:r>
              <a:rPr lang="en-US" dirty="0"/>
              <a:t> “ex” (</a:t>
            </a:r>
            <a:r>
              <a:rPr lang="en-US" i="1" dirty="0"/>
              <a:t>ex</a:t>
            </a:r>
            <a:r>
              <a:rPr lang="en-US" dirty="0"/>
              <a:t> </a:t>
            </a:r>
            <a:r>
              <a:rPr lang="en-US" dirty="0" err="1"/>
              <a:t>viittaa</a:t>
            </a:r>
            <a:r>
              <a:rPr lang="en-US" dirty="0"/>
              <a:t> </a:t>
            </a:r>
            <a:r>
              <a:rPr lang="en-US" dirty="0" err="1"/>
              <a:t>sanaan</a:t>
            </a:r>
            <a:r>
              <a:rPr lang="en-US" dirty="0"/>
              <a:t> </a:t>
            </a:r>
            <a:r>
              <a:rPr lang="en-US" i="1" dirty="0"/>
              <a:t>extract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Jos </a:t>
            </a:r>
            <a:r>
              <a:rPr lang="en-US" dirty="0" err="1"/>
              <a:t>tullinimikkeen</a:t>
            </a:r>
            <a:r>
              <a:rPr lang="en-US" dirty="0"/>
              <a:t> </a:t>
            </a:r>
            <a:r>
              <a:rPr lang="en-US" dirty="0" err="1"/>
              <a:t>edessä</a:t>
            </a:r>
            <a:r>
              <a:rPr lang="en-US" dirty="0"/>
              <a:t> on “ex”, se </a:t>
            </a:r>
            <a:r>
              <a:rPr lang="en-US" dirty="0" err="1"/>
              <a:t>tarkoittaa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kaikista</a:t>
            </a:r>
            <a:r>
              <a:rPr lang="en-US" dirty="0"/>
              <a:t> </a:t>
            </a:r>
            <a:r>
              <a:rPr lang="en-US" dirty="0" err="1"/>
              <a:t>tullinimikkeeseen</a:t>
            </a:r>
            <a:r>
              <a:rPr lang="en-US" dirty="0"/>
              <a:t> </a:t>
            </a:r>
            <a:r>
              <a:rPr lang="en-US" dirty="0" err="1"/>
              <a:t>luokiteltavista</a:t>
            </a:r>
            <a:r>
              <a:rPr lang="en-US" dirty="0"/>
              <a:t> </a:t>
            </a:r>
            <a:r>
              <a:rPr lang="en-US" dirty="0" err="1"/>
              <a:t>tuotteista</a:t>
            </a:r>
            <a:r>
              <a:rPr lang="en-US" dirty="0"/>
              <a:t> vain </a:t>
            </a:r>
            <a:r>
              <a:rPr lang="en-US" dirty="0" err="1"/>
              <a:t>tietyt</a:t>
            </a:r>
            <a:r>
              <a:rPr lang="en-US" dirty="0"/>
              <a:t> </a:t>
            </a:r>
            <a:r>
              <a:rPr lang="en-US" dirty="0" err="1"/>
              <a:t>tuotteet</a:t>
            </a:r>
            <a:r>
              <a:rPr lang="en-US" dirty="0"/>
              <a:t> </a:t>
            </a:r>
            <a:r>
              <a:rPr lang="en-US" dirty="0" err="1"/>
              <a:t>kuuluvat</a:t>
            </a:r>
            <a:r>
              <a:rPr lang="en-US" dirty="0"/>
              <a:t> </a:t>
            </a:r>
            <a:r>
              <a:rPr lang="en-US" dirty="0" err="1"/>
              <a:t>metsäkatoasetuksen</a:t>
            </a:r>
            <a:r>
              <a:rPr lang="en-US" dirty="0"/>
              <a:t> </a:t>
            </a:r>
            <a:r>
              <a:rPr lang="en-US" dirty="0" err="1" smtClean="0"/>
              <a:t>soveltamisalaan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Metsäkatoasetuksen</a:t>
            </a:r>
            <a:r>
              <a:rPr lang="en-US" dirty="0" smtClean="0"/>
              <a:t> </a:t>
            </a:r>
            <a:r>
              <a:rPr lang="en-US" dirty="0" err="1" smtClean="0"/>
              <a:t>lisäksi</a:t>
            </a:r>
            <a:r>
              <a:rPr lang="en-US" dirty="0" smtClean="0"/>
              <a:t> </a:t>
            </a:r>
            <a:r>
              <a:rPr lang="en-US" dirty="0" err="1" smtClean="0"/>
              <a:t>kannattaa</a:t>
            </a:r>
            <a:r>
              <a:rPr lang="en-US" dirty="0" smtClean="0"/>
              <a:t> </a:t>
            </a:r>
            <a:r>
              <a:rPr lang="en-US" dirty="0" err="1" smtClean="0"/>
              <a:t>tutustua</a:t>
            </a:r>
            <a:r>
              <a:rPr lang="en-US" dirty="0" smtClean="0"/>
              <a:t>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tullinimikkeiden</a:t>
            </a:r>
            <a:r>
              <a:rPr lang="en-US" dirty="0" smtClean="0"/>
              <a:t> </a:t>
            </a:r>
            <a:r>
              <a:rPr lang="en-US" dirty="0" err="1" smtClean="0"/>
              <a:t>tavarankuvauksiin</a:t>
            </a:r>
            <a:r>
              <a:rPr lang="en-US" dirty="0" smtClean="0"/>
              <a:t>.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994446628"/>
              </p:ext>
            </p:extLst>
          </p:nvPr>
        </p:nvGraphicFramePr>
        <p:xfrm>
          <a:off x="6276975" y="1558925"/>
          <a:ext cx="539908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544">
                  <a:extLst>
                    <a:ext uri="{9D8B030D-6E8A-4147-A177-3AD203B41FA5}">
                      <a16:colId xmlns:a16="http://schemas.microsoft.com/office/drawing/2014/main" val="2874411424"/>
                    </a:ext>
                  </a:extLst>
                </a:gridCol>
                <a:gridCol w="2699544">
                  <a:extLst>
                    <a:ext uri="{9D8B030D-6E8A-4147-A177-3AD203B41FA5}">
                      <a16:colId xmlns:a16="http://schemas.microsoft.com/office/drawing/2014/main" val="1803833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Asianomainen hyödyke</a:t>
                      </a:r>
                      <a:endParaRPr lang="fi-FI" dirty="0"/>
                    </a:p>
                  </a:txBody>
                  <a:tcPr>
                    <a:solidFill>
                      <a:srgbClr val="0055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Asianomaiset tuotteet</a:t>
                      </a:r>
                      <a:endParaRPr lang="fi-FI" dirty="0"/>
                    </a:p>
                  </a:txBody>
                  <a:tcPr>
                    <a:solidFill>
                      <a:srgbClr val="005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3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Nautakarja</a:t>
                      </a:r>
                      <a:endParaRPr lang="fi-FI" dirty="0"/>
                    </a:p>
                  </a:txBody>
                  <a:tcPr>
                    <a:solidFill>
                      <a:srgbClr val="EA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 0201 Naudanliha, tuore tai jäähdytetty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52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Puu</a:t>
                      </a:r>
                      <a:endParaRPr lang="fi-FI" dirty="0"/>
                    </a:p>
                  </a:txBody>
                  <a:tcPr>
                    <a:solidFill>
                      <a:srgbClr val="EA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 9401 Puiset istuimet (muut kuin nimikkeeseen 9402 kuuluvat), myös vuoteiksi muunnettavat, sekä niiden osat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252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6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Tuonnin määritelmä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5"/>
          </p:nvPr>
        </p:nvSpPr>
        <p:spPr>
          <a:solidFill>
            <a:srgbClr val="0055B9"/>
          </a:solidFill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Luovutus vapaaseen liikkeeseen tarkoittaa </a:t>
            </a:r>
            <a:r>
              <a:rPr lang="fi-FI" dirty="0"/>
              <a:t>asetuksen (EU) N:o 952/2013 201 artiklassa vahvistettua menettelyä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6"/>
          </p:nvPr>
        </p:nvSpPr>
        <p:spPr>
          <a:solidFill>
            <a:srgbClr val="0055B9"/>
          </a:solidFill>
        </p:spPr>
        <p:txBody>
          <a:bodyPr/>
          <a:lstStyle/>
          <a:p>
            <a:r>
              <a:rPr lang="fi-FI" dirty="0"/>
              <a:t>Ei koske tullivarastointia, sisäistä jalostusta eikä passitusta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7"/>
          </p:nvPr>
        </p:nvSpPr>
        <p:spPr>
          <a:solidFill>
            <a:srgbClr val="0055B9"/>
          </a:solidFill>
        </p:spPr>
        <p:txBody>
          <a:bodyPr>
            <a:normAutofit/>
          </a:bodyPr>
          <a:lstStyle/>
          <a:p>
            <a:r>
              <a:rPr lang="fi-FI" dirty="0" smtClean="0"/>
              <a:t>Huomioi, että erityismenettelyt </a:t>
            </a:r>
            <a:r>
              <a:rPr lang="fi-FI" dirty="0"/>
              <a:t>voivat päättyä vapaaseen liikkeeseen luovutukseen</a:t>
            </a:r>
          </a:p>
        </p:txBody>
      </p:sp>
    </p:spTree>
    <p:extLst>
      <p:ext uri="{BB962C8B-B14F-4D97-AF65-F5344CB8AC3E}">
        <p14:creationId xmlns:p14="http://schemas.microsoft.com/office/powerpoint/2010/main" val="1493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Ehtokoodit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 smtClean="0"/>
              <a:t>Ehtokoodit </a:t>
            </a:r>
            <a:r>
              <a:rPr lang="fi-FI" dirty="0"/>
              <a:t>löytyvät </a:t>
            </a:r>
            <a:endParaRPr lang="fi-FI" dirty="0" smtClean="0"/>
          </a:p>
          <a:p>
            <a:pPr lvl="1"/>
            <a:r>
              <a:rPr lang="fi-FI" dirty="0" smtClean="0"/>
              <a:t>komission TARIC-tietokannasta </a:t>
            </a:r>
          </a:p>
          <a:p>
            <a:pPr lvl="1"/>
            <a:r>
              <a:rPr lang="fi-FI" dirty="0" smtClean="0"/>
              <a:t>kansallisesta Fintaric-tullinimikepalvelusta </a:t>
            </a:r>
          </a:p>
          <a:p>
            <a:r>
              <a:rPr lang="fi-FI" dirty="0" smtClean="0"/>
              <a:t>Kaksi DD-vakuutukseen viittaavaa ehtokoodia</a:t>
            </a:r>
          </a:p>
          <a:p>
            <a:pPr lvl="1"/>
            <a:r>
              <a:rPr lang="fi-FI" b="1" dirty="0" smtClean="0"/>
              <a:t>C716 DD-vakuutus</a:t>
            </a:r>
            <a:endParaRPr lang="fi-FI" b="1" dirty="0"/>
          </a:p>
          <a:p>
            <a:pPr lvl="1"/>
            <a:r>
              <a:rPr lang="fi-FI" dirty="0" smtClean="0"/>
              <a:t>C717 aiemmin annetun DD-vakuutus (KOM arvioi tämän käyttöä tuonnissa, artiklakohta viittaa pk-toimijoihin)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Y-alkuiset ehtokoodit viittaavat asetuksen poikkeuksiin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Elinkaarensa päättäneet tavarat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Ei-kaupalliset tavarat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Mikro- ja pienyritysten pidennetty siirtymäaika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Puutavara-asetuksen soveltamisalaan kuuluvien tuotteiden poikkeus</a:t>
            </a:r>
          </a:p>
          <a:p>
            <a:endParaRPr lang="fi-FI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400" dirty="0" smtClean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193" y="1558925"/>
            <a:ext cx="4536101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Keskeiset </a:t>
            </a:r>
            <a:r>
              <a:rPr lang="fi-FI" dirty="0" smtClean="0"/>
              <a:t>EUDR-kysymykset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6"/>
          </p:nvPr>
        </p:nvSpPr>
        <p:spPr>
          <a:solidFill>
            <a:srgbClr val="0055B9"/>
          </a:solidFill>
        </p:spPr>
        <p:txBody>
          <a:bodyPr/>
          <a:lstStyle/>
          <a:p>
            <a:r>
              <a:rPr lang="fi-FI" dirty="0" smtClean="0"/>
              <a:t>Mitä dokumentteja tarvitaan tulli-ilmoituksessa?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7"/>
          </p:nvPr>
        </p:nvSpPr>
        <p:spPr>
          <a:xfrm>
            <a:off x="8222400" y="2367425"/>
            <a:ext cx="3063600" cy="3063600"/>
          </a:xfrm>
          <a:solidFill>
            <a:srgbClr val="0055B9"/>
          </a:solidFill>
        </p:spPr>
        <p:txBody>
          <a:bodyPr/>
          <a:lstStyle/>
          <a:p>
            <a:r>
              <a:rPr lang="fi-FI" dirty="0"/>
              <a:t>Mitä Tulli </a:t>
            </a:r>
            <a:r>
              <a:rPr lang="fi-FI" dirty="0" smtClean="0"/>
              <a:t>tarkastaa?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half" idx="15"/>
          </p:nvPr>
        </p:nvSpPr>
        <p:spPr>
          <a:solidFill>
            <a:srgbClr val="0055B9"/>
          </a:solidFill>
        </p:spPr>
        <p:txBody>
          <a:bodyPr/>
          <a:lstStyle/>
          <a:p>
            <a:r>
              <a:rPr lang="fi-FI" dirty="0" smtClean="0"/>
              <a:t>Mitä tietoja ilmoitetaan tuonnin tulli-ilmoituksessa?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4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tietoja ilmoitetaan tuonti-ilmoituksessa</a:t>
            </a:r>
            <a:r>
              <a:rPr lang="fi-FI" dirty="0"/>
              <a:t>?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Ilmoita DD-vakuutuksen viitenumero tulli-ilmoituksessa ehtokoodilla. </a:t>
            </a:r>
          </a:p>
          <a:p>
            <a:pPr lvl="1"/>
            <a:r>
              <a:rPr lang="fi-FI" dirty="0" smtClean="0"/>
              <a:t>DD-vakuutus ilmoitetaan samassa </a:t>
            </a:r>
            <a:r>
              <a:rPr lang="fi-FI" dirty="0"/>
              <a:t>kohdassa </a:t>
            </a:r>
            <a:r>
              <a:rPr lang="fi-FI" dirty="0" smtClean="0"/>
              <a:t>kuin muutkin rajoitukset.</a:t>
            </a:r>
          </a:p>
          <a:p>
            <a:pPr lvl="1"/>
            <a:r>
              <a:rPr lang="fi-FI" dirty="0"/>
              <a:t>Ehtokoodit ilmoitetaan </a:t>
            </a:r>
            <a:r>
              <a:rPr lang="fi-FI" dirty="0" smtClean="0"/>
              <a:t>tulli-ilmoituksessa olemassa </a:t>
            </a:r>
            <a:r>
              <a:rPr lang="fi-FI" dirty="0"/>
              <a:t>olevilla </a:t>
            </a:r>
            <a:r>
              <a:rPr lang="fi-FI" dirty="0" smtClean="0"/>
              <a:t>sanomakuvauksilla.</a:t>
            </a:r>
          </a:p>
          <a:p>
            <a:r>
              <a:rPr lang="fi-FI" dirty="0" smtClean="0"/>
              <a:t>Vaihtoehtoisesti tulli-ilmoituksella voi kertoa ehtokoodilla, että tuotavaan tuotteeseen voidaan soveltaa asetuksessa mainittua poikkeusta.</a:t>
            </a:r>
          </a:p>
          <a:p>
            <a:r>
              <a:rPr lang="fi-FI" dirty="0"/>
              <a:t>Yhdessä tulli-ilmoituksessa voi ilmoittaa useita DD-vakuutuksia.</a:t>
            </a:r>
          </a:p>
          <a:p>
            <a:r>
              <a:rPr lang="fi-FI" dirty="0" smtClean="0"/>
              <a:t>Yhden </a:t>
            </a:r>
            <a:r>
              <a:rPr lang="fi-FI" dirty="0"/>
              <a:t>DD-vakuutuksen voi ilmoittaa useassa eri tulli-ilmoituksessa.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3323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lli">
  <a:themeElements>
    <a:clrScheme name="Tulli">
      <a:dk1>
        <a:sysClr val="windowText" lastClr="000000"/>
      </a:dk1>
      <a:lt1>
        <a:sysClr val="window" lastClr="FFFFFF"/>
      </a:lt1>
      <a:dk2>
        <a:srgbClr val="002855"/>
      </a:dk2>
      <a:lt2>
        <a:srgbClr val="EEE5D1"/>
      </a:lt2>
      <a:accent1>
        <a:srgbClr val="002855"/>
      </a:accent1>
      <a:accent2>
        <a:srgbClr val="0055B9"/>
      </a:accent2>
      <a:accent3>
        <a:srgbClr val="005A39"/>
      </a:accent3>
      <a:accent4>
        <a:srgbClr val="9E2705"/>
      </a:accent4>
      <a:accent5>
        <a:srgbClr val="9DA600"/>
      </a:accent5>
      <a:accent6>
        <a:srgbClr val="785BC7"/>
      </a:accent6>
      <a:hlink>
        <a:srgbClr val="467886"/>
      </a:hlink>
      <a:folHlink>
        <a:srgbClr val="96607D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85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5000"/>
          </a:lnSpc>
          <a:spcBef>
            <a:spcPts val="1000"/>
          </a:spcBef>
          <a:defRPr sz="1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lli_esitysmallipohja_FIN.potx" id="{848B0694-E225-47FD-B048-E0C960AA4E11}" vid="{B1CE6A2E-BDF2-43DD-80A1-3ABF5CDD888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2B05540BD9B45BD984531028C0E3E" ma:contentTypeVersion="11" ma:contentTypeDescription="Create a new document." ma:contentTypeScope="" ma:versionID="357bb8c24bcb4076d47ed7115121c783">
  <xsd:schema xmlns:xsd="http://www.w3.org/2001/XMLSchema" xmlns:xs="http://www.w3.org/2001/XMLSchema" xmlns:p="http://schemas.microsoft.com/office/2006/metadata/properties" xmlns:ns2="b81924f7-a5d1-4e04-b482-40839af95ccd" xmlns:ns3="2e98c67b-8ce9-417a-ab71-2b6f853e22a1" targetNamespace="http://schemas.microsoft.com/office/2006/metadata/properties" ma:root="true" ma:fieldsID="c8f8061756e561f05979d9ee38a36560" ns2:_="" ns3:_="">
    <xsd:import namespace="b81924f7-a5d1-4e04-b482-40839af95ccd"/>
    <xsd:import namespace="2e98c67b-8ce9-417a-ab71-2b6f853e22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924f7-a5d1-4e04-b482-40839af95c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95fa535-6bc0-41a5-b9d9-f1c35ec2e0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8c67b-8ce9-417a-ab71-2b6f853e22a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819dbc6-1653-41bc-a956-dc06c7ca4c61}" ma:internalName="TaxCatchAll" ma:showField="CatchAllData" ma:web="2e98c67b-8ce9-417a-ab71-2b6f853e22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1924f7-a5d1-4e04-b482-40839af95ccd">
      <Terms xmlns="http://schemas.microsoft.com/office/infopath/2007/PartnerControls"/>
    </lcf76f155ced4ddcb4097134ff3c332f>
    <TaxCatchAll xmlns="2e98c67b-8ce9-417a-ab71-2b6f853e22a1" xsi:nil="true"/>
  </documentManagement>
</p:properties>
</file>

<file path=customXml/itemProps1.xml><?xml version="1.0" encoding="utf-8"?>
<ds:datastoreItem xmlns:ds="http://schemas.openxmlformats.org/officeDocument/2006/customXml" ds:itemID="{3009043B-F8B1-4A7F-8414-02F36B3A34EA}"/>
</file>

<file path=customXml/itemProps2.xml><?xml version="1.0" encoding="utf-8"?>
<ds:datastoreItem xmlns:ds="http://schemas.openxmlformats.org/officeDocument/2006/customXml" ds:itemID="{E1B6B4E3-FCE0-4006-8C79-28AE6BE57D47}"/>
</file>

<file path=customXml/itemProps3.xml><?xml version="1.0" encoding="utf-8"?>
<ds:datastoreItem xmlns:ds="http://schemas.openxmlformats.org/officeDocument/2006/customXml" ds:itemID="{5EBB643E-AF71-4EFF-8B10-F9C25382A016}"/>
</file>

<file path=docProps/app.xml><?xml version="1.0" encoding="utf-8"?>
<Properties xmlns="http://schemas.openxmlformats.org/officeDocument/2006/extended-properties" xmlns:vt="http://schemas.openxmlformats.org/officeDocument/2006/docPropsVTypes">
  <Template>Tulli_esitysmallipohja_FIN_2024</Template>
  <TotalTime>3255</TotalTime>
  <Words>718</Words>
  <Application>Microsoft Office PowerPoint</Application>
  <PresentationFormat>Laajakuva</PresentationFormat>
  <Paragraphs>118</Paragraphs>
  <Slides>14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Aptos</vt:lpstr>
      <vt:lpstr>Arial</vt:lpstr>
      <vt:lpstr>Arial Black</vt:lpstr>
      <vt:lpstr>Wingdings</vt:lpstr>
      <vt:lpstr>Tulli</vt:lpstr>
      <vt:lpstr>Metsäkatoasetuksesta tuojille – Tullin näkökulma </vt:lpstr>
      <vt:lpstr>Tullin tehtävät metsäkatoasetuksessa</vt:lpstr>
      <vt:lpstr>Soveltamisala </vt:lpstr>
      <vt:lpstr>Liitteen I tullinimikkeet</vt:lpstr>
      <vt:lpstr>Liitteen I tullinimikkeet ja ex</vt:lpstr>
      <vt:lpstr>Tuonnin määritelmä </vt:lpstr>
      <vt:lpstr>Ehtokoodit</vt:lpstr>
      <vt:lpstr>Keskeiset EUDR-kysymykset</vt:lpstr>
      <vt:lpstr>Mitä tietoja ilmoitetaan tuonti-ilmoituksessa? </vt:lpstr>
      <vt:lpstr>Mitä EUDR-dokumentteja tarvitaan tulli-ilmoituksessa? </vt:lpstr>
      <vt:lpstr>Mitä Tulli tarkastaa?</vt:lpstr>
      <vt:lpstr>Vinkkejä sujuvaan tulliasiointiin</vt:lpstr>
      <vt:lpstr>Lisätietoja</vt:lpstr>
      <vt:lpstr>Logo 1</vt:lpstr>
    </vt:vector>
  </TitlesOfParts>
  <Company>Tulli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 Arial Black 28 pt</dc:title>
  <dc:creator>Etelämäki Suvi</dc:creator>
  <cp:lastModifiedBy>Etelämäki Suvi</cp:lastModifiedBy>
  <cp:revision>135</cp:revision>
  <dcterms:created xsi:type="dcterms:W3CDTF">2024-08-27T11:35:27Z</dcterms:created>
  <dcterms:modified xsi:type="dcterms:W3CDTF">2025-06-03T07:15:09Z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0x010100E8A2B05540BD9B45BD984531028C0E3E</vt:lpwstr>
  </property>
</Properties>
</file>