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20"/>
  </p:notesMasterIdLst>
  <p:handoutMasterIdLst>
    <p:handoutMasterId r:id="rId21"/>
  </p:handoutMasterIdLst>
  <p:sldIdLst>
    <p:sldId id="259" r:id="rId6"/>
    <p:sldId id="319" r:id="rId7"/>
    <p:sldId id="320" r:id="rId8"/>
    <p:sldId id="321" r:id="rId9"/>
    <p:sldId id="330" r:id="rId10"/>
    <p:sldId id="332" r:id="rId11"/>
    <p:sldId id="325" r:id="rId12"/>
    <p:sldId id="331" r:id="rId13"/>
    <p:sldId id="324" r:id="rId14"/>
    <p:sldId id="329" r:id="rId15"/>
    <p:sldId id="327" r:id="rId16"/>
    <p:sldId id="328" r:id="rId17"/>
    <p:sldId id="333" r:id="rId18"/>
    <p:sldId id="323" r:id="rId19"/>
  </p:sldIdLst>
  <p:sldSz cx="9906000" cy="6858000" type="A4"/>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521">
          <p15:clr>
            <a:srgbClr val="A4A3A4"/>
          </p15:clr>
        </p15:guide>
        <p15:guide id="2" pos="26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howGuides="1">
      <p:cViewPr varScale="1">
        <p:scale>
          <a:sx n="111" d="100"/>
          <a:sy n="111" d="100"/>
        </p:scale>
        <p:origin x="-1302" y="-78"/>
      </p:cViewPr>
      <p:guideLst>
        <p:guide orient="horz" pos="3521"/>
        <p:guide pos="262"/>
      </p:guideLst>
    </p:cSldViewPr>
  </p:slid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11D8F-B4C3-4608-9EC0-42BE6C31596F}" type="datetimeFigureOut">
              <a:rPr lang="fi-FI" smtClean="0"/>
              <a:t>18.12.2018</a:t>
            </a:fld>
            <a:endParaRPr lang="fi-F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C9EBD4-9897-48D7-BB56-8F08E80B8C81}" type="slidenum">
              <a:rPr lang="fi-FI" smtClean="0"/>
              <a:t>‹#›</a:t>
            </a:fld>
            <a:endParaRPr lang="fi-FI"/>
          </a:p>
        </p:txBody>
      </p:sp>
    </p:spTree>
    <p:extLst>
      <p:ext uri="{BB962C8B-B14F-4D97-AF65-F5344CB8AC3E}">
        <p14:creationId xmlns:p14="http://schemas.microsoft.com/office/powerpoint/2010/main" val="116513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i-FI" altLang="fi-FI"/>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i-FI" altLang="fi-FI"/>
          </a:p>
        </p:txBody>
      </p:sp>
      <p:sp>
        <p:nvSpPr>
          <p:cNvPr id="512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i-FI" altLang="fi-FI"/>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CC93C8-581E-49B6-8D71-1D64C9778353}" type="slidenum">
              <a:rPr lang="fi-FI" altLang="fi-FI"/>
              <a:pPr/>
              <a:t>‹#›</a:t>
            </a:fld>
            <a:endParaRPr lang="fi-FI" altLang="fi-FI"/>
          </a:p>
        </p:txBody>
      </p:sp>
    </p:spTree>
    <p:extLst>
      <p:ext uri="{BB962C8B-B14F-4D97-AF65-F5344CB8AC3E}">
        <p14:creationId xmlns:p14="http://schemas.microsoft.com/office/powerpoint/2010/main" val="33425265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p:cNvSpPr>
            <a:spLocks noGrp="1" noRot="1" noChangeAspect="1" noTextEdit="1"/>
          </p:cNvSpPr>
          <p:nvPr>
            <p:ph type="sldImg"/>
          </p:nvPr>
        </p:nvSpPr>
        <p:spPr>
          <a:xfrm>
            <a:off x="952500" y="685800"/>
            <a:ext cx="4953000" cy="3429000"/>
          </a:xfrm>
          <a:ln/>
        </p:spPr>
      </p:sp>
      <p:sp>
        <p:nvSpPr>
          <p:cNvPr id="2253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
        <p:nvSpPr>
          <p:cNvPr id="22532"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75D4E1-1FFB-4A7A-BEE5-713F463D9AE8}" type="slidenum">
              <a:rPr lang="en-US" altLang="fi-FI">
                <a:solidFill>
                  <a:prstClr val="black"/>
                </a:solidFill>
              </a:rPr>
              <a:pPr eaLnBrk="1" hangingPunct="1">
                <a:spcBef>
                  <a:spcPct val="0"/>
                </a:spcBef>
              </a:pPr>
              <a:t>1</a:t>
            </a:fld>
            <a:endParaRPr lang="en-US" altLang="fi-FI">
              <a:solidFill>
                <a:prstClr val="black"/>
              </a:solidFill>
            </a:endParaRPr>
          </a:p>
        </p:txBody>
      </p:sp>
    </p:spTree>
    <p:extLst>
      <p:ext uri="{BB962C8B-B14F-4D97-AF65-F5344CB8AC3E}">
        <p14:creationId xmlns:p14="http://schemas.microsoft.com/office/powerpoint/2010/main" val="399720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7CC93C8-581E-49B6-8D71-1D64C9778353}" type="slidenum">
              <a:rPr lang="fi-FI" altLang="fi-FI" smtClean="0"/>
              <a:pPr/>
              <a:t>9</a:t>
            </a:fld>
            <a:endParaRPr lang="fi-FI" altLang="fi-FI"/>
          </a:p>
        </p:txBody>
      </p:sp>
    </p:spTree>
    <p:extLst>
      <p:ext uri="{BB962C8B-B14F-4D97-AF65-F5344CB8AC3E}">
        <p14:creationId xmlns:p14="http://schemas.microsoft.com/office/powerpoint/2010/main" val="247551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7CC93C8-581E-49B6-8D71-1D64C9778353}" type="slidenum">
              <a:rPr lang="fi-FI" altLang="fi-FI" smtClean="0"/>
              <a:pPr/>
              <a:t>11</a:t>
            </a:fld>
            <a:endParaRPr lang="fi-FI" altLang="fi-FI"/>
          </a:p>
        </p:txBody>
      </p:sp>
    </p:spTree>
    <p:extLst>
      <p:ext uri="{BB962C8B-B14F-4D97-AF65-F5344CB8AC3E}">
        <p14:creationId xmlns:p14="http://schemas.microsoft.com/office/powerpoint/2010/main" val="1296128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105" name="Rectangle 9"/>
          <p:cNvSpPr>
            <a:spLocks noChangeArrowheads="1"/>
          </p:cNvSpPr>
          <p:nvPr/>
        </p:nvSpPr>
        <p:spPr bwMode="auto">
          <a:xfrm>
            <a:off x="415925" y="333375"/>
            <a:ext cx="9145588" cy="5616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 name="Rectangle 2"/>
          <p:cNvSpPr>
            <a:spLocks noGrp="1" noChangeArrowheads="1"/>
          </p:cNvSpPr>
          <p:nvPr>
            <p:ph type="ctrTitle"/>
          </p:nvPr>
        </p:nvSpPr>
        <p:spPr>
          <a:xfrm>
            <a:off x="776288" y="765175"/>
            <a:ext cx="8353425" cy="3024188"/>
          </a:xfrm>
        </p:spPr>
        <p:txBody>
          <a:bodyPr/>
          <a:lstStyle>
            <a:lvl1pPr algn="ctr">
              <a:lnSpc>
                <a:spcPct val="90000"/>
              </a:lnSpc>
              <a:defRPr sz="5400">
                <a:solidFill>
                  <a:schemeClr val="tx1"/>
                </a:solidFill>
              </a:defRPr>
            </a:lvl1pPr>
          </a:lstStyle>
          <a:p>
            <a:pPr lvl="0"/>
            <a:r>
              <a:rPr lang="fi-FI" altLang="fi-FI" noProof="0" smtClean="0"/>
              <a:t>Muokkaa perustyyl. napsautt.</a:t>
            </a:r>
          </a:p>
        </p:txBody>
      </p:sp>
      <p:sp>
        <p:nvSpPr>
          <p:cNvPr id="4099" name="Rectangle 3"/>
          <p:cNvSpPr>
            <a:spLocks noGrp="1" noChangeArrowheads="1"/>
          </p:cNvSpPr>
          <p:nvPr>
            <p:ph type="subTitle" idx="1"/>
          </p:nvPr>
        </p:nvSpPr>
        <p:spPr>
          <a:xfrm>
            <a:off x="776288" y="4005263"/>
            <a:ext cx="8353425" cy="1728787"/>
          </a:xfrm>
        </p:spPr>
        <p:txBody>
          <a:bodyPr/>
          <a:lstStyle>
            <a:lvl1pPr marL="0" indent="0" algn="ctr">
              <a:buFontTx/>
              <a:buNone/>
              <a:defRPr/>
            </a:lvl1pPr>
          </a:lstStyle>
          <a:p>
            <a:pPr lvl="0"/>
            <a:r>
              <a:rPr lang="fi-FI" altLang="fi-FI" noProof="0" smtClean="0"/>
              <a:t>Muokkaa alaotsikon perustyyliä napsautt.</a:t>
            </a:r>
          </a:p>
        </p:txBody>
      </p:sp>
      <p:sp>
        <p:nvSpPr>
          <p:cNvPr id="4102" name="Line 6"/>
          <p:cNvSpPr>
            <a:spLocks noChangeShapeType="1"/>
          </p:cNvSpPr>
          <p:nvPr/>
        </p:nvSpPr>
        <p:spPr bwMode="auto">
          <a:xfrm>
            <a:off x="415925" y="5949950"/>
            <a:ext cx="91455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Rectangle 10"/>
          <p:cNvSpPr>
            <a:spLocks noGrp="1" noChangeArrowheads="1"/>
          </p:cNvSpPr>
          <p:nvPr>
            <p:ph type="ftr" sz="quarter" idx="3"/>
          </p:nvPr>
        </p:nvSpPr>
        <p:spPr/>
        <p:txBody>
          <a:bodyPr/>
          <a:lstStyle>
            <a:lvl1pPr>
              <a:defRPr/>
            </a:lvl1pPr>
          </a:lstStyle>
          <a:p>
            <a:r>
              <a:rPr lang="fi-FI" altLang="fi-FI" smtClean="0"/>
              <a:t>Puumerkki palvelua ja ratkaisuja</a:t>
            </a:r>
            <a:endParaRPr lang="fi-FI" altLang="fi-FI"/>
          </a:p>
        </p:txBody>
      </p:sp>
      <p:sp>
        <p:nvSpPr>
          <p:cNvPr id="4107" name="Rectangle 11"/>
          <p:cNvSpPr>
            <a:spLocks noGrp="1" noChangeArrowheads="1"/>
          </p:cNvSpPr>
          <p:nvPr>
            <p:ph type="sldNum" sz="quarter" idx="4"/>
          </p:nvPr>
        </p:nvSpPr>
        <p:spPr/>
        <p:txBody>
          <a:bodyPr/>
          <a:lstStyle>
            <a:lvl1pPr>
              <a:defRPr/>
            </a:lvl1pPr>
          </a:lstStyle>
          <a:p>
            <a:r>
              <a:rPr lang="fi-FI" altLang="fi-FI"/>
              <a:t> </a:t>
            </a:r>
            <a:fld id="{FD521D6F-097A-47EC-8E1B-A95C07CED9EB}" type="datetime1">
              <a:rPr lang="fi-FI" altLang="fi-FI"/>
              <a:pPr/>
              <a:t>18.12.2018</a:t>
            </a:fld>
            <a:endParaRPr lang="fi-FI" altLang="fi-FI"/>
          </a:p>
        </p:txBody>
      </p:sp>
      <p:pic>
        <p:nvPicPr>
          <p:cNvPr id="4111" name="Picture 15" descr="puumerkki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25" y="6208713"/>
            <a:ext cx="1728788" cy="347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5397110F-4A33-46D2-A635-DDAA15FE0B92}" type="datetime1">
              <a:rPr lang="fi-FI" altLang="fi-FI"/>
              <a:pPr/>
              <a:t>18.12.2018</a:t>
            </a:fld>
            <a:endParaRPr lang="fi-FI" altLang="fi-FI"/>
          </a:p>
        </p:txBody>
      </p:sp>
    </p:spTree>
    <p:extLst>
      <p:ext uri="{BB962C8B-B14F-4D97-AF65-F5344CB8AC3E}">
        <p14:creationId xmlns:p14="http://schemas.microsoft.com/office/powerpoint/2010/main" val="35706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42150" y="274638"/>
            <a:ext cx="2087563" cy="5459412"/>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776288" y="274638"/>
            <a:ext cx="6113462" cy="54594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B997EC64-5D15-41B2-997E-57F73B9FF615}" type="datetime1">
              <a:rPr lang="fi-FI" altLang="fi-FI"/>
              <a:pPr/>
              <a:t>18.12.2018</a:t>
            </a:fld>
            <a:endParaRPr lang="fi-FI" altLang="fi-FI"/>
          </a:p>
        </p:txBody>
      </p:sp>
    </p:spTree>
    <p:extLst>
      <p:ext uri="{BB962C8B-B14F-4D97-AF65-F5344CB8AC3E}">
        <p14:creationId xmlns:p14="http://schemas.microsoft.com/office/powerpoint/2010/main" val="1518297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15925" y="333375"/>
            <a:ext cx="9145588" cy="5616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p:cNvSpPr>
            <a:spLocks noGrp="1" noChangeArrowheads="1"/>
          </p:cNvSpPr>
          <p:nvPr>
            <p:ph type="ctrTitle"/>
          </p:nvPr>
        </p:nvSpPr>
        <p:spPr>
          <a:xfrm>
            <a:off x="776288" y="765175"/>
            <a:ext cx="8353425" cy="3024188"/>
          </a:xfrm>
        </p:spPr>
        <p:txBody>
          <a:bodyPr/>
          <a:lstStyle>
            <a:lvl1pPr algn="ctr">
              <a:lnSpc>
                <a:spcPct val="90000"/>
              </a:lnSpc>
              <a:defRPr sz="5400">
                <a:solidFill>
                  <a:schemeClr val="bg1"/>
                </a:solidFill>
              </a:defRPr>
            </a:lvl1pPr>
          </a:lstStyle>
          <a:p>
            <a:pPr lvl="0"/>
            <a:r>
              <a:rPr lang="fi-FI" altLang="fi-FI" noProof="0" smtClean="0"/>
              <a:t>Click to edit Master title style</a:t>
            </a:r>
          </a:p>
        </p:txBody>
      </p:sp>
      <p:sp>
        <p:nvSpPr>
          <p:cNvPr id="12293" name="Rectangle 5"/>
          <p:cNvSpPr>
            <a:spLocks noGrp="1" noChangeArrowheads="1"/>
          </p:cNvSpPr>
          <p:nvPr>
            <p:ph type="subTitle" idx="1"/>
          </p:nvPr>
        </p:nvSpPr>
        <p:spPr>
          <a:xfrm>
            <a:off x="776288" y="4005263"/>
            <a:ext cx="8353425" cy="1728787"/>
          </a:xfrm>
        </p:spPr>
        <p:txBody>
          <a:bodyPr/>
          <a:lstStyle>
            <a:lvl1pPr marL="0" indent="0" algn="ctr">
              <a:buFontTx/>
              <a:buNone/>
              <a:defRPr>
                <a:solidFill>
                  <a:schemeClr val="bg1"/>
                </a:solidFill>
              </a:defRPr>
            </a:lvl1pPr>
          </a:lstStyle>
          <a:p>
            <a:pPr lvl="0"/>
            <a:r>
              <a:rPr lang="fi-FI" altLang="fi-FI" noProof="0" smtClean="0"/>
              <a:t>Click to edit Master subtitle style</a:t>
            </a:r>
          </a:p>
        </p:txBody>
      </p:sp>
      <p:sp>
        <p:nvSpPr>
          <p:cNvPr id="12294" name="Line 6"/>
          <p:cNvSpPr>
            <a:spLocks noChangeShapeType="1"/>
          </p:cNvSpPr>
          <p:nvPr/>
        </p:nvSpPr>
        <p:spPr bwMode="auto">
          <a:xfrm>
            <a:off x="415925" y="5949950"/>
            <a:ext cx="91455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Rectangle 7"/>
          <p:cNvSpPr>
            <a:spLocks noGrp="1" noChangeArrowheads="1"/>
          </p:cNvSpPr>
          <p:nvPr>
            <p:ph type="ftr" sz="quarter" idx="3"/>
          </p:nvPr>
        </p:nvSpPr>
        <p:spPr/>
        <p:txBody>
          <a:bodyPr/>
          <a:lstStyle>
            <a:lvl1pPr>
              <a:defRPr/>
            </a:lvl1pPr>
          </a:lstStyle>
          <a:p>
            <a:r>
              <a:rPr lang="fi-FI" altLang="fi-FI" smtClean="0"/>
              <a:t>Puumerkki palvelua ja ratkaisuja</a:t>
            </a:r>
            <a:endParaRPr lang="fi-FI" altLang="fi-FI"/>
          </a:p>
        </p:txBody>
      </p:sp>
      <p:sp>
        <p:nvSpPr>
          <p:cNvPr id="12296" name="Rectangle 8"/>
          <p:cNvSpPr>
            <a:spLocks noGrp="1" noChangeArrowheads="1"/>
          </p:cNvSpPr>
          <p:nvPr>
            <p:ph type="sldNum" sz="quarter" idx="4"/>
          </p:nvPr>
        </p:nvSpPr>
        <p:spPr/>
        <p:txBody>
          <a:bodyPr/>
          <a:lstStyle>
            <a:lvl1pPr>
              <a:defRPr/>
            </a:lvl1pPr>
          </a:lstStyle>
          <a:p>
            <a:r>
              <a:rPr lang="fi-FI" altLang="fi-FI"/>
              <a:t> </a:t>
            </a:r>
            <a:fld id="{6D7868C3-F312-43DE-AB24-8BB52A743E86}" type="datetime1">
              <a:rPr lang="fi-FI" altLang="fi-FI"/>
              <a:pPr/>
              <a:t>18.12.2018</a:t>
            </a:fld>
            <a:endParaRPr lang="fi-FI" altLang="fi-FI"/>
          </a:p>
        </p:txBody>
      </p:sp>
      <p:pic>
        <p:nvPicPr>
          <p:cNvPr id="12297" name="Picture 9" descr="puumerkki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25" y="6208713"/>
            <a:ext cx="1728788" cy="347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BA7E7786-E991-476F-85B3-C47B331315D3}" type="datetime1">
              <a:rPr lang="fi-FI" altLang="fi-FI"/>
              <a:pPr/>
              <a:t>18.12.2018</a:t>
            </a:fld>
            <a:endParaRPr lang="fi-FI" altLang="fi-FI"/>
          </a:p>
        </p:txBody>
      </p:sp>
    </p:spTree>
    <p:extLst>
      <p:ext uri="{BB962C8B-B14F-4D97-AF65-F5344CB8AC3E}">
        <p14:creationId xmlns:p14="http://schemas.microsoft.com/office/powerpoint/2010/main" val="1010102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82638" y="4406900"/>
            <a:ext cx="8420100" cy="1362075"/>
          </a:xfrm>
        </p:spPr>
        <p:txBody>
          <a:bodyPr anchor="t"/>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CEAB67F0-B4AB-44D0-81E0-D0A4263D42FE}" type="datetime1">
              <a:rPr lang="fi-FI" altLang="fi-FI"/>
              <a:pPr/>
              <a:t>18.12.2018</a:t>
            </a:fld>
            <a:endParaRPr lang="fi-FI" altLang="fi-FI"/>
          </a:p>
        </p:txBody>
      </p:sp>
    </p:spTree>
    <p:extLst>
      <p:ext uri="{BB962C8B-B14F-4D97-AF65-F5344CB8AC3E}">
        <p14:creationId xmlns:p14="http://schemas.microsoft.com/office/powerpoint/2010/main" val="2238091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776288" y="1628775"/>
            <a:ext cx="4100512"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5029200" y="1628775"/>
            <a:ext cx="4100513"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Alatunnisteen paikkamerkki 4"/>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6" name="Dian numeron paikkamerkki 5"/>
          <p:cNvSpPr>
            <a:spLocks noGrp="1"/>
          </p:cNvSpPr>
          <p:nvPr>
            <p:ph type="sldNum" sz="quarter" idx="11"/>
          </p:nvPr>
        </p:nvSpPr>
        <p:spPr/>
        <p:txBody>
          <a:bodyPr/>
          <a:lstStyle>
            <a:lvl1pPr>
              <a:defRPr/>
            </a:lvl1pPr>
          </a:lstStyle>
          <a:p>
            <a:r>
              <a:rPr lang="fi-FI" altLang="fi-FI"/>
              <a:t> </a:t>
            </a:r>
            <a:fld id="{F4B9A3D9-3455-4CD4-895C-7F967051F5C6}" type="datetime1">
              <a:rPr lang="fi-FI" altLang="fi-FI"/>
              <a:pPr/>
              <a:t>18.12.2018</a:t>
            </a:fld>
            <a:endParaRPr lang="fi-FI" altLang="fi-FI"/>
          </a:p>
        </p:txBody>
      </p:sp>
    </p:spTree>
    <p:extLst>
      <p:ext uri="{BB962C8B-B14F-4D97-AF65-F5344CB8AC3E}">
        <p14:creationId xmlns:p14="http://schemas.microsoft.com/office/powerpoint/2010/main" val="3117242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4638"/>
            <a:ext cx="8915400" cy="1143000"/>
          </a:xfrm>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Alatunnisteen paikkamerkki 6"/>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8" name="Dian numeron paikkamerkki 7"/>
          <p:cNvSpPr>
            <a:spLocks noGrp="1"/>
          </p:cNvSpPr>
          <p:nvPr>
            <p:ph type="sldNum" sz="quarter" idx="11"/>
          </p:nvPr>
        </p:nvSpPr>
        <p:spPr/>
        <p:txBody>
          <a:bodyPr/>
          <a:lstStyle>
            <a:lvl1pPr>
              <a:defRPr/>
            </a:lvl1pPr>
          </a:lstStyle>
          <a:p>
            <a:r>
              <a:rPr lang="fi-FI" altLang="fi-FI"/>
              <a:t> </a:t>
            </a:r>
            <a:fld id="{14A0588A-E874-44F5-AD7C-B4675E3E86CC}" type="datetime1">
              <a:rPr lang="fi-FI" altLang="fi-FI"/>
              <a:pPr/>
              <a:t>18.12.2018</a:t>
            </a:fld>
            <a:endParaRPr lang="fi-FI" altLang="fi-FI"/>
          </a:p>
        </p:txBody>
      </p:sp>
    </p:spTree>
    <p:extLst>
      <p:ext uri="{BB962C8B-B14F-4D97-AF65-F5344CB8AC3E}">
        <p14:creationId xmlns:p14="http://schemas.microsoft.com/office/powerpoint/2010/main" val="191637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Alatunnisteen paikkamerkki 2"/>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4" name="Dian numeron paikkamerkki 3"/>
          <p:cNvSpPr>
            <a:spLocks noGrp="1"/>
          </p:cNvSpPr>
          <p:nvPr>
            <p:ph type="sldNum" sz="quarter" idx="11"/>
          </p:nvPr>
        </p:nvSpPr>
        <p:spPr/>
        <p:txBody>
          <a:bodyPr/>
          <a:lstStyle>
            <a:lvl1pPr>
              <a:defRPr/>
            </a:lvl1pPr>
          </a:lstStyle>
          <a:p>
            <a:r>
              <a:rPr lang="fi-FI" altLang="fi-FI"/>
              <a:t> </a:t>
            </a:r>
            <a:fld id="{492BADA2-C937-4523-A4E2-062D7D19D730}" type="datetime1">
              <a:rPr lang="fi-FI" altLang="fi-FI"/>
              <a:pPr/>
              <a:t>18.12.2018</a:t>
            </a:fld>
            <a:endParaRPr lang="fi-FI" altLang="fi-FI"/>
          </a:p>
        </p:txBody>
      </p:sp>
    </p:spTree>
    <p:extLst>
      <p:ext uri="{BB962C8B-B14F-4D97-AF65-F5344CB8AC3E}">
        <p14:creationId xmlns:p14="http://schemas.microsoft.com/office/powerpoint/2010/main" val="309040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1"/>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3" name="Dian numeron paikkamerkki 2"/>
          <p:cNvSpPr>
            <a:spLocks noGrp="1"/>
          </p:cNvSpPr>
          <p:nvPr>
            <p:ph type="sldNum" sz="quarter" idx="11"/>
          </p:nvPr>
        </p:nvSpPr>
        <p:spPr/>
        <p:txBody>
          <a:bodyPr/>
          <a:lstStyle>
            <a:lvl1pPr>
              <a:defRPr/>
            </a:lvl1pPr>
          </a:lstStyle>
          <a:p>
            <a:r>
              <a:rPr lang="fi-FI" altLang="fi-FI"/>
              <a:t> </a:t>
            </a:r>
            <a:fld id="{2D44B69D-5D94-46DE-9296-7E74929C0470}" type="datetime1">
              <a:rPr lang="fi-FI" altLang="fi-FI"/>
              <a:pPr/>
              <a:t>18.12.2018</a:t>
            </a:fld>
            <a:endParaRPr lang="fi-FI" altLang="fi-FI"/>
          </a:p>
        </p:txBody>
      </p:sp>
    </p:spTree>
    <p:extLst>
      <p:ext uri="{BB962C8B-B14F-4D97-AF65-F5344CB8AC3E}">
        <p14:creationId xmlns:p14="http://schemas.microsoft.com/office/powerpoint/2010/main" val="2047674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3050"/>
            <a:ext cx="3259138" cy="1162050"/>
          </a:xfrm>
        </p:spPr>
        <p:txBody>
          <a:bodyPr/>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Alatunnisteen paikkamerkki 4"/>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6" name="Dian numeron paikkamerkki 5"/>
          <p:cNvSpPr>
            <a:spLocks noGrp="1"/>
          </p:cNvSpPr>
          <p:nvPr>
            <p:ph type="sldNum" sz="quarter" idx="11"/>
          </p:nvPr>
        </p:nvSpPr>
        <p:spPr/>
        <p:txBody>
          <a:bodyPr/>
          <a:lstStyle>
            <a:lvl1pPr>
              <a:defRPr/>
            </a:lvl1pPr>
          </a:lstStyle>
          <a:p>
            <a:r>
              <a:rPr lang="fi-FI" altLang="fi-FI"/>
              <a:t> </a:t>
            </a:r>
            <a:fld id="{61821DFE-5D7F-446B-8D90-B318F528649F}" type="datetime1">
              <a:rPr lang="fi-FI" altLang="fi-FI"/>
              <a:pPr/>
              <a:t>18.12.2018</a:t>
            </a:fld>
            <a:endParaRPr lang="fi-FI" altLang="fi-FI"/>
          </a:p>
        </p:txBody>
      </p:sp>
    </p:spTree>
    <p:extLst>
      <p:ext uri="{BB962C8B-B14F-4D97-AF65-F5344CB8AC3E}">
        <p14:creationId xmlns:p14="http://schemas.microsoft.com/office/powerpoint/2010/main" val="368543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73E8F7F8-A4EA-4EEA-8872-C1D7E80901F0}" type="datetime1">
              <a:rPr lang="fi-FI" altLang="fi-FI"/>
              <a:pPr/>
              <a:t>18.12.2018</a:t>
            </a:fld>
            <a:endParaRPr lang="fi-FI" altLang="fi-FI"/>
          </a:p>
        </p:txBody>
      </p:sp>
    </p:spTree>
    <p:extLst>
      <p:ext uri="{BB962C8B-B14F-4D97-AF65-F5344CB8AC3E}">
        <p14:creationId xmlns:p14="http://schemas.microsoft.com/office/powerpoint/2010/main" val="2213354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41513" y="4800600"/>
            <a:ext cx="5943600" cy="566738"/>
          </a:xfrm>
        </p:spPr>
        <p:txBody>
          <a:bodyPr/>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Alatunnisteen paikkamerkki 4"/>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6" name="Dian numeron paikkamerkki 5"/>
          <p:cNvSpPr>
            <a:spLocks noGrp="1"/>
          </p:cNvSpPr>
          <p:nvPr>
            <p:ph type="sldNum" sz="quarter" idx="11"/>
          </p:nvPr>
        </p:nvSpPr>
        <p:spPr/>
        <p:txBody>
          <a:bodyPr/>
          <a:lstStyle>
            <a:lvl1pPr>
              <a:defRPr/>
            </a:lvl1pPr>
          </a:lstStyle>
          <a:p>
            <a:r>
              <a:rPr lang="fi-FI" altLang="fi-FI"/>
              <a:t> </a:t>
            </a:r>
            <a:fld id="{CCAA7B10-ECD3-40D6-9EB9-F8370B7ACBCB}" type="datetime1">
              <a:rPr lang="fi-FI" altLang="fi-FI"/>
              <a:pPr/>
              <a:t>18.12.2018</a:t>
            </a:fld>
            <a:endParaRPr lang="fi-FI" altLang="fi-FI"/>
          </a:p>
        </p:txBody>
      </p:sp>
    </p:spTree>
    <p:extLst>
      <p:ext uri="{BB962C8B-B14F-4D97-AF65-F5344CB8AC3E}">
        <p14:creationId xmlns:p14="http://schemas.microsoft.com/office/powerpoint/2010/main" val="408462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EF232001-D13D-478E-BC20-024CC7954F22}" type="datetime1">
              <a:rPr lang="fi-FI" altLang="fi-FI"/>
              <a:pPr/>
              <a:t>18.12.2018</a:t>
            </a:fld>
            <a:endParaRPr lang="fi-FI" altLang="fi-FI"/>
          </a:p>
        </p:txBody>
      </p:sp>
    </p:spTree>
    <p:extLst>
      <p:ext uri="{BB962C8B-B14F-4D97-AF65-F5344CB8AC3E}">
        <p14:creationId xmlns:p14="http://schemas.microsoft.com/office/powerpoint/2010/main" val="2464952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42150" y="274638"/>
            <a:ext cx="2087563" cy="5459412"/>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776288" y="274638"/>
            <a:ext cx="6113462" cy="54594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0A7E11DB-621D-446E-9FBB-E962103534F0}" type="datetime1">
              <a:rPr lang="fi-FI" altLang="fi-FI"/>
              <a:pPr/>
              <a:t>18.12.2018</a:t>
            </a:fld>
            <a:endParaRPr lang="fi-FI" altLang="fi-FI"/>
          </a:p>
        </p:txBody>
      </p:sp>
    </p:spTree>
    <p:extLst>
      <p:ext uri="{BB962C8B-B14F-4D97-AF65-F5344CB8AC3E}">
        <p14:creationId xmlns:p14="http://schemas.microsoft.com/office/powerpoint/2010/main" val="54587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82638" y="4406900"/>
            <a:ext cx="8420100" cy="1362075"/>
          </a:xfrm>
        </p:spPr>
        <p:txBody>
          <a:bodyPr anchor="t"/>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Alatunnisteen paikkamerkki 3"/>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5" name="Dian numeron paikkamerkki 4"/>
          <p:cNvSpPr>
            <a:spLocks noGrp="1"/>
          </p:cNvSpPr>
          <p:nvPr>
            <p:ph type="sldNum" sz="quarter" idx="11"/>
          </p:nvPr>
        </p:nvSpPr>
        <p:spPr/>
        <p:txBody>
          <a:bodyPr/>
          <a:lstStyle>
            <a:lvl1pPr>
              <a:defRPr/>
            </a:lvl1pPr>
          </a:lstStyle>
          <a:p>
            <a:r>
              <a:rPr lang="fi-FI" altLang="fi-FI"/>
              <a:t> </a:t>
            </a:r>
            <a:fld id="{671B2F25-5C89-49CB-AF06-00118278F2D5}" type="datetime1">
              <a:rPr lang="fi-FI" altLang="fi-FI"/>
              <a:pPr/>
              <a:t>18.12.2018</a:t>
            </a:fld>
            <a:endParaRPr lang="fi-FI" altLang="fi-FI"/>
          </a:p>
        </p:txBody>
      </p:sp>
    </p:spTree>
    <p:extLst>
      <p:ext uri="{BB962C8B-B14F-4D97-AF65-F5344CB8AC3E}">
        <p14:creationId xmlns:p14="http://schemas.microsoft.com/office/powerpoint/2010/main" val="89955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776288" y="1628775"/>
            <a:ext cx="4100512"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5029200" y="1628775"/>
            <a:ext cx="4100513"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Alatunnisteen paikkamerkki 4"/>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6" name="Dian numeron paikkamerkki 5"/>
          <p:cNvSpPr>
            <a:spLocks noGrp="1"/>
          </p:cNvSpPr>
          <p:nvPr>
            <p:ph type="sldNum" sz="quarter" idx="11"/>
          </p:nvPr>
        </p:nvSpPr>
        <p:spPr/>
        <p:txBody>
          <a:bodyPr/>
          <a:lstStyle>
            <a:lvl1pPr>
              <a:defRPr/>
            </a:lvl1pPr>
          </a:lstStyle>
          <a:p>
            <a:r>
              <a:rPr lang="fi-FI" altLang="fi-FI"/>
              <a:t> </a:t>
            </a:r>
            <a:fld id="{21470987-2EF4-451E-8DC7-98B655ADC385}" type="datetime1">
              <a:rPr lang="fi-FI" altLang="fi-FI"/>
              <a:pPr/>
              <a:t>18.12.2018</a:t>
            </a:fld>
            <a:endParaRPr lang="fi-FI" altLang="fi-FI"/>
          </a:p>
        </p:txBody>
      </p:sp>
    </p:spTree>
    <p:extLst>
      <p:ext uri="{BB962C8B-B14F-4D97-AF65-F5344CB8AC3E}">
        <p14:creationId xmlns:p14="http://schemas.microsoft.com/office/powerpoint/2010/main" val="359038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4638"/>
            <a:ext cx="8915400" cy="1143000"/>
          </a:xfrm>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Alatunnisteen paikkamerkki 6"/>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8" name="Dian numeron paikkamerkki 7"/>
          <p:cNvSpPr>
            <a:spLocks noGrp="1"/>
          </p:cNvSpPr>
          <p:nvPr>
            <p:ph type="sldNum" sz="quarter" idx="11"/>
          </p:nvPr>
        </p:nvSpPr>
        <p:spPr/>
        <p:txBody>
          <a:bodyPr/>
          <a:lstStyle>
            <a:lvl1pPr>
              <a:defRPr/>
            </a:lvl1pPr>
          </a:lstStyle>
          <a:p>
            <a:r>
              <a:rPr lang="fi-FI" altLang="fi-FI"/>
              <a:t> </a:t>
            </a:r>
            <a:fld id="{ED8D81A7-267A-4E3C-93DD-D3669FFA102F}" type="datetime1">
              <a:rPr lang="fi-FI" altLang="fi-FI"/>
              <a:pPr/>
              <a:t>18.12.2018</a:t>
            </a:fld>
            <a:endParaRPr lang="fi-FI" altLang="fi-FI"/>
          </a:p>
        </p:txBody>
      </p:sp>
    </p:spTree>
    <p:extLst>
      <p:ext uri="{BB962C8B-B14F-4D97-AF65-F5344CB8AC3E}">
        <p14:creationId xmlns:p14="http://schemas.microsoft.com/office/powerpoint/2010/main" val="207419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Alatunnisteen paikkamerkki 2"/>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4" name="Dian numeron paikkamerkki 3"/>
          <p:cNvSpPr>
            <a:spLocks noGrp="1"/>
          </p:cNvSpPr>
          <p:nvPr>
            <p:ph type="sldNum" sz="quarter" idx="11"/>
          </p:nvPr>
        </p:nvSpPr>
        <p:spPr/>
        <p:txBody>
          <a:bodyPr/>
          <a:lstStyle>
            <a:lvl1pPr>
              <a:defRPr/>
            </a:lvl1pPr>
          </a:lstStyle>
          <a:p>
            <a:r>
              <a:rPr lang="fi-FI" altLang="fi-FI"/>
              <a:t> </a:t>
            </a:r>
            <a:fld id="{DB4C3AFA-2AB2-405D-AA96-173213FB0AD1}" type="datetime1">
              <a:rPr lang="fi-FI" altLang="fi-FI"/>
              <a:pPr/>
              <a:t>18.12.2018</a:t>
            </a:fld>
            <a:endParaRPr lang="fi-FI" altLang="fi-FI"/>
          </a:p>
        </p:txBody>
      </p:sp>
    </p:spTree>
    <p:extLst>
      <p:ext uri="{BB962C8B-B14F-4D97-AF65-F5344CB8AC3E}">
        <p14:creationId xmlns:p14="http://schemas.microsoft.com/office/powerpoint/2010/main" val="257976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1"/>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3" name="Dian numeron paikkamerkki 2"/>
          <p:cNvSpPr>
            <a:spLocks noGrp="1"/>
          </p:cNvSpPr>
          <p:nvPr>
            <p:ph type="sldNum" sz="quarter" idx="11"/>
          </p:nvPr>
        </p:nvSpPr>
        <p:spPr/>
        <p:txBody>
          <a:bodyPr/>
          <a:lstStyle>
            <a:lvl1pPr>
              <a:defRPr/>
            </a:lvl1pPr>
          </a:lstStyle>
          <a:p>
            <a:r>
              <a:rPr lang="fi-FI" altLang="fi-FI"/>
              <a:t> </a:t>
            </a:r>
            <a:fld id="{50E97D98-7FEE-4DF0-9C59-0C3DF914212C}" type="datetime1">
              <a:rPr lang="fi-FI" altLang="fi-FI"/>
              <a:pPr/>
              <a:t>18.12.2018</a:t>
            </a:fld>
            <a:endParaRPr lang="fi-FI" altLang="fi-FI"/>
          </a:p>
        </p:txBody>
      </p:sp>
    </p:spTree>
    <p:extLst>
      <p:ext uri="{BB962C8B-B14F-4D97-AF65-F5344CB8AC3E}">
        <p14:creationId xmlns:p14="http://schemas.microsoft.com/office/powerpoint/2010/main" val="84581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3050"/>
            <a:ext cx="3259138" cy="1162050"/>
          </a:xfrm>
        </p:spPr>
        <p:txBody>
          <a:bodyPr/>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Alatunnisteen paikkamerkki 4"/>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6" name="Dian numeron paikkamerkki 5"/>
          <p:cNvSpPr>
            <a:spLocks noGrp="1"/>
          </p:cNvSpPr>
          <p:nvPr>
            <p:ph type="sldNum" sz="quarter" idx="11"/>
          </p:nvPr>
        </p:nvSpPr>
        <p:spPr/>
        <p:txBody>
          <a:bodyPr/>
          <a:lstStyle>
            <a:lvl1pPr>
              <a:defRPr/>
            </a:lvl1pPr>
          </a:lstStyle>
          <a:p>
            <a:r>
              <a:rPr lang="fi-FI" altLang="fi-FI"/>
              <a:t> </a:t>
            </a:r>
            <a:fld id="{899B74F6-B1B6-49A7-A088-D2C8C3F17933}" type="datetime1">
              <a:rPr lang="fi-FI" altLang="fi-FI"/>
              <a:pPr/>
              <a:t>18.12.2018</a:t>
            </a:fld>
            <a:endParaRPr lang="fi-FI" altLang="fi-FI"/>
          </a:p>
        </p:txBody>
      </p:sp>
    </p:spTree>
    <p:extLst>
      <p:ext uri="{BB962C8B-B14F-4D97-AF65-F5344CB8AC3E}">
        <p14:creationId xmlns:p14="http://schemas.microsoft.com/office/powerpoint/2010/main" val="497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41513" y="4800600"/>
            <a:ext cx="5943600" cy="566738"/>
          </a:xfrm>
        </p:spPr>
        <p:txBody>
          <a:bodyPr/>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4" name="Tekstin paikkamerkki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Alatunnisteen paikkamerkki 4"/>
          <p:cNvSpPr>
            <a:spLocks noGrp="1"/>
          </p:cNvSpPr>
          <p:nvPr>
            <p:ph type="ftr" sz="quarter" idx="10"/>
          </p:nvPr>
        </p:nvSpPr>
        <p:spPr/>
        <p:txBody>
          <a:bodyPr/>
          <a:lstStyle>
            <a:lvl1pPr>
              <a:defRPr/>
            </a:lvl1pPr>
          </a:lstStyle>
          <a:p>
            <a:r>
              <a:rPr lang="fi-FI" altLang="fi-FI" smtClean="0"/>
              <a:t>Puumerkki palvelua ja ratkaisuja</a:t>
            </a:r>
            <a:endParaRPr lang="fi-FI" altLang="fi-FI"/>
          </a:p>
        </p:txBody>
      </p:sp>
      <p:sp>
        <p:nvSpPr>
          <p:cNvPr id="6" name="Dian numeron paikkamerkki 5"/>
          <p:cNvSpPr>
            <a:spLocks noGrp="1"/>
          </p:cNvSpPr>
          <p:nvPr>
            <p:ph type="sldNum" sz="quarter" idx="11"/>
          </p:nvPr>
        </p:nvSpPr>
        <p:spPr/>
        <p:txBody>
          <a:bodyPr/>
          <a:lstStyle>
            <a:lvl1pPr>
              <a:defRPr/>
            </a:lvl1pPr>
          </a:lstStyle>
          <a:p>
            <a:r>
              <a:rPr lang="fi-FI" altLang="fi-FI"/>
              <a:t> </a:t>
            </a:r>
            <a:fld id="{FE15D3D6-4883-4586-9325-F55AF5DD8F86}" type="datetime1">
              <a:rPr lang="fi-FI" altLang="fi-FI"/>
              <a:pPr/>
              <a:t>18.12.2018</a:t>
            </a:fld>
            <a:endParaRPr lang="fi-FI" altLang="fi-FI"/>
          </a:p>
        </p:txBody>
      </p:sp>
    </p:spTree>
    <p:extLst>
      <p:ext uri="{BB962C8B-B14F-4D97-AF65-F5344CB8AC3E}">
        <p14:creationId xmlns:p14="http://schemas.microsoft.com/office/powerpoint/2010/main" val="27518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uumerkki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925" y="6208713"/>
            <a:ext cx="1728788" cy="3476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76288" y="274638"/>
            <a:ext cx="8353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1027" name="Rectangle 3"/>
          <p:cNvSpPr>
            <a:spLocks noGrp="1" noChangeArrowheads="1"/>
          </p:cNvSpPr>
          <p:nvPr>
            <p:ph type="body" idx="1"/>
          </p:nvPr>
        </p:nvSpPr>
        <p:spPr bwMode="auto">
          <a:xfrm>
            <a:off x="776288" y="1628775"/>
            <a:ext cx="83534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29" name="Rectangle 5"/>
          <p:cNvSpPr>
            <a:spLocks noGrp="1" noChangeArrowheads="1"/>
          </p:cNvSpPr>
          <p:nvPr>
            <p:ph type="ftr" sz="quarter" idx="3"/>
          </p:nvPr>
        </p:nvSpPr>
        <p:spPr bwMode="auto">
          <a:xfrm>
            <a:off x="6464300" y="6237288"/>
            <a:ext cx="31686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r>
              <a:rPr lang="fi-FI" altLang="fi-FI" smtClean="0"/>
              <a:t>Puumerkki palvelua ja ratkaisuja</a:t>
            </a:r>
            <a:endParaRPr lang="fi-FI" altLang="fi-FI"/>
          </a:p>
        </p:txBody>
      </p:sp>
      <p:sp>
        <p:nvSpPr>
          <p:cNvPr id="1030" name="Rectangle 6"/>
          <p:cNvSpPr>
            <a:spLocks noGrp="1" noChangeArrowheads="1"/>
          </p:cNvSpPr>
          <p:nvPr>
            <p:ph type="sldNum" sz="quarter" idx="4"/>
          </p:nvPr>
        </p:nvSpPr>
        <p:spPr bwMode="auto">
          <a:xfrm>
            <a:off x="6464300" y="6453188"/>
            <a:ext cx="31686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r>
              <a:rPr lang="fi-FI" altLang="fi-FI"/>
              <a:t> </a:t>
            </a:r>
            <a:fld id="{9BAFD121-E0EB-43DE-8004-F49546673995}" type="datetime1">
              <a:rPr lang="fi-FI" altLang="fi-FI"/>
              <a:pPr/>
              <a:t>18.12.2018</a:t>
            </a:fld>
            <a:endParaRPr lang="fi-FI" altLang="fi-FI"/>
          </a:p>
        </p:txBody>
      </p:sp>
      <p:sp>
        <p:nvSpPr>
          <p:cNvPr id="1032" name="Line 8"/>
          <p:cNvSpPr>
            <a:spLocks noChangeShapeType="1"/>
          </p:cNvSpPr>
          <p:nvPr/>
        </p:nvSpPr>
        <p:spPr bwMode="auto">
          <a:xfrm>
            <a:off x="415925" y="5949950"/>
            <a:ext cx="91455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71463" indent="-271463" algn="l" rtl="0" eaLnBrk="1" fontAlgn="base" hangingPunct="1">
        <a:spcBef>
          <a:spcPct val="0"/>
        </a:spcBef>
        <a:spcAft>
          <a:spcPct val="20000"/>
        </a:spcAft>
        <a:buChar char="•"/>
        <a:defRPr sz="2400">
          <a:solidFill>
            <a:schemeClr val="tx1"/>
          </a:solidFill>
          <a:latin typeface="+mn-lt"/>
          <a:ea typeface="+mn-ea"/>
          <a:cs typeface="+mn-cs"/>
        </a:defRPr>
      </a:lvl1pPr>
      <a:lvl2pPr marL="533400" indent="-260350" algn="l" rtl="0" eaLnBrk="1" fontAlgn="base" hangingPunct="1">
        <a:spcBef>
          <a:spcPct val="0"/>
        </a:spcBef>
        <a:spcAft>
          <a:spcPct val="20000"/>
        </a:spcAft>
        <a:buChar char="–"/>
        <a:defRPr sz="2200">
          <a:solidFill>
            <a:schemeClr val="tx1"/>
          </a:solidFill>
          <a:latin typeface="+mn-lt"/>
        </a:defRPr>
      </a:lvl2pPr>
      <a:lvl3pPr marL="804863" indent="-269875" algn="l" rtl="0" eaLnBrk="1" fontAlgn="base" hangingPunct="1">
        <a:spcBef>
          <a:spcPct val="0"/>
        </a:spcBef>
        <a:spcAft>
          <a:spcPct val="20000"/>
        </a:spcAft>
        <a:buChar char="•"/>
        <a:defRPr sz="2000">
          <a:solidFill>
            <a:schemeClr val="tx1"/>
          </a:solidFill>
          <a:latin typeface="+mn-lt"/>
        </a:defRPr>
      </a:lvl3pPr>
      <a:lvl4pPr marL="1074738" indent="-268288" algn="l" rtl="0" eaLnBrk="1" fontAlgn="base" hangingPunct="1">
        <a:spcBef>
          <a:spcPct val="0"/>
        </a:spcBef>
        <a:spcAft>
          <a:spcPct val="20000"/>
        </a:spcAft>
        <a:buChar char="–"/>
        <a:defRPr>
          <a:solidFill>
            <a:schemeClr val="tx1"/>
          </a:solidFill>
          <a:latin typeface="+mn-lt"/>
        </a:defRPr>
      </a:lvl4pPr>
      <a:lvl5pPr marL="1346200" indent="-269875" algn="l" rtl="0" eaLnBrk="1" fontAlgn="base" hangingPunct="1">
        <a:spcBef>
          <a:spcPct val="0"/>
        </a:spcBef>
        <a:spcAft>
          <a:spcPct val="20000"/>
        </a:spcAft>
        <a:buChar char="»"/>
        <a:defRPr sz="1600">
          <a:solidFill>
            <a:schemeClr val="tx1"/>
          </a:solidFill>
          <a:latin typeface="+mn-lt"/>
        </a:defRPr>
      </a:lvl5pPr>
      <a:lvl6pPr marL="1803400" indent="-269875" algn="l" rtl="0" eaLnBrk="1" fontAlgn="base" hangingPunct="1">
        <a:spcBef>
          <a:spcPct val="0"/>
        </a:spcBef>
        <a:spcAft>
          <a:spcPct val="20000"/>
        </a:spcAft>
        <a:buChar char="»"/>
        <a:defRPr sz="1600">
          <a:solidFill>
            <a:schemeClr val="tx1"/>
          </a:solidFill>
          <a:latin typeface="+mn-lt"/>
        </a:defRPr>
      </a:lvl6pPr>
      <a:lvl7pPr marL="2260600" indent="-269875" algn="l" rtl="0" eaLnBrk="1" fontAlgn="base" hangingPunct="1">
        <a:spcBef>
          <a:spcPct val="0"/>
        </a:spcBef>
        <a:spcAft>
          <a:spcPct val="20000"/>
        </a:spcAft>
        <a:buChar char="»"/>
        <a:defRPr sz="1600">
          <a:solidFill>
            <a:schemeClr val="tx1"/>
          </a:solidFill>
          <a:latin typeface="+mn-lt"/>
        </a:defRPr>
      </a:lvl7pPr>
      <a:lvl8pPr marL="2717800" indent="-269875" algn="l" rtl="0" eaLnBrk="1" fontAlgn="base" hangingPunct="1">
        <a:spcBef>
          <a:spcPct val="0"/>
        </a:spcBef>
        <a:spcAft>
          <a:spcPct val="20000"/>
        </a:spcAft>
        <a:buChar char="»"/>
        <a:defRPr sz="1600">
          <a:solidFill>
            <a:schemeClr val="tx1"/>
          </a:solidFill>
          <a:latin typeface="+mn-lt"/>
        </a:defRPr>
      </a:lvl8pPr>
      <a:lvl9pPr marL="3175000" indent="-269875" algn="l" rtl="0" eaLnBrk="1" fontAlgn="base" hangingPunct="1">
        <a:spcBef>
          <a:spcPct val="0"/>
        </a:spcBef>
        <a:spcAft>
          <a:spcPct val="20000"/>
        </a:spcAft>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bwMode="auto">
          <a:xfrm>
            <a:off x="776288" y="274638"/>
            <a:ext cx="8353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1268" name="Rectangle 4"/>
          <p:cNvSpPr>
            <a:spLocks noGrp="1" noChangeArrowheads="1"/>
          </p:cNvSpPr>
          <p:nvPr>
            <p:ph type="body" idx="1"/>
          </p:nvPr>
        </p:nvSpPr>
        <p:spPr bwMode="auto">
          <a:xfrm>
            <a:off x="776288" y="1628775"/>
            <a:ext cx="83534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11269" name="Rectangle 5"/>
          <p:cNvSpPr>
            <a:spLocks noGrp="1" noChangeArrowheads="1"/>
          </p:cNvSpPr>
          <p:nvPr>
            <p:ph type="ftr" sz="quarter" idx="3"/>
          </p:nvPr>
        </p:nvSpPr>
        <p:spPr bwMode="auto">
          <a:xfrm>
            <a:off x="6464300" y="6237288"/>
            <a:ext cx="31686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r>
              <a:rPr lang="fi-FI" altLang="fi-FI" smtClean="0"/>
              <a:t>Puumerkki palvelua ja ratkaisuja</a:t>
            </a:r>
            <a:endParaRPr lang="fi-FI" altLang="fi-FI"/>
          </a:p>
        </p:txBody>
      </p:sp>
      <p:sp>
        <p:nvSpPr>
          <p:cNvPr id="11270" name="Rectangle 6"/>
          <p:cNvSpPr>
            <a:spLocks noGrp="1" noChangeArrowheads="1"/>
          </p:cNvSpPr>
          <p:nvPr>
            <p:ph type="sldNum" sz="quarter" idx="4"/>
          </p:nvPr>
        </p:nvSpPr>
        <p:spPr bwMode="auto">
          <a:xfrm>
            <a:off x="6464300" y="6453188"/>
            <a:ext cx="31686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r>
              <a:rPr lang="fi-FI" altLang="fi-FI"/>
              <a:t> </a:t>
            </a:r>
            <a:fld id="{6E8CDA08-B362-4DA1-A083-B5911ED4265E}" type="datetime1">
              <a:rPr lang="fi-FI" altLang="fi-FI"/>
              <a:pPr/>
              <a:t>18.12.2018</a:t>
            </a:fld>
            <a:endParaRPr lang="fi-FI" altLang="fi-FI"/>
          </a:p>
        </p:txBody>
      </p:sp>
      <p:sp>
        <p:nvSpPr>
          <p:cNvPr id="11271" name="Line 7"/>
          <p:cNvSpPr>
            <a:spLocks noChangeShapeType="1"/>
          </p:cNvSpPr>
          <p:nvPr/>
        </p:nvSpPr>
        <p:spPr bwMode="auto">
          <a:xfrm>
            <a:off x="415925" y="5949950"/>
            <a:ext cx="91455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72" name="Picture 8" descr="puumerkki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925" y="6208713"/>
            <a:ext cx="1728788" cy="3476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71463" indent="-271463" algn="l" rtl="0" fontAlgn="base">
        <a:spcBef>
          <a:spcPct val="0"/>
        </a:spcBef>
        <a:spcAft>
          <a:spcPct val="20000"/>
        </a:spcAft>
        <a:buChar char="•"/>
        <a:defRPr sz="2400">
          <a:solidFill>
            <a:schemeClr val="tx1"/>
          </a:solidFill>
          <a:latin typeface="+mn-lt"/>
          <a:ea typeface="+mn-ea"/>
          <a:cs typeface="+mn-cs"/>
        </a:defRPr>
      </a:lvl1pPr>
      <a:lvl2pPr marL="533400" indent="-260350" algn="l" rtl="0" fontAlgn="base">
        <a:spcBef>
          <a:spcPct val="0"/>
        </a:spcBef>
        <a:spcAft>
          <a:spcPct val="20000"/>
        </a:spcAft>
        <a:buChar char="–"/>
        <a:defRPr sz="2200">
          <a:solidFill>
            <a:schemeClr val="tx1"/>
          </a:solidFill>
          <a:latin typeface="+mn-lt"/>
        </a:defRPr>
      </a:lvl2pPr>
      <a:lvl3pPr marL="804863" indent="-269875" algn="l" rtl="0" fontAlgn="base">
        <a:spcBef>
          <a:spcPct val="0"/>
        </a:spcBef>
        <a:spcAft>
          <a:spcPct val="20000"/>
        </a:spcAft>
        <a:buChar char="•"/>
        <a:defRPr sz="2000">
          <a:solidFill>
            <a:schemeClr val="tx1"/>
          </a:solidFill>
          <a:latin typeface="+mn-lt"/>
        </a:defRPr>
      </a:lvl3pPr>
      <a:lvl4pPr marL="1074738" indent="-268288" algn="l" rtl="0" fontAlgn="base">
        <a:spcBef>
          <a:spcPct val="0"/>
        </a:spcBef>
        <a:spcAft>
          <a:spcPct val="20000"/>
        </a:spcAft>
        <a:buChar char="–"/>
        <a:defRPr>
          <a:solidFill>
            <a:schemeClr val="tx1"/>
          </a:solidFill>
          <a:latin typeface="+mn-lt"/>
        </a:defRPr>
      </a:lvl4pPr>
      <a:lvl5pPr marL="1346200" indent="-269875" algn="l" rtl="0" fontAlgn="base">
        <a:spcBef>
          <a:spcPct val="0"/>
        </a:spcBef>
        <a:spcAft>
          <a:spcPct val="20000"/>
        </a:spcAft>
        <a:buChar char="»"/>
        <a:defRPr sz="1600">
          <a:solidFill>
            <a:schemeClr val="tx1"/>
          </a:solidFill>
          <a:latin typeface="+mn-lt"/>
        </a:defRPr>
      </a:lvl5pPr>
      <a:lvl6pPr marL="1803400" indent="-269875" algn="l" rtl="0" fontAlgn="base">
        <a:spcBef>
          <a:spcPct val="0"/>
        </a:spcBef>
        <a:spcAft>
          <a:spcPct val="20000"/>
        </a:spcAft>
        <a:buChar char="»"/>
        <a:defRPr sz="1600">
          <a:solidFill>
            <a:schemeClr val="tx1"/>
          </a:solidFill>
          <a:latin typeface="+mn-lt"/>
        </a:defRPr>
      </a:lvl6pPr>
      <a:lvl7pPr marL="2260600" indent="-269875" algn="l" rtl="0" fontAlgn="base">
        <a:spcBef>
          <a:spcPct val="0"/>
        </a:spcBef>
        <a:spcAft>
          <a:spcPct val="20000"/>
        </a:spcAft>
        <a:buChar char="»"/>
        <a:defRPr sz="1600">
          <a:solidFill>
            <a:schemeClr val="tx1"/>
          </a:solidFill>
          <a:latin typeface="+mn-lt"/>
        </a:defRPr>
      </a:lvl7pPr>
      <a:lvl8pPr marL="2717800" indent="-269875" algn="l" rtl="0" fontAlgn="base">
        <a:spcBef>
          <a:spcPct val="0"/>
        </a:spcBef>
        <a:spcAft>
          <a:spcPct val="20000"/>
        </a:spcAft>
        <a:buChar char="»"/>
        <a:defRPr sz="1600">
          <a:solidFill>
            <a:schemeClr val="tx1"/>
          </a:solidFill>
          <a:latin typeface="+mn-lt"/>
        </a:defRPr>
      </a:lvl8pPr>
      <a:lvl9pPr marL="3175000" indent="-269875" algn="l" rtl="0" fontAlgn="base">
        <a:spcBef>
          <a:spcPct val="0"/>
        </a:spcBef>
        <a:spcAft>
          <a:spcPct val="20000"/>
        </a:spcAft>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3" cstate="print">
            <a:extLst>
              <a:ext uri="{28A0092B-C50C-407E-A947-70E740481C1C}">
                <a14:useLocalDpi xmlns:a14="http://schemas.microsoft.com/office/drawing/2010/main" val="0"/>
              </a:ext>
            </a:extLst>
          </a:blip>
          <a:srcRect l="817" t="11878" r="6042" b="18271"/>
          <a:stretch/>
        </p:blipFill>
        <p:spPr>
          <a:xfrm>
            <a:off x="401329" y="337699"/>
            <a:ext cx="9226549" cy="3892269"/>
          </a:xfrm>
          <a:prstGeom prst="rect">
            <a:avLst/>
          </a:prstGeom>
          <a:ln w="50800">
            <a:solidFill>
              <a:schemeClr val="accent6">
                <a:lumMod val="75000"/>
              </a:schemeClr>
            </a:solidFill>
          </a:ln>
        </p:spPr>
      </p:pic>
      <p:pic>
        <p:nvPicPr>
          <p:cNvPr id="4099" name="Kuva 6"/>
          <p:cNvPicPr>
            <a:picLocks noChangeAspect="1"/>
          </p:cNvPicPr>
          <p:nvPr/>
        </p:nvPicPr>
        <p:blipFill rotWithShape="1">
          <a:blip r:embed="rId4">
            <a:extLst>
              <a:ext uri="{28A0092B-C50C-407E-A947-70E740481C1C}">
                <a14:useLocalDpi xmlns:a14="http://schemas.microsoft.com/office/drawing/2010/main" val="0"/>
              </a:ext>
            </a:extLst>
          </a:blip>
          <a:srcRect l="31142" t="11754" r="2" b="15118"/>
          <a:stretch/>
        </p:blipFill>
        <p:spPr bwMode="auto">
          <a:xfrm>
            <a:off x="409901" y="3314932"/>
            <a:ext cx="5368925" cy="2634348"/>
          </a:xfrm>
          <a:prstGeom prst="rect">
            <a:avLst/>
          </a:prstGeom>
          <a:noFill/>
          <a:ln w="508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102" name="Kuva 8"/>
          <p:cNvPicPr>
            <a:picLocks noChangeAspect="1"/>
          </p:cNvPicPr>
          <p:nvPr/>
        </p:nvPicPr>
        <p:blipFill rotWithShape="1">
          <a:blip r:embed="rId5">
            <a:extLst>
              <a:ext uri="{28A0092B-C50C-407E-A947-70E740481C1C}">
                <a14:useLocalDpi xmlns:a14="http://schemas.microsoft.com/office/drawing/2010/main" val="0"/>
              </a:ext>
            </a:extLst>
          </a:blip>
          <a:srcRect l="10860" t="5979" r="5637" b="6911"/>
          <a:stretch/>
        </p:blipFill>
        <p:spPr bwMode="auto">
          <a:xfrm>
            <a:off x="5415290" y="3314080"/>
            <a:ext cx="4216675" cy="2635200"/>
          </a:xfrm>
          <a:prstGeom prst="rect">
            <a:avLst/>
          </a:prstGeom>
          <a:noFill/>
          <a:ln w="508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28" y="337698"/>
            <a:ext cx="9226549" cy="2919307"/>
          </a:xfrm>
          <a:prstGeom prst="rect">
            <a:avLst/>
          </a:prstGeom>
        </p:spPr>
      </p:pic>
      <p:sp>
        <p:nvSpPr>
          <p:cNvPr id="2" name="Tekstiruutu 1"/>
          <p:cNvSpPr txBox="1"/>
          <p:nvPr/>
        </p:nvSpPr>
        <p:spPr>
          <a:xfrm>
            <a:off x="416496" y="3356992"/>
            <a:ext cx="2592288" cy="369332"/>
          </a:xfrm>
          <a:prstGeom prst="rect">
            <a:avLst/>
          </a:prstGeom>
          <a:noFill/>
        </p:spPr>
        <p:txBody>
          <a:bodyPr wrap="square" rtlCol="0">
            <a:spAutoFit/>
          </a:bodyPr>
          <a:lstStyle/>
          <a:p>
            <a:r>
              <a:rPr lang="en-US" altLang="fi-FI" dirty="0" err="1">
                <a:cs typeface="Arial" charset="0"/>
              </a:rPr>
              <a:t>Kohde</a:t>
            </a:r>
            <a:r>
              <a:rPr lang="en-US" altLang="fi-FI" dirty="0">
                <a:cs typeface="Arial" charset="0"/>
              </a:rPr>
              <a:t>: </a:t>
            </a:r>
            <a:r>
              <a:rPr lang="en-US" altLang="fi-FI" dirty="0" err="1">
                <a:cs typeface="Arial" charset="0"/>
              </a:rPr>
              <a:t>Tripla</a:t>
            </a:r>
            <a:r>
              <a:rPr lang="en-US" altLang="fi-FI" dirty="0">
                <a:cs typeface="Arial" charset="0"/>
              </a:rPr>
              <a:t> by YIT</a:t>
            </a:r>
            <a:endParaRPr lang="en-US" dirty="0"/>
          </a:p>
        </p:txBody>
      </p:sp>
      <p:sp>
        <p:nvSpPr>
          <p:cNvPr id="6" name="Suorakulmio 5"/>
          <p:cNvSpPr/>
          <p:nvPr/>
        </p:nvSpPr>
        <p:spPr>
          <a:xfrm>
            <a:off x="334221" y="2249839"/>
            <a:ext cx="4546771" cy="1728192"/>
          </a:xfrm>
          <a:prstGeom prst="rect">
            <a:avLst/>
          </a:prstGeom>
          <a:solidFill>
            <a:schemeClr val="accent6">
              <a:lumMod val="7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101" name="Rectangle 2"/>
          <p:cNvSpPr>
            <a:spLocks noGrp="1" noChangeArrowheads="1"/>
          </p:cNvSpPr>
          <p:nvPr>
            <p:ph type="ctrTitle"/>
          </p:nvPr>
        </p:nvSpPr>
        <p:spPr>
          <a:xfrm>
            <a:off x="516349" y="2579840"/>
            <a:ext cx="4736976" cy="1224136"/>
          </a:xfrm>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l" eaLnBrk="1" hangingPunct="1">
              <a:lnSpc>
                <a:spcPct val="100000"/>
              </a:lnSpc>
            </a:pPr>
            <a:r>
              <a:rPr lang="en-US" altLang="fi-FI" sz="2800" dirty="0" smtClean="0">
                <a:solidFill>
                  <a:schemeClr val="bg1"/>
                </a:solidFill>
                <a:cs typeface="Arial" charset="0"/>
              </a:rPr>
              <a:t>Puumerkki  Tuija Brandt</a:t>
            </a:r>
            <a:br>
              <a:rPr lang="en-US" altLang="fi-FI" sz="2800" dirty="0" smtClean="0">
                <a:solidFill>
                  <a:schemeClr val="bg1"/>
                </a:solidFill>
                <a:cs typeface="Arial" charset="0"/>
              </a:rPr>
            </a:br>
            <a:r>
              <a:rPr lang="en-US" altLang="fi-FI" sz="2800" dirty="0" err="1" smtClean="0">
                <a:solidFill>
                  <a:schemeClr val="bg1"/>
                </a:solidFill>
                <a:cs typeface="Arial" charset="0"/>
              </a:rPr>
              <a:t>MAVIn</a:t>
            </a:r>
            <a:r>
              <a:rPr lang="en-US" altLang="fi-FI" sz="2800" dirty="0" smtClean="0">
                <a:solidFill>
                  <a:schemeClr val="bg1"/>
                </a:solidFill>
                <a:cs typeface="Arial" charset="0"/>
              </a:rPr>
              <a:t> </a:t>
            </a:r>
            <a:r>
              <a:rPr lang="en-US" altLang="fi-FI" sz="2800" smtClean="0">
                <a:solidFill>
                  <a:schemeClr val="bg1"/>
                </a:solidFill>
                <a:cs typeface="Arial" charset="0"/>
              </a:rPr>
              <a:t>Tietoiskupäivä </a:t>
            </a:r>
            <a:r>
              <a:rPr lang="en-US" altLang="fi-FI" sz="2800" dirty="0" smtClean="0">
                <a:solidFill>
                  <a:schemeClr val="bg1"/>
                </a:solidFill>
                <a:cs typeface="Arial" charset="0"/>
              </a:rPr>
              <a:t>16.05.2018 Lappeenranta</a:t>
            </a:r>
            <a:endParaRPr lang="en-US" altLang="fi-FI" sz="2000" b="0" dirty="0" smtClean="0"/>
          </a:p>
        </p:txBody>
      </p:sp>
    </p:spTree>
    <p:extLst>
      <p:ext uri="{BB962C8B-B14F-4D97-AF65-F5344CB8AC3E}">
        <p14:creationId xmlns:p14="http://schemas.microsoft.com/office/powerpoint/2010/main" val="1926810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Venäjän tuonti</a:t>
            </a:r>
            <a:endParaRPr lang="fi-FI" dirty="0"/>
          </a:p>
        </p:txBody>
      </p:sp>
      <p:sp>
        <p:nvSpPr>
          <p:cNvPr id="3" name="Sisällön paikkamerkki 2"/>
          <p:cNvSpPr>
            <a:spLocks noGrp="1"/>
          </p:cNvSpPr>
          <p:nvPr>
            <p:ph idx="1"/>
          </p:nvPr>
        </p:nvSpPr>
        <p:spPr/>
        <p:txBody>
          <a:bodyPr/>
          <a:lstStyle/>
          <a:p>
            <a:r>
              <a:rPr lang="fi-FI" dirty="0" smtClean="0"/>
              <a:t>Kustannustehokas tuonti tavoitteena</a:t>
            </a:r>
          </a:p>
          <a:p>
            <a:r>
              <a:rPr lang="fi-FI" dirty="0" smtClean="0"/>
              <a:t>Ei raakapuuta, vain jo sahattua / levyjä</a:t>
            </a:r>
          </a:p>
          <a:p>
            <a:r>
              <a:rPr lang="fi-FI" dirty="0" smtClean="0"/>
              <a:t>Pitkät ketjut ja niiden selvittely joskus ongelmallista (kielitaito, dokumenttien oikeellisuus, viranomaiset, ongelmatapaukset)</a:t>
            </a:r>
          </a:p>
          <a:p>
            <a:r>
              <a:rPr lang="fi-FI" dirty="0" smtClean="0"/>
              <a:t>Oma tullaus ostopalveluna = EU TR mielessä ollaan suuremmassa roolissa kuin pelkkä kauppaa käyvä. Asetetaan tuotteet </a:t>
            </a:r>
            <a:r>
              <a:rPr lang="fi-FI" u="sng" dirty="0" smtClean="0">
                <a:solidFill>
                  <a:srgbClr val="FF0000"/>
                </a:solidFill>
              </a:rPr>
              <a:t>ensimmäistä</a:t>
            </a:r>
            <a:r>
              <a:rPr lang="fi-FI" dirty="0" smtClean="0"/>
              <a:t> kertaa markkinoille</a:t>
            </a:r>
          </a:p>
          <a:p>
            <a:r>
              <a:rPr lang="fi-FI" dirty="0" smtClean="0"/>
              <a:t>Jatkuva valvonta, laskujen, lähetyslistojen jne. tarkistaminen, että löytyy FSC / PEFC lausekkeet</a:t>
            </a:r>
          </a:p>
          <a:p>
            <a:endParaRPr lang="fi-FI" dirty="0" smtClean="0"/>
          </a:p>
          <a:p>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Tree>
    <p:extLst>
      <p:ext uri="{BB962C8B-B14F-4D97-AF65-F5344CB8AC3E}">
        <p14:creationId xmlns:p14="http://schemas.microsoft.com/office/powerpoint/2010/main" val="947680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kartta 1</a:t>
            </a:r>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472" y="1594167"/>
            <a:ext cx="5619760" cy="4178584"/>
          </a:xfrm>
          <a:prstGeom prst="rect">
            <a:avLst/>
          </a:prstGeom>
        </p:spPr>
      </p:pic>
      <p:sp>
        <p:nvSpPr>
          <p:cNvPr id="7" name="Sisällön paikkamerkki 2"/>
          <p:cNvSpPr>
            <a:spLocks noGrp="1"/>
          </p:cNvSpPr>
          <p:nvPr>
            <p:ph idx="1"/>
          </p:nvPr>
        </p:nvSpPr>
        <p:spPr>
          <a:xfrm>
            <a:off x="6105128" y="846138"/>
            <a:ext cx="3383806" cy="4752528"/>
          </a:xfrm>
        </p:spPr>
        <p:txBody>
          <a:bodyPr/>
          <a:lstStyle/>
          <a:p>
            <a:pPr marL="0" indent="0">
              <a:buNone/>
            </a:pPr>
            <a:r>
              <a:rPr lang="fi-FI" dirty="0" smtClean="0"/>
              <a:t>1) Jokaisella alueella on oma numerointi</a:t>
            </a:r>
            <a:br>
              <a:rPr lang="fi-FI" dirty="0" smtClean="0"/>
            </a:br>
            <a:r>
              <a:rPr lang="fi-FI" dirty="0" smtClean="0"/>
              <a:t>Tietämys esim. suojelualueet, moratorio, suunnitellut suojelualueet, </a:t>
            </a:r>
            <a:r>
              <a:rPr lang="fi-FI" dirty="0" err="1" smtClean="0"/>
              <a:t>indact</a:t>
            </a:r>
            <a:r>
              <a:rPr lang="fi-FI" dirty="0" smtClean="0"/>
              <a:t> </a:t>
            </a:r>
            <a:r>
              <a:rPr lang="fi-FI" dirty="0" err="1" smtClean="0"/>
              <a:t>landscapes</a:t>
            </a:r>
            <a:r>
              <a:rPr lang="fi-FI" dirty="0" smtClean="0"/>
              <a:t>, luonnonsuojelujärjestöt</a:t>
            </a:r>
          </a:p>
          <a:p>
            <a:pPr marL="0" indent="0">
              <a:buNone/>
            </a:pPr>
            <a:r>
              <a:rPr lang="fi-FI" dirty="0" smtClean="0"/>
              <a:t>2) esim. </a:t>
            </a:r>
            <a:r>
              <a:rPr lang="fi-FI" dirty="0"/>
              <a:t>k</a:t>
            </a:r>
            <a:r>
              <a:rPr lang="fi-FI" dirty="0" smtClean="0"/>
              <a:t>eltainen alue = Moratorio, ei osteta alueelta peräisin olevaa puutavaraa</a:t>
            </a:r>
          </a:p>
          <a:p>
            <a:pPr marL="0" indent="0">
              <a:buNone/>
            </a:pPr>
            <a:r>
              <a:rPr lang="fi-FI" dirty="0" smtClean="0"/>
              <a:t>Ns. </a:t>
            </a:r>
            <a:r>
              <a:rPr lang="fi-FI" dirty="0" err="1" smtClean="0"/>
              <a:t>hakkkuurauha</a:t>
            </a:r>
            <a:endParaRPr lang="fi-FI" dirty="0" smtClean="0"/>
          </a:p>
        </p:txBody>
      </p:sp>
    </p:spTree>
    <p:extLst>
      <p:ext uri="{BB962C8B-B14F-4D97-AF65-F5344CB8AC3E}">
        <p14:creationId xmlns:p14="http://schemas.microsoft.com/office/powerpoint/2010/main" val="3733986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kartta </a:t>
            </a:r>
            <a:r>
              <a:rPr lang="fi-FI" dirty="0"/>
              <a:t>2</a:t>
            </a:r>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1556792"/>
            <a:ext cx="8856984" cy="5013176"/>
          </a:xfrm>
          <a:prstGeom prst="rect">
            <a:avLst/>
          </a:prstGeom>
        </p:spPr>
      </p:pic>
    </p:spTree>
    <p:extLst>
      <p:ext uri="{BB962C8B-B14F-4D97-AF65-F5344CB8AC3E}">
        <p14:creationId xmlns:p14="http://schemas.microsoft.com/office/powerpoint/2010/main" val="103695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Tiivistys</a:t>
            </a:r>
            <a:endParaRPr lang="fi-FI" dirty="0"/>
          </a:p>
        </p:txBody>
      </p:sp>
      <p:sp>
        <p:nvSpPr>
          <p:cNvPr id="3" name="Sisällön paikkamerkki 2"/>
          <p:cNvSpPr>
            <a:spLocks noGrp="1"/>
          </p:cNvSpPr>
          <p:nvPr>
            <p:ph idx="1"/>
          </p:nvPr>
        </p:nvSpPr>
        <p:spPr>
          <a:xfrm>
            <a:off x="776288" y="1628775"/>
            <a:ext cx="8353425" cy="1872233"/>
          </a:xfrm>
        </p:spPr>
        <p:txBody>
          <a:bodyPr/>
          <a:lstStyle/>
          <a:p>
            <a:r>
              <a:rPr lang="fi-FI" dirty="0" smtClean="0"/>
              <a:t>Johdon sitoutuminen</a:t>
            </a:r>
          </a:p>
          <a:p>
            <a:r>
              <a:rPr lang="fi-FI" dirty="0" smtClean="0"/>
              <a:t>Ketjujen tarkastelu kokonaisvaltaisesti</a:t>
            </a:r>
          </a:p>
          <a:p>
            <a:r>
              <a:rPr lang="fi-FI" dirty="0" smtClean="0"/>
              <a:t>Ketjujen valvonta, jatkuva koulutus</a:t>
            </a:r>
          </a:p>
          <a:p>
            <a:r>
              <a:rPr lang="fi-FI" dirty="0" smtClean="0"/>
              <a:t>Sertifioitujen tuotteiden menekin edistäminen</a:t>
            </a:r>
          </a:p>
          <a:p>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Tree>
    <p:extLst>
      <p:ext uri="{BB962C8B-B14F-4D97-AF65-F5344CB8AC3E}">
        <p14:creationId xmlns:p14="http://schemas.microsoft.com/office/powerpoint/2010/main" val="46180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0"/>
          </p:nvPr>
        </p:nvSpPr>
        <p:spPr/>
        <p:txBody>
          <a:bodyPr/>
          <a:lstStyle/>
          <a:p>
            <a:pPr fontAlgn="base">
              <a:spcBef>
                <a:spcPct val="0"/>
              </a:spcBef>
              <a:spcAft>
                <a:spcPct val="0"/>
              </a:spcAft>
            </a:pPr>
            <a:r>
              <a:rPr lang="fi-FI" altLang="fi-FI" smtClean="0">
                <a:solidFill>
                  <a:srgbClr val="000000"/>
                </a:solidFill>
              </a:rPr>
              <a:t>Puumerkki palvelua ja ratkaisuja</a:t>
            </a:r>
            <a:endParaRPr lang="fi-FI" altLang="fi-FI">
              <a:solidFill>
                <a:srgbClr val="000000"/>
              </a:solidFill>
            </a:endParaRPr>
          </a:p>
        </p:txBody>
      </p:sp>
      <p:pic>
        <p:nvPicPr>
          <p:cNvPr id="5" name="Picture 2" descr="\\frpdc89\users$\kekomki\Data\Puumerkki\Markkinointi\Esittelykalvot 2018\koukkuniemi_20170331_18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3" t="12194" r="3726" b="-4074"/>
          <a:stretch/>
        </p:blipFill>
        <p:spPr bwMode="auto">
          <a:xfrm>
            <a:off x="346968" y="913101"/>
            <a:ext cx="7421761" cy="47391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572026" y="1615924"/>
            <a:ext cx="6787158" cy="116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b" anchorCtr="0" compatLnSpc="1">
            <a:prstTxWarp prst="textNoShape">
              <a:avLst/>
            </a:prstTxWarp>
          </a:bodyPr>
          <a:lstStyle>
            <a:lvl1pPr algn="ctr" rtl="0" fontAlgn="base">
              <a:lnSpc>
                <a:spcPct val="90000"/>
              </a:lnSpc>
              <a:spcBef>
                <a:spcPct val="0"/>
              </a:spcBef>
              <a:spcAft>
                <a:spcPct val="0"/>
              </a:spcAft>
              <a:defRPr sz="5400" b="1">
                <a:solidFill>
                  <a:schemeClr val="bg1"/>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fi-FI" altLang="fi-FI" sz="4388" kern="0" dirty="0" smtClean="0">
                <a:solidFill>
                  <a:schemeClr val="tx1"/>
                </a:solidFill>
              </a:rPr>
              <a:t>Kiitos!</a:t>
            </a:r>
            <a:endParaRPr lang="fi-FI" altLang="fi-FI" sz="4388" kern="0" dirty="0">
              <a:solidFill>
                <a:schemeClr val="tx1"/>
              </a:solidFill>
            </a:endParaRPr>
          </a:p>
        </p:txBody>
      </p:sp>
    </p:spTree>
    <p:extLst>
      <p:ext uri="{BB962C8B-B14F-4D97-AF65-F5344CB8AC3E}">
        <p14:creationId xmlns:p14="http://schemas.microsoft.com/office/powerpoint/2010/main" val="82875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Puumerkki Group</a:t>
            </a:r>
            <a:endParaRPr lang="fi-FI" dirty="0"/>
          </a:p>
        </p:txBody>
      </p:sp>
      <p:pic>
        <p:nvPicPr>
          <p:cNvPr id="5" name="Sisällön paikkamerkk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558" y="1943687"/>
            <a:ext cx="1556583" cy="3335536"/>
          </a:xfrm>
        </p:spPr>
      </p:pic>
      <p:sp>
        <p:nvSpPr>
          <p:cNvPr id="4" name="Alatunnisteen paikkamerkki 3"/>
          <p:cNvSpPr>
            <a:spLocks noGrp="1"/>
          </p:cNvSpPr>
          <p:nvPr>
            <p:ph type="ftr" sz="quarter" idx="10"/>
          </p:nvPr>
        </p:nvSpPr>
        <p:spPr/>
        <p:txBody>
          <a:bodyPr/>
          <a:lstStyle/>
          <a:p>
            <a:pPr fontAlgn="base">
              <a:spcBef>
                <a:spcPct val="0"/>
              </a:spcBef>
              <a:spcAft>
                <a:spcPct val="0"/>
              </a:spcAft>
            </a:pPr>
            <a:r>
              <a:rPr lang="fi-FI" altLang="fi-FI" smtClean="0">
                <a:solidFill>
                  <a:srgbClr val="000000"/>
                </a:solidFill>
              </a:rPr>
              <a:t>Puumerkki palvelua ja ratkaisuja</a:t>
            </a:r>
            <a:endParaRPr lang="fi-FI" altLang="fi-FI">
              <a:solidFill>
                <a:srgbClr val="000000"/>
              </a:solidFill>
            </a:endParaRPr>
          </a:p>
        </p:txBody>
      </p:sp>
      <p:pic>
        <p:nvPicPr>
          <p:cNvPr id="7" name="Kuva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532" y="1250806"/>
            <a:ext cx="3998549" cy="411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sällön paikkamerkki 5"/>
          <p:cNvSpPr txBox="1">
            <a:spLocks/>
          </p:cNvSpPr>
          <p:nvPr/>
        </p:nvSpPr>
        <p:spPr bwMode="auto">
          <a:xfrm>
            <a:off x="2491509" y="1966319"/>
            <a:ext cx="6630700" cy="332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t" anchorCtr="0" compatLnSpc="1">
            <a:prstTxWarp prst="textNoShape">
              <a:avLst/>
            </a:prstTxWarp>
          </a:bodyPr>
          <a:lstStyle>
            <a:lvl1pPr marL="271463" indent="-271463" algn="l" rtl="0" eaLnBrk="1" fontAlgn="base" hangingPunct="1">
              <a:spcBef>
                <a:spcPct val="0"/>
              </a:spcBef>
              <a:spcAft>
                <a:spcPct val="20000"/>
              </a:spcAft>
              <a:buChar char="•"/>
              <a:defRPr sz="2400">
                <a:solidFill>
                  <a:schemeClr val="tx1"/>
                </a:solidFill>
                <a:latin typeface="+mn-lt"/>
                <a:ea typeface="+mn-ea"/>
                <a:cs typeface="+mn-cs"/>
              </a:defRPr>
            </a:lvl1pPr>
            <a:lvl2pPr marL="533400" indent="-260350" algn="l" rtl="0" eaLnBrk="1" fontAlgn="base" hangingPunct="1">
              <a:spcBef>
                <a:spcPct val="0"/>
              </a:spcBef>
              <a:spcAft>
                <a:spcPct val="20000"/>
              </a:spcAft>
              <a:buChar char="–"/>
              <a:defRPr sz="2200">
                <a:solidFill>
                  <a:schemeClr val="tx1"/>
                </a:solidFill>
                <a:latin typeface="+mn-lt"/>
              </a:defRPr>
            </a:lvl2pPr>
            <a:lvl3pPr marL="804863" indent="-269875" algn="l" rtl="0" eaLnBrk="1" fontAlgn="base" hangingPunct="1">
              <a:spcBef>
                <a:spcPct val="0"/>
              </a:spcBef>
              <a:spcAft>
                <a:spcPct val="20000"/>
              </a:spcAft>
              <a:buChar char="•"/>
              <a:defRPr sz="2000">
                <a:solidFill>
                  <a:schemeClr val="tx1"/>
                </a:solidFill>
                <a:latin typeface="+mn-lt"/>
              </a:defRPr>
            </a:lvl3pPr>
            <a:lvl4pPr marL="1074738" indent="-268288" algn="l" rtl="0" eaLnBrk="1" fontAlgn="base" hangingPunct="1">
              <a:spcBef>
                <a:spcPct val="0"/>
              </a:spcBef>
              <a:spcAft>
                <a:spcPct val="20000"/>
              </a:spcAft>
              <a:buChar char="–"/>
              <a:defRPr>
                <a:solidFill>
                  <a:schemeClr val="tx1"/>
                </a:solidFill>
                <a:latin typeface="+mn-lt"/>
              </a:defRPr>
            </a:lvl4pPr>
            <a:lvl5pPr marL="1346200" indent="-269875" algn="l" rtl="0" eaLnBrk="1" fontAlgn="base" hangingPunct="1">
              <a:spcBef>
                <a:spcPct val="0"/>
              </a:spcBef>
              <a:spcAft>
                <a:spcPct val="20000"/>
              </a:spcAft>
              <a:buChar char="»"/>
              <a:defRPr sz="1600">
                <a:solidFill>
                  <a:schemeClr val="tx1"/>
                </a:solidFill>
                <a:latin typeface="+mn-lt"/>
              </a:defRPr>
            </a:lvl5pPr>
            <a:lvl6pPr marL="1803400" indent="-269875" algn="l" rtl="0" eaLnBrk="1" fontAlgn="base" hangingPunct="1">
              <a:spcBef>
                <a:spcPct val="0"/>
              </a:spcBef>
              <a:spcAft>
                <a:spcPct val="20000"/>
              </a:spcAft>
              <a:buChar char="»"/>
              <a:defRPr sz="1600">
                <a:solidFill>
                  <a:schemeClr val="tx1"/>
                </a:solidFill>
                <a:latin typeface="+mn-lt"/>
              </a:defRPr>
            </a:lvl6pPr>
            <a:lvl7pPr marL="2260600" indent="-269875" algn="l" rtl="0" eaLnBrk="1" fontAlgn="base" hangingPunct="1">
              <a:spcBef>
                <a:spcPct val="0"/>
              </a:spcBef>
              <a:spcAft>
                <a:spcPct val="20000"/>
              </a:spcAft>
              <a:buChar char="»"/>
              <a:defRPr sz="1600">
                <a:solidFill>
                  <a:schemeClr val="tx1"/>
                </a:solidFill>
                <a:latin typeface="+mn-lt"/>
              </a:defRPr>
            </a:lvl7pPr>
            <a:lvl8pPr marL="2717800" indent="-269875" algn="l" rtl="0" eaLnBrk="1" fontAlgn="base" hangingPunct="1">
              <a:spcBef>
                <a:spcPct val="0"/>
              </a:spcBef>
              <a:spcAft>
                <a:spcPct val="20000"/>
              </a:spcAft>
              <a:buChar char="»"/>
              <a:defRPr sz="1600">
                <a:solidFill>
                  <a:schemeClr val="tx1"/>
                </a:solidFill>
                <a:latin typeface="+mn-lt"/>
              </a:defRPr>
            </a:lvl8pPr>
            <a:lvl9pPr marL="3175000" indent="-269875" algn="l" rtl="0" eaLnBrk="1" fontAlgn="base" hangingPunct="1">
              <a:spcBef>
                <a:spcPct val="0"/>
              </a:spcBef>
              <a:spcAft>
                <a:spcPct val="20000"/>
              </a:spcAft>
              <a:buChar char="»"/>
              <a:defRPr sz="1600">
                <a:solidFill>
                  <a:schemeClr val="tx1"/>
                </a:solidFill>
                <a:latin typeface="+mn-lt"/>
              </a:defRPr>
            </a:lvl9pPr>
          </a:lstStyle>
          <a:p>
            <a:r>
              <a:rPr lang="en-GB" sz="1950" kern="0" dirty="0"/>
              <a:t>13 </a:t>
            </a:r>
            <a:r>
              <a:rPr lang="en-GB" sz="1950" kern="0" dirty="0" err="1" smtClean="0"/>
              <a:t>pistettä</a:t>
            </a:r>
            <a:r>
              <a:rPr lang="en-GB" sz="1950" kern="0" dirty="0" smtClean="0"/>
              <a:t> </a:t>
            </a:r>
            <a:r>
              <a:rPr lang="en-GB" sz="1950" kern="0" dirty="0"/>
              <a:t>/ </a:t>
            </a:r>
            <a:r>
              <a:rPr lang="en-GB" sz="1950" kern="0" dirty="0" smtClean="0"/>
              <a:t>Suomi, </a:t>
            </a:r>
            <a:r>
              <a:rPr lang="en-GB" sz="1950" kern="0" dirty="0" err="1" smtClean="0"/>
              <a:t>Viro</a:t>
            </a:r>
            <a:r>
              <a:rPr lang="en-GB" sz="1950" kern="0" dirty="0"/>
              <a:t/>
            </a:r>
            <a:br>
              <a:rPr lang="en-GB" sz="1950" kern="0" dirty="0"/>
            </a:br>
            <a:r>
              <a:rPr lang="en-GB" sz="1950" kern="0" dirty="0" err="1" smtClean="0"/>
              <a:t>Uusi</a:t>
            </a:r>
            <a:r>
              <a:rPr lang="en-GB" sz="1950" kern="0" dirty="0" smtClean="0"/>
              <a:t> </a:t>
            </a:r>
            <a:r>
              <a:rPr lang="en-GB" sz="1950" kern="0" dirty="0" err="1" smtClean="0"/>
              <a:t>terminaali</a:t>
            </a:r>
            <a:r>
              <a:rPr lang="en-GB" sz="1950" kern="0" dirty="0" smtClean="0"/>
              <a:t> </a:t>
            </a:r>
            <a:r>
              <a:rPr lang="en-GB" sz="1950" kern="0" dirty="0" err="1" smtClean="0"/>
              <a:t>Tarttoon</a:t>
            </a:r>
            <a:r>
              <a:rPr lang="en-GB" sz="1950" kern="0" dirty="0" smtClean="0"/>
              <a:t> </a:t>
            </a:r>
            <a:r>
              <a:rPr lang="en-GB" sz="1950" kern="0" dirty="0"/>
              <a:t>09/2018</a:t>
            </a:r>
            <a:br>
              <a:rPr lang="en-GB" sz="1950" kern="0" dirty="0"/>
            </a:br>
            <a:r>
              <a:rPr lang="en-GB" sz="1950" kern="0" dirty="0"/>
              <a:t/>
            </a:r>
            <a:br>
              <a:rPr lang="en-GB" sz="1950" kern="0" dirty="0"/>
            </a:br>
            <a:endParaRPr lang="en-GB" sz="1950" kern="0" dirty="0"/>
          </a:p>
          <a:p>
            <a:r>
              <a:rPr lang="en-GB" sz="1950" kern="0" dirty="0" err="1" smtClean="0"/>
              <a:t>Liikevaihto</a:t>
            </a:r>
            <a:r>
              <a:rPr lang="en-GB" sz="1950" kern="0" dirty="0" smtClean="0"/>
              <a:t>: 180 </a:t>
            </a:r>
            <a:r>
              <a:rPr lang="en-GB" sz="1950" kern="0" dirty="0" err="1" smtClean="0"/>
              <a:t>Milj</a:t>
            </a:r>
            <a:r>
              <a:rPr lang="en-GB" sz="1950" kern="0" dirty="0" smtClean="0"/>
              <a:t>.  </a:t>
            </a:r>
            <a:r>
              <a:rPr lang="en-GB" sz="1950" kern="0" dirty="0" err="1" smtClean="0"/>
              <a:t>euroa</a:t>
            </a:r>
            <a:r>
              <a:rPr lang="en-GB" sz="1950" kern="0" dirty="0"/>
              <a:t/>
            </a:r>
            <a:br>
              <a:rPr lang="en-GB" sz="1950" kern="0" dirty="0"/>
            </a:br>
            <a:r>
              <a:rPr lang="en-GB" sz="1950" kern="0" dirty="0"/>
              <a:t/>
            </a:r>
            <a:br>
              <a:rPr lang="en-GB" sz="1950" kern="0" dirty="0"/>
            </a:br>
            <a:r>
              <a:rPr lang="en-GB" sz="1950" kern="0" dirty="0"/>
              <a:t/>
            </a:r>
            <a:br>
              <a:rPr lang="en-GB" sz="1950" kern="0" dirty="0"/>
            </a:br>
            <a:endParaRPr lang="en-GB" sz="1950" kern="0" dirty="0"/>
          </a:p>
          <a:p>
            <a:r>
              <a:rPr lang="en-GB" sz="1950" kern="0" dirty="0" err="1" smtClean="0"/>
              <a:t>Henkilöstö</a:t>
            </a:r>
            <a:r>
              <a:rPr lang="en-GB" sz="1950" kern="0" dirty="0" smtClean="0"/>
              <a:t> 175</a:t>
            </a:r>
            <a:r>
              <a:rPr lang="fi-FI" sz="1950" kern="0" dirty="0"/>
              <a:t/>
            </a:r>
            <a:br>
              <a:rPr lang="fi-FI" sz="1950" kern="0" dirty="0"/>
            </a:br>
            <a:endParaRPr lang="fi-FI" sz="1950" kern="0" dirty="0"/>
          </a:p>
          <a:p>
            <a:pPr marL="0" indent="0">
              <a:buNone/>
            </a:pPr>
            <a:endParaRPr lang="fi-FI" sz="1950" kern="0" dirty="0"/>
          </a:p>
          <a:p>
            <a:pPr marL="0" indent="0">
              <a:buNone/>
            </a:pPr>
            <a:endParaRPr lang="fi-FI" sz="1950" kern="0" dirty="0"/>
          </a:p>
          <a:p>
            <a:pPr marL="0" indent="0">
              <a:buNone/>
            </a:pPr>
            <a:endParaRPr lang="fi-FI" sz="1950" kern="0" dirty="0"/>
          </a:p>
        </p:txBody>
      </p:sp>
      <p:sp>
        <p:nvSpPr>
          <p:cNvPr id="3" name="Suorakulmio 2"/>
          <p:cNvSpPr/>
          <p:nvPr/>
        </p:nvSpPr>
        <p:spPr>
          <a:xfrm>
            <a:off x="798962" y="5246503"/>
            <a:ext cx="7198610" cy="646331"/>
          </a:xfrm>
          <a:prstGeom prst="rect">
            <a:avLst/>
          </a:prstGeom>
        </p:spPr>
        <p:txBody>
          <a:bodyPr wrap="square">
            <a:spAutoFit/>
          </a:bodyPr>
          <a:lstStyle/>
          <a:p>
            <a:r>
              <a:rPr lang="fi-FI" dirty="0" smtClean="0"/>
              <a:t>Asiakkaat: </a:t>
            </a:r>
            <a:r>
              <a:rPr lang="fi-FI" dirty="0"/>
              <a:t>rakennusliikkeet, jälleenmyyjät, talotehtaat ja teolliset puutavaran </a:t>
            </a:r>
            <a:r>
              <a:rPr lang="fi-FI" dirty="0" smtClean="0"/>
              <a:t>käyttäjät.  B2B, ei kuluttajamyyntiä.</a:t>
            </a:r>
            <a:endParaRPr lang="fi-FI" dirty="0"/>
          </a:p>
        </p:txBody>
      </p:sp>
    </p:spTree>
    <p:extLst>
      <p:ext uri="{BB962C8B-B14F-4D97-AF65-F5344CB8AC3E}">
        <p14:creationId xmlns:p14="http://schemas.microsoft.com/office/powerpoint/2010/main" val="144256970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Puumerkki tiennäyttäjänä</a:t>
            </a:r>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
        <p:nvSpPr>
          <p:cNvPr id="5" name="Pyöristetty suorakulmio 4"/>
          <p:cNvSpPr/>
          <p:nvPr/>
        </p:nvSpPr>
        <p:spPr>
          <a:xfrm>
            <a:off x="692727" y="1951830"/>
            <a:ext cx="3556000" cy="1477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Sisällön paikkamerkki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64968" y="1761909"/>
            <a:ext cx="2474545" cy="3484563"/>
          </a:xfrm>
          <a:prstGeom prst="rect">
            <a:avLst/>
          </a:prstGeom>
        </p:spPr>
      </p:pic>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451" y="1680187"/>
            <a:ext cx="2359482" cy="3486728"/>
          </a:xfrm>
          <a:prstGeom prst="rect">
            <a:avLst/>
          </a:prstGeom>
        </p:spPr>
      </p:pic>
      <p:sp>
        <p:nvSpPr>
          <p:cNvPr id="8" name="Suorakulmio 7"/>
          <p:cNvSpPr/>
          <p:nvPr/>
        </p:nvSpPr>
        <p:spPr>
          <a:xfrm>
            <a:off x="776288" y="2204864"/>
            <a:ext cx="3384624" cy="923330"/>
          </a:xfrm>
          <a:prstGeom prst="rect">
            <a:avLst/>
          </a:prstGeom>
        </p:spPr>
        <p:txBody>
          <a:bodyPr wrap="square">
            <a:spAutoFit/>
          </a:bodyPr>
          <a:lstStyle/>
          <a:p>
            <a:pPr algn="ctr"/>
            <a:r>
              <a:rPr lang="en-GB" kern="0" dirty="0" err="1" smtClean="0"/>
              <a:t>Ensimmäisenä</a:t>
            </a:r>
            <a:endParaRPr lang="en-GB" kern="0" dirty="0"/>
          </a:p>
          <a:p>
            <a:pPr algn="ctr"/>
            <a:r>
              <a:rPr lang="en-GB" kern="0" dirty="0" smtClean="0"/>
              <a:t>PEFC </a:t>
            </a:r>
            <a:r>
              <a:rPr lang="en-GB" kern="0" dirty="0" err="1" smtClean="0"/>
              <a:t>sertifikaatti</a:t>
            </a:r>
            <a:r>
              <a:rPr lang="en-GB" kern="0" dirty="0" smtClean="0"/>
              <a:t> v. 2012</a:t>
            </a:r>
          </a:p>
          <a:p>
            <a:pPr algn="ctr"/>
            <a:r>
              <a:rPr lang="en-GB" kern="0" dirty="0" err="1" smtClean="0"/>
              <a:t>Ja</a:t>
            </a:r>
            <a:r>
              <a:rPr lang="en-GB" kern="0" dirty="0" smtClean="0"/>
              <a:t> FSC v. 2013</a:t>
            </a:r>
            <a:endParaRPr lang="fi-FI" dirty="0"/>
          </a:p>
        </p:txBody>
      </p:sp>
      <p:sp>
        <p:nvSpPr>
          <p:cNvPr id="9" name="Pyöristetty suorakulmio 8"/>
          <p:cNvSpPr/>
          <p:nvPr/>
        </p:nvSpPr>
        <p:spPr>
          <a:xfrm>
            <a:off x="667704" y="3682034"/>
            <a:ext cx="3556000" cy="1477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p:cNvSpPr/>
          <p:nvPr/>
        </p:nvSpPr>
        <p:spPr>
          <a:xfrm>
            <a:off x="776288" y="3820454"/>
            <a:ext cx="3384624" cy="1200329"/>
          </a:xfrm>
          <a:prstGeom prst="rect">
            <a:avLst/>
          </a:prstGeom>
        </p:spPr>
        <p:txBody>
          <a:bodyPr wrap="square">
            <a:spAutoFit/>
          </a:bodyPr>
          <a:lstStyle/>
          <a:p>
            <a:pPr algn="ctr"/>
            <a:r>
              <a:rPr lang="en-GB" kern="0" dirty="0" smtClean="0"/>
              <a:t>-</a:t>
            </a:r>
            <a:r>
              <a:rPr lang="en-GB" kern="0" dirty="0" err="1" smtClean="0"/>
              <a:t>Asiakkaiden</a:t>
            </a:r>
            <a:r>
              <a:rPr lang="en-GB" kern="0" dirty="0" smtClean="0"/>
              <a:t> </a:t>
            </a:r>
            <a:r>
              <a:rPr lang="en-GB" kern="0" dirty="0" err="1" smtClean="0"/>
              <a:t>kuunteleminen</a:t>
            </a:r>
            <a:endParaRPr lang="en-GB" kern="0" dirty="0" smtClean="0"/>
          </a:p>
          <a:p>
            <a:pPr algn="ctr"/>
            <a:r>
              <a:rPr lang="en-GB" kern="0" dirty="0" smtClean="0"/>
              <a:t>-</a:t>
            </a:r>
            <a:r>
              <a:rPr lang="en-GB" kern="0" dirty="0" err="1" smtClean="0"/>
              <a:t>Johto</a:t>
            </a:r>
            <a:r>
              <a:rPr lang="en-GB" kern="0" dirty="0" smtClean="0"/>
              <a:t> </a:t>
            </a:r>
            <a:r>
              <a:rPr lang="en-GB" kern="0" dirty="0" err="1" smtClean="0"/>
              <a:t>sitoutunut</a:t>
            </a:r>
            <a:r>
              <a:rPr lang="en-GB" kern="0" dirty="0" smtClean="0"/>
              <a:t> </a:t>
            </a:r>
            <a:r>
              <a:rPr lang="en-GB" kern="0" dirty="0" err="1" smtClean="0"/>
              <a:t>sertifiointeihin</a:t>
            </a:r>
            <a:endParaRPr lang="en-GB" kern="0" dirty="0" smtClean="0"/>
          </a:p>
          <a:p>
            <a:pPr algn="ctr"/>
            <a:r>
              <a:rPr lang="en-GB" kern="0" dirty="0" smtClean="0"/>
              <a:t>-</a:t>
            </a:r>
            <a:r>
              <a:rPr lang="en-GB" kern="0" dirty="0" err="1" smtClean="0"/>
              <a:t>Päätoiminen</a:t>
            </a:r>
            <a:r>
              <a:rPr lang="en-GB" kern="0" dirty="0" smtClean="0"/>
              <a:t> </a:t>
            </a:r>
            <a:r>
              <a:rPr lang="en-GB" kern="0" dirty="0" err="1" smtClean="0"/>
              <a:t>työntekijä</a:t>
            </a:r>
            <a:r>
              <a:rPr lang="en-GB" kern="0" dirty="0" smtClean="0"/>
              <a:t> </a:t>
            </a:r>
            <a:r>
              <a:rPr lang="en-GB" kern="0" dirty="0" err="1" smtClean="0"/>
              <a:t>vastuullisuudessa</a:t>
            </a:r>
            <a:endParaRPr lang="fi-FI" dirty="0"/>
          </a:p>
        </p:txBody>
      </p:sp>
    </p:spTree>
    <p:extLst>
      <p:ext uri="{BB962C8B-B14F-4D97-AF65-F5344CB8AC3E}">
        <p14:creationId xmlns:p14="http://schemas.microsoft.com/office/powerpoint/2010/main" val="3522170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PEFC ja FSC</a:t>
            </a:r>
            <a:endParaRPr lang="fi-FI" sz="2275" b="0" dirty="0"/>
          </a:p>
        </p:txBody>
      </p:sp>
      <p:sp>
        <p:nvSpPr>
          <p:cNvPr id="4" name="Alatunnisteen paikkamerkki 3"/>
          <p:cNvSpPr>
            <a:spLocks noGrp="1"/>
          </p:cNvSpPr>
          <p:nvPr>
            <p:ph type="ftr" sz="quarter" idx="10"/>
          </p:nvPr>
        </p:nvSpPr>
        <p:spPr/>
        <p:txBody>
          <a:bodyPr/>
          <a:lstStyle/>
          <a:p>
            <a:pPr fontAlgn="base">
              <a:spcBef>
                <a:spcPct val="0"/>
              </a:spcBef>
              <a:spcAft>
                <a:spcPct val="0"/>
              </a:spcAft>
            </a:pPr>
            <a:r>
              <a:rPr lang="fi-FI" altLang="fi-FI">
                <a:solidFill>
                  <a:srgbClr val="000000"/>
                </a:solidFill>
                <a:latin typeface="Arial" charset="0"/>
              </a:rPr>
              <a:t>Puumerkki palvelua ja ratkaisuja</a:t>
            </a:r>
          </a:p>
        </p:txBody>
      </p:sp>
      <p:sp>
        <p:nvSpPr>
          <p:cNvPr id="6" name="Sisällön paikkamerkki 5"/>
          <p:cNvSpPr>
            <a:spLocks noGrp="1"/>
          </p:cNvSpPr>
          <p:nvPr>
            <p:ph idx="1"/>
          </p:nvPr>
        </p:nvSpPr>
        <p:spPr>
          <a:xfrm>
            <a:off x="768784" y="1966319"/>
            <a:ext cx="8353425" cy="3329437"/>
          </a:xfrm>
        </p:spPr>
        <p:txBody>
          <a:bodyPr/>
          <a:lstStyle/>
          <a:p>
            <a:r>
              <a:rPr lang="en-GB" sz="1800" dirty="0" err="1" smtClean="0"/>
              <a:t>Kaikki</a:t>
            </a:r>
            <a:r>
              <a:rPr lang="en-GB" sz="1800" dirty="0" smtClean="0"/>
              <a:t> </a:t>
            </a:r>
            <a:r>
              <a:rPr lang="en-GB" sz="1800" dirty="0" err="1" smtClean="0"/>
              <a:t>toimipisteet</a:t>
            </a:r>
            <a:r>
              <a:rPr lang="en-GB" sz="1800" dirty="0" smtClean="0"/>
              <a:t> </a:t>
            </a:r>
            <a:r>
              <a:rPr lang="en-GB" sz="1800" dirty="0" err="1" smtClean="0"/>
              <a:t>ja</a:t>
            </a:r>
            <a:r>
              <a:rPr lang="en-GB" sz="1800" dirty="0" smtClean="0"/>
              <a:t> </a:t>
            </a:r>
            <a:r>
              <a:rPr lang="en-GB" sz="1800" dirty="0" err="1" smtClean="0"/>
              <a:t>konttorit</a:t>
            </a:r>
            <a:r>
              <a:rPr lang="en-GB" sz="1800" dirty="0" smtClean="0"/>
              <a:t> </a:t>
            </a:r>
            <a:r>
              <a:rPr lang="en-GB" sz="1800" dirty="0" err="1" smtClean="0"/>
              <a:t>samassa</a:t>
            </a:r>
            <a:r>
              <a:rPr lang="en-GB" sz="1800" dirty="0" smtClean="0"/>
              <a:t> multi site </a:t>
            </a:r>
            <a:r>
              <a:rPr lang="en-GB" sz="1800" dirty="0" err="1" smtClean="0"/>
              <a:t>sertifikaatissa</a:t>
            </a:r>
            <a:endParaRPr lang="en-GB" sz="1800" dirty="0"/>
          </a:p>
          <a:p>
            <a:pPr marL="0" indent="0">
              <a:buNone/>
            </a:pPr>
            <a:endParaRPr lang="en-GB" sz="1800" dirty="0"/>
          </a:p>
          <a:p>
            <a:r>
              <a:rPr lang="en-GB" sz="1800" dirty="0" err="1" smtClean="0"/>
              <a:t>Pääkonttori</a:t>
            </a:r>
            <a:r>
              <a:rPr lang="en-GB" sz="1800" dirty="0" smtClean="0"/>
              <a:t>: </a:t>
            </a:r>
            <a:r>
              <a:rPr lang="en-GB" sz="1800" dirty="0" err="1" smtClean="0"/>
              <a:t>Kerava</a:t>
            </a:r>
            <a:endParaRPr lang="en-GB" sz="1800" dirty="0"/>
          </a:p>
          <a:p>
            <a:pPr marL="0" indent="0">
              <a:buNone/>
            </a:pPr>
            <a:endParaRPr lang="en-GB" sz="1800" dirty="0"/>
          </a:p>
          <a:p>
            <a:r>
              <a:rPr lang="en-GB" sz="1800" dirty="0" err="1" smtClean="0"/>
              <a:t>Auditoija</a:t>
            </a:r>
            <a:r>
              <a:rPr lang="en-GB" sz="1800" dirty="0" smtClean="0"/>
              <a:t>, DNV, </a:t>
            </a:r>
            <a:r>
              <a:rPr lang="en-GB" sz="1800" dirty="0" err="1" smtClean="0"/>
              <a:t>Det</a:t>
            </a:r>
            <a:r>
              <a:rPr lang="en-GB" sz="1800" dirty="0" smtClean="0"/>
              <a:t> </a:t>
            </a:r>
            <a:r>
              <a:rPr lang="en-GB" sz="1800" dirty="0"/>
              <a:t>Norske Veritas</a:t>
            </a:r>
            <a:br>
              <a:rPr lang="en-GB" sz="1800" dirty="0"/>
            </a:br>
            <a:endParaRPr lang="en-GB" sz="1800" dirty="0"/>
          </a:p>
          <a:p>
            <a:r>
              <a:rPr lang="en-GB" sz="1800" dirty="0" err="1" smtClean="0"/>
              <a:t>Puun</a:t>
            </a:r>
            <a:r>
              <a:rPr lang="en-GB" sz="1800" dirty="0" smtClean="0"/>
              <a:t> </a:t>
            </a:r>
            <a:r>
              <a:rPr lang="en-GB" sz="1800" dirty="0" err="1" smtClean="0"/>
              <a:t>alkuperä</a:t>
            </a:r>
            <a:r>
              <a:rPr lang="en-GB" sz="1800" dirty="0" smtClean="0"/>
              <a:t>: </a:t>
            </a:r>
            <a:r>
              <a:rPr lang="en-GB" sz="1800" dirty="0" err="1" smtClean="0"/>
              <a:t>kaikki</a:t>
            </a:r>
            <a:r>
              <a:rPr lang="en-GB" sz="1800" dirty="0" smtClean="0"/>
              <a:t> </a:t>
            </a:r>
            <a:r>
              <a:rPr lang="en-GB" sz="1800" dirty="0" err="1" smtClean="0"/>
              <a:t>toimijat</a:t>
            </a:r>
            <a:r>
              <a:rPr lang="en-GB" sz="1800" dirty="0" smtClean="0"/>
              <a:t> </a:t>
            </a:r>
            <a:r>
              <a:rPr lang="en-GB" sz="1800" dirty="0" err="1" smtClean="0"/>
              <a:t>ovat</a:t>
            </a:r>
            <a:r>
              <a:rPr lang="en-GB" sz="1800" dirty="0" smtClean="0"/>
              <a:t> </a:t>
            </a:r>
            <a:r>
              <a:rPr lang="en-GB" sz="1800" dirty="0" err="1" smtClean="0"/>
              <a:t>loopin</a:t>
            </a:r>
            <a:r>
              <a:rPr lang="en-GB" sz="1800" dirty="0" smtClean="0"/>
              <a:t> </a:t>
            </a:r>
            <a:r>
              <a:rPr lang="en-GB" sz="1800" dirty="0" err="1" smtClean="0"/>
              <a:t>alla</a:t>
            </a:r>
            <a:r>
              <a:rPr lang="en-GB" sz="1800" dirty="0"/>
              <a:t/>
            </a:r>
            <a:br>
              <a:rPr lang="en-GB" sz="1800" dirty="0"/>
            </a:br>
            <a:endParaRPr lang="en-GB" sz="1800" dirty="0"/>
          </a:p>
          <a:p>
            <a:r>
              <a:rPr lang="en-GB" sz="1800" dirty="0" err="1" smtClean="0"/>
              <a:t>Alihankkija</a:t>
            </a:r>
            <a:r>
              <a:rPr lang="en-GB" sz="1800" dirty="0" smtClean="0"/>
              <a:t>- </a:t>
            </a:r>
            <a:r>
              <a:rPr lang="en-GB" sz="1800" dirty="0" err="1" smtClean="0"/>
              <a:t>ja</a:t>
            </a:r>
            <a:r>
              <a:rPr lang="en-GB" sz="1800" dirty="0" smtClean="0"/>
              <a:t> </a:t>
            </a:r>
            <a:r>
              <a:rPr lang="en-GB" sz="1800" dirty="0" err="1" smtClean="0"/>
              <a:t>toimittaja-auditoinnit</a:t>
            </a:r>
            <a:r>
              <a:rPr lang="en-GB" sz="1800" dirty="0" smtClean="0"/>
              <a:t> </a:t>
            </a:r>
            <a:r>
              <a:rPr lang="en-GB" sz="1800" dirty="0" err="1" smtClean="0"/>
              <a:t>vuosittain</a:t>
            </a:r>
            <a:r>
              <a:rPr lang="en-GB" sz="1800" dirty="0"/>
              <a:t/>
            </a:r>
            <a:br>
              <a:rPr lang="en-GB" sz="1800" dirty="0"/>
            </a:br>
            <a:endParaRPr lang="en-GB" sz="1800" dirty="0"/>
          </a:p>
          <a:p>
            <a:r>
              <a:rPr lang="en-GB" sz="1800" dirty="0" err="1" smtClean="0"/>
              <a:t>Koulutus</a:t>
            </a:r>
            <a:r>
              <a:rPr lang="en-GB" sz="1800" dirty="0" smtClean="0"/>
              <a:t> on </a:t>
            </a:r>
            <a:r>
              <a:rPr lang="en-GB" sz="1800" dirty="0" err="1" smtClean="0"/>
              <a:t>kaikille</a:t>
            </a:r>
            <a:r>
              <a:rPr lang="en-GB" sz="1800" dirty="0" smtClean="0"/>
              <a:t> </a:t>
            </a:r>
            <a:r>
              <a:rPr lang="en-GB" sz="1800" dirty="0" err="1" smtClean="0"/>
              <a:t>pakollista</a:t>
            </a:r>
            <a:endParaRPr lang="en-GB" sz="1800" dirty="0"/>
          </a:p>
        </p:txBody>
      </p:sp>
      <p:pic>
        <p:nvPicPr>
          <p:cNvPr id="3" name="Kuva 2"/>
          <p:cNvPicPr>
            <a:picLocks noChangeAspect="1"/>
          </p:cNvPicPr>
          <p:nvPr/>
        </p:nvPicPr>
        <p:blipFill>
          <a:blip r:embed="rId2"/>
          <a:stretch>
            <a:fillRect/>
          </a:stretch>
        </p:blipFill>
        <p:spPr>
          <a:xfrm>
            <a:off x="6537176" y="2359170"/>
            <a:ext cx="3219729" cy="2412320"/>
          </a:xfrm>
          <a:prstGeom prst="rect">
            <a:avLst/>
          </a:prstGeom>
        </p:spPr>
      </p:pic>
    </p:spTree>
    <p:extLst>
      <p:ext uri="{BB962C8B-B14F-4D97-AF65-F5344CB8AC3E}">
        <p14:creationId xmlns:p14="http://schemas.microsoft.com/office/powerpoint/2010/main" val="267060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Asiakkaiden vaatimukset sertifioinneista</a:t>
            </a:r>
            <a:endParaRPr lang="fi-FI" dirty="0"/>
          </a:p>
        </p:txBody>
      </p:sp>
      <p:sp>
        <p:nvSpPr>
          <p:cNvPr id="3" name="Sisällön paikkamerkki 2"/>
          <p:cNvSpPr>
            <a:spLocks noGrp="1"/>
          </p:cNvSpPr>
          <p:nvPr>
            <p:ph idx="1"/>
          </p:nvPr>
        </p:nvSpPr>
        <p:spPr/>
        <p:txBody>
          <a:bodyPr/>
          <a:lstStyle/>
          <a:p>
            <a:r>
              <a:rPr lang="fi-FI" dirty="0" smtClean="0"/>
              <a:t>PEFC myydään </a:t>
            </a:r>
            <a:r>
              <a:rPr lang="fi-FI" dirty="0" err="1" smtClean="0"/>
              <a:t>credit</a:t>
            </a:r>
            <a:r>
              <a:rPr lang="fi-FI" dirty="0" smtClean="0"/>
              <a:t> järjestelmästä pääsääntöisesti </a:t>
            </a:r>
            <a:br>
              <a:rPr lang="fi-FI" dirty="0" smtClean="0"/>
            </a:br>
            <a:r>
              <a:rPr lang="fi-FI" dirty="0" smtClean="0"/>
              <a:t>70% sertifioituina</a:t>
            </a:r>
          </a:p>
          <a:p>
            <a:r>
              <a:rPr lang="fi-FI" dirty="0" smtClean="0"/>
              <a:t>FSC myydään </a:t>
            </a:r>
            <a:r>
              <a:rPr lang="fi-FI" dirty="0" err="1" smtClean="0"/>
              <a:t>transfer</a:t>
            </a:r>
            <a:r>
              <a:rPr lang="fi-FI" dirty="0" smtClean="0"/>
              <a:t> menettelyllä, samalla prosentilla sisään ja ulos</a:t>
            </a:r>
            <a:br>
              <a:rPr lang="fi-FI" dirty="0" smtClean="0"/>
            </a:br>
            <a:r>
              <a:rPr lang="fi-FI" dirty="0" smtClean="0"/>
              <a:t/>
            </a:r>
            <a:br>
              <a:rPr lang="fi-FI" dirty="0" smtClean="0"/>
            </a:br>
            <a:r>
              <a:rPr lang="fi-FI" dirty="0" smtClean="0"/>
              <a:t>-&gt; talojen sertifioinneissa vähimmäisraja on yleensä 70%</a:t>
            </a:r>
            <a:br>
              <a:rPr lang="fi-FI" dirty="0" smtClean="0"/>
            </a:br>
            <a:endParaRPr lang="fi-FI" dirty="0" smtClean="0"/>
          </a:p>
          <a:p>
            <a:r>
              <a:rPr lang="fi-FI" dirty="0" smtClean="0"/>
              <a:t>Puumerkissä jo yli 100 </a:t>
            </a:r>
            <a:r>
              <a:rPr lang="fi-FI" dirty="0" err="1" smtClean="0"/>
              <a:t>asiakkuutta</a:t>
            </a:r>
            <a:r>
              <a:rPr lang="fi-FI" dirty="0" smtClean="0"/>
              <a:t>, jotka ostavat </a:t>
            </a:r>
            <a:r>
              <a:rPr lang="fi-FI" b="1" u="sng" dirty="0" smtClean="0">
                <a:solidFill>
                  <a:srgbClr val="FF0000"/>
                </a:solidFill>
              </a:rPr>
              <a:t>vain</a:t>
            </a:r>
            <a:r>
              <a:rPr lang="fi-FI" dirty="0" smtClean="0"/>
              <a:t> sertifioituja tuotteita</a:t>
            </a:r>
          </a:p>
          <a:p>
            <a:r>
              <a:rPr lang="fi-FI" dirty="0" smtClean="0"/>
              <a:t>Puumerkki auttaa asiakkaita ja tavarantoimittajia</a:t>
            </a:r>
          </a:p>
          <a:p>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Tree>
    <p:extLst>
      <p:ext uri="{BB962C8B-B14F-4D97-AF65-F5344CB8AC3E}">
        <p14:creationId xmlns:p14="http://schemas.microsoft.com/office/powerpoint/2010/main" val="189646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laki määrää?</a:t>
            </a:r>
            <a:endParaRPr lang="fi-FI" dirty="0"/>
          </a:p>
        </p:txBody>
      </p:sp>
      <p:sp>
        <p:nvSpPr>
          <p:cNvPr id="3" name="Sisällön paikkamerkki 2"/>
          <p:cNvSpPr>
            <a:spLocks noGrp="1"/>
          </p:cNvSpPr>
          <p:nvPr>
            <p:ph idx="1"/>
          </p:nvPr>
        </p:nvSpPr>
        <p:spPr/>
        <p:txBody>
          <a:bodyPr/>
          <a:lstStyle/>
          <a:p>
            <a:r>
              <a:rPr lang="fi-FI" sz="2000" b="1" dirty="0" smtClean="0"/>
              <a:t>Toimijoiden</a:t>
            </a:r>
            <a:r>
              <a:rPr lang="fi-FI" sz="2000" dirty="0"/>
              <a:t> on noudatettava asianmukaista huolellisuutta saattaessaan puutavaraa ja puutuotteita markkinoille. Laittomasti korjatun puutavaran ja sellaisesta puutavarasta valmistettujen tuotteiden markkinoille saattaminen on kielletty. Tämän vuoksi toimijoiden on käytettävä ns. asianmukaisen huolellisuuden järjestelmää.</a:t>
            </a:r>
          </a:p>
          <a:p>
            <a:r>
              <a:rPr lang="fi-FI" sz="2000" dirty="0"/>
              <a:t>Asianmukaisen huolellisuuden järjestelmä (</a:t>
            </a:r>
            <a:r>
              <a:rPr lang="fi-FI" sz="2000" dirty="0" err="1"/>
              <a:t>due</a:t>
            </a:r>
            <a:r>
              <a:rPr lang="fi-FI" sz="2000" dirty="0"/>
              <a:t> </a:t>
            </a:r>
            <a:r>
              <a:rPr lang="fi-FI" sz="2000" dirty="0" err="1"/>
              <a:t>diligence</a:t>
            </a:r>
            <a:r>
              <a:rPr lang="fi-FI" sz="2000" dirty="0"/>
              <a:t> -järjestelmä) sisältää toimenpiteitä ja menettelyjä, joiden tarkoituksena on antaa toimijoille mahdollisuus jäljittää puutavara ja puutuotteet sekä saada käyttöönsä tietoja sovellettavan lainsäädännön noudattamisesta. Toimijoiden on keräämiensä tietojen pohjalta arvioitava mahdollisten laittomuuksien riskit koko edeltävässä toimitusketjussa. </a:t>
            </a:r>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Tree>
    <p:extLst>
      <p:ext uri="{BB962C8B-B14F-4D97-AF65-F5344CB8AC3E}">
        <p14:creationId xmlns:p14="http://schemas.microsoft.com/office/powerpoint/2010/main" val="309426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Pääperiaatteet kauppasuhteiden tarkastelussa</a:t>
            </a:r>
            <a:endParaRPr lang="fi-FI" dirty="0"/>
          </a:p>
        </p:txBody>
      </p:sp>
      <p:sp>
        <p:nvSpPr>
          <p:cNvPr id="3" name="Sisällön paikkamerkki 2"/>
          <p:cNvSpPr>
            <a:spLocks noGrp="1"/>
          </p:cNvSpPr>
          <p:nvPr>
            <p:ph idx="1"/>
          </p:nvPr>
        </p:nvSpPr>
        <p:spPr/>
        <p:txBody>
          <a:bodyPr/>
          <a:lstStyle/>
          <a:p>
            <a:pPr marL="0" indent="0">
              <a:buNone/>
            </a:pPr>
            <a:r>
              <a:rPr lang="fi-FI" dirty="0" smtClean="0"/>
              <a:t>1) Hyvät tuotteet, päätös kaupankäynnin aloittamisesta</a:t>
            </a:r>
          </a:p>
          <a:p>
            <a:pPr marL="0" indent="0">
              <a:buNone/>
            </a:pPr>
            <a:r>
              <a:rPr lang="fi-FI" dirty="0" smtClean="0"/>
              <a:t>2) Alkuriskinarviointi esim. tiedetäänkö ketjut, sertifioinnit, riskit vs. hyödyt.  Riskinarviointi käytännössä jokaiselle toimittajalle, </a:t>
            </a:r>
            <a:r>
              <a:rPr lang="fi-FI" dirty="0" err="1" smtClean="0"/>
              <a:t>low</a:t>
            </a:r>
            <a:r>
              <a:rPr lang="fi-FI" dirty="0" smtClean="0"/>
              <a:t> / </a:t>
            </a:r>
            <a:r>
              <a:rPr lang="fi-FI" dirty="0" err="1" smtClean="0"/>
              <a:t>high</a:t>
            </a:r>
            <a:r>
              <a:rPr lang="fi-FI" dirty="0" smtClean="0"/>
              <a:t> </a:t>
            </a:r>
            <a:r>
              <a:rPr lang="fi-FI" dirty="0" err="1" smtClean="0"/>
              <a:t>risk</a:t>
            </a:r>
            <a:r>
              <a:rPr lang="fi-FI" dirty="0" smtClean="0"/>
              <a:t> (</a:t>
            </a:r>
            <a:r>
              <a:rPr lang="fi-FI" dirty="0" err="1" smtClean="0"/>
              <a:t>corruption</a:t>
            </a:r>
            <a:r>
              <a:rPr lang="fi-FI" dirty="0" smtClean="0"/>
              <a:t> </a:t>
            </a:r>
            <a:r>
              <a:rPr lang="fi-FI" dirty="0" err="1" smtClean="0"/>
              <a:t>index</a:t>
            </a:r>
            <a:r>
              <a:rPr lang="fi-FI" dirty="0" smtClean="0"/>
              <a:t>)</a:t>
            </a:r>
          </a:p>
          <a:p>
            <a:pPr marL="0" indent="0">
              <a:buNone/>
            </a:pPr>
            <a:r>
              <a:rPr lang="fi-FI" dirty="0" smtClean="0"/>
              <a:t>Omavakuus hyväksytään</a:t>
            </a:r>
            <a:r>
              <a:rPr lang="fi-FI" dirty="0"/>
              <a:t/>
            </a:r>
            <a:br>
              <a:rPr lang="fi-FI" dirty="0"/>
            </a:br>
            <a:r>
              <a:rPr lang="fi-FI" dirty="0" smtClean="0"/>
              <a:t>(</a:t>
            </a:r>
            <a:r>
              <a:rPr lang="fi-FI" dirty="0" err="1" smtClean="0"/>
              <a:t>punäkynä</a:t>
            </a:r>
            <a:r>
              <a:rPr lang="fi-FI" dirty="0" smtClean="0"/>
              <a:t> on viuhunut joidenkin toimittajien osalta)</a:t>
            </a:r>
          </a:p>
          <a:p>
            <a:pPr marL="0" indent="0">
              <a:buNone/>
            </a:pPr>
            <a:r>
              <a:rPr lang="fi-FI" dirty="0" smtClean="0"/>
              <a:t>4) Kauppasopimus</a:t>
            </a:r>
            <a:br>
              <a:rPr lang="fi-FI" dirty="0" smtClean="0"/>
            </a:br>
            <a:r>
              <a:rPr lang="fi-FI" dirty="0" smtClean="0"/>
              <a:t/>
            </a:r>
            <a:br>
              <a:rPr lang="fi-FI" dirty="0" smtClean="0"/>
            </a:br>
            <a:r>
              <a:rPr lang="fi-FI" b="1" dirty="0" smtClean="0"/>
              <a:t>Suojellaan omaa brändiämme, kuka haluaa ottaa enää isoja riskejä toimitusketjuissaan?</a:t>
            </a:r>
            <a:endParaRPr lang="fi-FI" b="1"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Tree>
    <p:extLst>
      <p:ext uri="{BB962C8B-B14F-4D97-AF65-F5344CB8AC3E}">
        <p14:creationId xmlns:p14="http://schemas.microsoft.com/office/powerpoint/2010/main" val="8878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Pääperiaatteet kauppasuhteiden tarkastelussa</a:t>
            </a:r>
          </a:p>
        </p:txBody>
      </p:sp>
      <p:sp>
        <p:nvSpPr>
          <p:cNvPr id="3" name="Sisällön paikkamerkki 2"/>
          <p:cNvSpPr>
            <a:spLocks noGrp="1"/>
          </p:cNvSpPr>
          <p:nvPr>
            <p:ph idx="1"/>
          </p:nvPr>
        </p:nvSpPr>
        <p:spPr/>
        <p:txBody>
          <a:bodyPr/>
          <a:lstStyle/>
          <a:p>
            <a:pPr marL="0" indent="0">
              <a:buNone/>
            </a:pPr>
            <a:r>
              <a:rPr lang="fi-FI" dirty="0"/>
              <a:t>5) Puun alkuperä vuosittain (Venäjän puulle eri </a:t>
            </a:r>
            <a:r>
              <a:rPr lang="fi-FI" dirty="0" err="1"/>
              <a:t>lomakkeisto</a:t>
            </a:r>
            <a:r>
              <a:rPr lang="fi-FI" dirty="0"/>
              <a:t>)</a:t>
            </a:r>
          </a:p>
          <a:p>
            <a:pPr marL="0" indent="0">
              <a:buNone/>
            </a:pPr>
            <a:r>
              <a:rPr lang="fi-FI" dirty="0"/>
              <a:t>6) Sertifikaatit tarkistetaan huolella FSC </a:t>
            </a:r>
            <a:r>
              <a:rPr lang="fi-FI" dirty="0" err="1"/>
              <a:t>CoC</a:t>
            </a:r>
            <a:r>
              <a:rPr lang="fi-FI" dirty="0"/>
              <a:t> ja FSC CW, PEFC </a:t>
            </a:r>
            <a:r>
              <a:rPr lang="fi-FI" dirty="0" err="1"/>
              <a:t>CoC</a:t>
            </a:r>
            <a:r>
              <a:rPr lang="fi-FI" dirty="0"/>
              <a:t>, PEFC CS, numerot, voimassaoloaika, mitä </a:t>
            </a:r>
            <a:r>
              <a:rPr lang="fi-FI" dirty="0" smtClean="0"/>
              <a:t>tuotteita sisältää, puulajit</a:t>
            </a:r>
            <a:endParaRPr lang="fi-FI" dirty="0"/>
          </a:p>
          <a:p>
            <a:pPr marL="0" indent="0">
              <a:buNone/>
            </a:pPr>
            <a:r>
              <a:rPr lang="fi-FI" dirty="0"/>
              <a:t>7) Ketjujen sertifikaatit </a:t>
            </a:r>
          </a:p>
          <a:p>
            <a:pPr marL="0" indent="0">
              <a:buNone/>
            </a:pPr>
            <a:r>
              <a:rPr lang="fi-FI" dirty="0"/>
              <a:t>8) Metsien sertifikaatit ja </a:t>
            </a:r>
            <a:r>
              <a:rPr lang="fi-FI" dirty="0" smtClean="0"/>
              <a:t>hakkuuluvat</a:t>
            </a:r>
          </a:p>
          <a:p>
            <a:pPr marL="0" indent="0">
              <a:buNone/>
            </a:pPr>
            <a:r>
              <a:rPr lang="fi-FI" dirty="0" smtClean="0"/>
              <a:t>9) Toimittajien auditointi = otantamenettelyllä</a:t>
            </a:r>
          </a:p>
          <a:p>
            <a:pPr marL="0" indent="0">
              <a:buNone/>
            </a:pPr>
            <a:r>
              <a:rPr lang="fi-FI" dirty="0" smtClean="0"/>
              <a:t>10) Alihankkijoiden auditointi = kaikki auditoidaan</a:t>
            </a:r>
          </a:p>
          <a:p>
            <a:pPr marL="0" indent="0">
              <a:buNone/>
            </a:pPr>
            <a:r>
              <a:rPr lang="fi-FI" dirty="0" smtClean="0"/>
              <a:t>11) Sisäiset auditoinnit = 13 vuodessa</a:t>
            </a:r>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
        <p:nvSpPr>
          <p:cNvPr id="11" name="Ellipsi 10"/>
          <p:cNvSpPr/>
          <p:nvPr/>
        </p:nvSpPr>
        <p:spPr>
          <a:xfrm>
            <a:off x="4232920" y="335699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p:cNvSpPr/>
          <p:nvPr/>
        </p:nvSpPr>
        <p:spPr>
          <a:xfrm>
            <a:off x="4520952" y="335699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p:cNvSpPr/>
          <p:nvPr/>
        </p:nvSpPr>
        <p:spPr>
          <a:xfrm>
            <a:off x="4808984" y="335699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p:cNvSpPr/>
          <p:nvPr/>
        </p:nvSpPr>
        <p:spPr>
          <a:xfrm>
            <a:off x="5097016" y="335699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p:cNvSpPr/>
          <p:nvPr/>
        </p:nvSpPr>
        <p:spPr>
          <a:xfrm>
            <a:off x="5385048" y="3365374"/>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p:cNvSpPr/>
          <p:nvPr/>
        </p:nvSpPr>
        <p:spPr>
          <a:xfrm>
            <a:off x="5673080" y="3358283"/>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542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Pääperiaatteet </a:t>
            </a:r>
            <a:r>
              <a:rPr lang="fi-FI" dirty="0" smtClean="0"/>
              <a:t>kauppasuhteissa / Puumerkin auditointi</a:t>
            </a:r>
            <a:endParaRPr lang="fi-FI" dirty="0"/>
          </a:p>
        </p:txBody>
      </p:sp>
      <p:sp>
        <p:nvSpPr>
          <p:cNvPr id="4" name="Alatunnisteen paikkamerkki 3"/>
          <p:cNvSpPr>
            <a:spLocks noGrp="1"/>
          </p:cNvSpPr>
          <p:nvPr>
            <p:ph type="ftr" sz="quarter" idx="10"/>
          </p:nvPr>
        </p:nvSpPr>
        <p:spPr/>
        <p:txBody>
          <a:bodyPr/>
          <a:lstStyle/>
          <a:p>
            <a:r>
              <a:rPr lang="fi-FI" altLang="fi-FI" smtClean="0"/>
              <a:t>Puumerkki palvelua ja ratkaisuja</a:t>
            </a:r>
            <a:endParaRPr lang="fi-FI" altLang="fi-FI"/>
          </a:p>
        </p:txBody>
      </p:sp>
      <p:sp>
        <p:nvSpPr>
          <p:cNvPr id="7" name="Sisällön paikkamerkki 2"/>
          <p:cNvSpPr>
            <a:spLocks noGrp="1"/>
          </p:cNvSpPr>
          <p:nvPr>
            <p:ph idx="1"/>
          </p:nvPr>
        </p:nvSpPr>
        <p:spPr>
          <a:xfrm>
            <a:off x="776288" y="1628775"/>
            <a:ext cx="8641208" cy="4105275"/>
          </a:xfrm>
        </p:spPr>
        <p:txBody>
          <a:bodyPr/>
          <a:lstStyle/>
          <a:p>
            <a:pPr marL="0" indent="0">
              <a:buNone/>
            </a:pPr>
            <a:r>
              <a:rPr lang="fi-FI" dirty="0" smtClean="0"/>
              <a:t>1) Auditointi toimittajalla</a:t>
            </a:r>
            <a:r>
              <a:rPr lang="fi-FI" dirty="0"/>
              <a:t> </a:t>
            </a:r>
            <a:r>
              <a:rPr lang="fi-FI" dirty="0" smtClean="0"/>
              <a:t>- Hakkuulippujen numerot!!</a:t>
            </a:r>
          </a:p>
          <a:p>
            <a:pPr marL="0" indent="0">
              <a:buNone/>
            </a:pPr>
            <a:r>
              <a:rPr lang="fi-FI" dirty="0" smtClean="0"/>
              <a:t>2) Jos kauppa on iso (esim. ostetaan suurin osa tuotannosta) liput tarkistetaan kaikki vuosittain</a:t>
            </a:r>
          </a:p>
          <a:p>
            <a:pPr marL="0" indent="0">
              <a:buNone/>
            </a:pPr>
            <a:r>
              <a:rPr lang="fi-FI" dirty="0" smtClean="0"/>
              <a:t>3) Verrataan karttoihin ja alueisiin</a:t>
            </a:r>
          </a:p>
          <a:p>
            <a:pPr marL="0" indent="0">
              <a:buNone/>
            </a:pPr>
            <a:r>
              <a:rPr lang="fi-FI" dirty="0" smtClean="0"/>
              <a:t>4) Vierailu metsässä paikanpäällä Venäjällä, sekä tuotannossa</a:t>
            </a:r>
          </a:p>
          <a:p>
            <a:pPr marL="0" indent="0">
              <a:buNone/>
            </a:pPr>
            <a:r>
              <a:rPr lang="fi-FI" dirty="0" smtClean="0"/>
              <a:t>5) </a:t>
            </a:r>
            <a:r>
              <a:rPr lang="fi-FI" dirty="0"/>
              <a:t>P</a:t>
            </a:r>
            <a:r>
              <a:rPr lang="fi-FI" dirty="0" smtClean="0"/>
              <a:t>aikallinen viranomainen, onko asiakirjat kunnossa</a:t>
            </a:r>
            <a:br>
              <a:rPr lang="fi-FI" dirty="0" smtClean="0"/>
            </a:br>
            <a:r>
              <a:rPr lang="fi-FI" dirty="0" smtClean="0"/>
              <a:t/>
            </a:r>
            <a:br>
              <a:rPr lang="fi-FI" dirty="0" smtClean="0"/>
            </a:br>
            <a:r>
              <a:rPr lang="fi-FI" dirty="0" smtClean="0"/>
              <a:t>Jos asioita ei saada kuntoon, ostosulku Puumerkin järjestelmään, toimittajalta ei voida ostaa  </a:t>
            </a:r>
          </a:p>
        </p:txBody>
      </p:sp>
    </p:spTree>
    <p:extLst>
      <p:ext uri="{BB962C8B-B14F-4D97-AF65-F5344CB8AC3E}">
        <p14:creationId xmlns:p14="http://schemas.microsoft.com/office/powerpoint/2010/main" val="32670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uumerkki">
  <a:themeElements>
    <a:clrScheme name="Mukautettu 3">
      <a:dk1>
        <a:srgbClr val="000000"/>
      </a:dk1>
      <a:lt1>
        <a:srgbClr val="FFFFFF"/>
      </a:lt1>
      <a:dk2>
        <a:srgbClr val="000000"/>
      </a:dk2>
      <a:lt2>
        <a:srgbClr val="D8D9DB"/>
      </a:lt2>
      <a:accent1>
        <a:srgbClr val="F3D321"/>
      </a:accent1>
      <a:accent2>
        <a:srgbClr val="DA8D00"/>
      </a:accent2>
      <a:accent3>
        <a:srgbClr val="FFFFFF"/>
      </a:accent3>
      <a:accent4>
        <a:srgbClr val="000000"/>
      </a:accent4>
      <a:accent5>
        <a:srgbClr val="F8E6AB"/>
      </a:accent5>
      <a:accent6>
        <a:srgbClr val="FFBC43"/>
      </a:accent6>
      <a:hlink>
        <a:srgbClr val="E2A027"/>
      </a:hlink>
      <a:folHlink>
        <a:srgbClr val="7F7F7F"/>
      </a:folHlink>
    </a:clrScheme>
    <a:fontScheme name="PUUMERK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UMERKKI 1">
        <a:dk1>
          <a:srgbClr val="000000"/>
        </a:dk1>
        <a:lt1>
          <a:srgbClr val="FFFFFF"/>
        </a:lt1>
        <a:dk2>
          <a:srgbClr val="000000"/>
        </a:dk2>
        <a:lt2>
          <a:srgbClr val="D8D9DB"/>
        </a:lt2>
        <a:accent1>
          <a:srgbClr val="F3D321"/>
        </a:accent1>
        <a:accent2>
          <a:srgbClr val="DA8D00"/>
        </a:accent2>
        <a:accent3>
          <a:srgbClr val="FFFFFF"/>
        </a:accent3>
        <a:accent4>
          <a:srgbClr val="000000"/>
        </a:accent4>
        <a:accent5>
          <a:srgbClr val="F8E6AB"/>
        </a:accent5>
        <a:accent6>
          <a:srgbClr val="C57F00"/>
        </a:accent6>
        <a:hlink>
          <a:srgbClr val="D8D9DB"/>
        </a:hlink>
        <a:folHlink>
          <a:srgbClr val="EDC3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UMERKKI 2nd">
  <a:themeElements>
    <a:clrScheme name="PUUMERKKI 2nd 2">
      <a:dk1>
        <a:srgbClr val="000000"/>
      </a:dk1>
      <a:lt1>
        <a:srgbClr val="FFFFFF"/>
      </a:lt1>
      <a:dk2>
        <a:srgbClr val="000000"/>
      </a:dk2>
      <a:lt2>
        <a:srgbClr val="D8D9DB"/>
      </a:lt2>
      <a:accent1>
        <a:srgbClr val="DA8D00"/>
      </a:accent1>
      <a:accent2>
        <a:srgbClr val="F3D321"/>
      </a:accent2>
      <a:accent3>
        <a:srgbClr val="FFFFFF"/>
      </a:accent3>
      <a:accent4>
        <a:srgbClr val="000000"/>
      </a:accent4>
      <a:accent5>
        <a:srgbClr val="EAC5AA"/>
      </a:accent5>
      <a:accent6>
        <a:srgbClr val="DCBF1D"/>
      </a:accent6>
      <a:hlink>
        <a:srgbClr val="D8D9DB"/>
      </a:hlink>
      <a:folHlink>
        <a:srgbClr val="EDC376"/>
      </a:folHlink>
    </a:clrScheme>
    <a:fontScheme name="PUUMERKKI 2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UMERKKI 2nd 1">
        <a:dk1>
          <a:srgbClr val="000000"/>
        </a:dk1>
        <a:lt1>
          <a:srgbClr val="FFFFFF"/>
        </a:lt1>
        <a:dk2>
          <a:srgbClr val="000000"/>
        </a:dk2>
        <a:lt2>
          <a:srgbClr val="D8D9DB"/>
        </a:lt2>
        <a:accent1>
          <a:srgbClr val="F3D321"/>
        </a:accent1>
        <a:accent2>
          <a:srgbClr val="DA8D00"/>
        </a:accent2>
        <a:accent3>
          <a:srgbClr val="FFFFFF"/>
        </a:accent3>
        <a:accent4>
          <a:srgbClr val="000000"/>
        </a:accent4>
        <a:accent5>
          <a:srgbClr val="F8E6AB"/>
        </a:accent5>
        <a:accent6>
          <a:srgbClr val="C57F00"/>
        </a:accent6>
        <a:hlink>
          <a:srgbClr val="D8D9DB"/>
        </a:hlink>
        <a:folHlink>
          <a:srgbClr val="EDC376"/>
        </a:folHlink>
      </a:clrScheme>
      <a:clrMap bg1="lt1" tx1="dk1" bg2="lt2" tx2="dk2" accent1="accent1" accent2="accent2" accent3="accent3" accent4="accent4" accent5="accent5" accent6="accent6" hlink="hlink" folHlink="folHlink"/>
    </a:extraClrScheme>
    <a:extraClrScheme>
      <a:clrScheme name="PUUMERKKI 2nd 2">
        <a:dk1>
          <a:srgbClr val="000000"/>
        </a:dk1>
        <a:lt1>
          <a:srgbClr val="FFFFFF"/>
        </a:lt1>
        <a:dk2>
          <a:srgbClr val="000000"/>
        </a:dk2>
        <a:lt2>
          <a:srgbClr val="D8D9DB"/>
        </a:lt2>
        <a:accent1>
          <a:srgbClr val="DA8D00"/>
        </a:accent1>
        <a:accent2>
          <a:srgbClr val="F3D321"/>
        </a:accent2>
        <a:accent3>
          <a:srgbClr val="FFFFFF"/>
        </a:accent3>
        <a:accent4>
          <a:srgbClr val="000000"/>
        </a:accent4>
        <a:accent5>
          <a:srgbClr val="EAC5AA"/>
        </a:accent5>
        <a:accent6>
          <a:srgbClr val="DCBF1D"/>
        </a:accent6>
        <a:hlink>
          <a:srgbClr val="D8D9DB"/>
        </a:hlink>
        <a:folHlink>
          <a:srgbClr val="EDC37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9D8E42691E920439E0F969E6F9FC034" ma:contentTypeVersion="1" ma:contentTypeDescription="Luo uusi asiakirja." ma:contentTypeScope="" ma:versionID="3b39b3a3dae6a3a252115014339a9b71">
  <xsd:schema xmlns:xsd="http://www.w3.org/2001/XMLSchema" xmlns:xs="http://www.w3.org/2001/XMLSchema" xmlns:p="http://schemas.microsoft.com/office/2006/metadata/properties" xmlns:ns1="http://schemas.microsoft.com/sharepoint/v3" targetNamespace="http://schemas.microsoft.com/office/2006/metadata/properties" ma:root="true" ma:fieldsID="b564a9ede5997e0a0d2a7990cf42f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 ma:hidden="true" ma:internalName="PublishingStartDate">
      <xsd:simpleType>
        <xsd:restriction base="dms:Unknown"/>
      </xsd:simpleType>
    </xsd:element>
    <xsd:element name="PublishingExpirationDate" ma:index="9" nillable="true" ma:displayName="Ajoituksen päättymispäivämäärä"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550381-C906-49D1-A8D4-22E5A3C82DC4}">
  <ds:schemaRef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schemas.microsoft.com/office/infopath/2007/PartnerControls"/>
    <ds:schemaRef ds:uri="http://schemas.microsoft.com/sharepoint/v3"/>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AB33EE6-CFFA-4CE2-B8C0-88AA806CB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69A54-A9B4-4245-B699-23B4A25A82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puumerkki</Template>
  <TotalTime>1654</TotalTime>
  <Words>405</Words>
  <Application>Microsoft Office PowerPoint</Application>
  <PresentationFormat>A4-paperi (210 x 297 mm)</PresentationFormat>
  <Paragraphs>84</Paragraphs>
  <Slides>14</Slides>
  <Notes>3</Notes>
  <HiddenSlides>0</HiddenSlides>
  <MMClips>0</MMClips>
  <ScaleCrop>false</ScaleCrop>
  <HeadingPairs>
    <vt:vector size="4" baseType="variant">
      <vt:variant>
        <vt:lpstr>Teema</vt:lpstr>
      </vt:variant>
      <vt:variant>
        <vt:i4>2</vt:i4>
      </vt:variant>
      <vt:variant>
        <vt:lpstr>Dian otsikot</vt:lpstr>
      </vt:variant>
      <vt:variant>
        <vt:i4>14</vt:i4>
      </vt:variant>
    </vt:vector>
  </HeadingPairs>
  <TitlesOfParts>
    <vt:vector size="16" baseType="lpstr">
      <vt:lpstr>puumerkki</vt:lpstr>
      <vt:lpstr>PUUMERKKI 2nd</vt:lpstr>
      <vt:lpstr>Puumerkki  Tuija Brandt MAVIn Tietoiskupäivä 16.05.2018 Lappeenranta</vt:lpstr>
      <vt:lpstr>Puumerkki Group</vt:lpstr>
      <vt:lpstr>Puumerkki tiennäyttäjänä</vt:lpstr>
      <vt:lpstr>PEFC ja FSC</vt:lpstr>
      <vt:lpstr>Asiakkaiden vaatimukset sertifioinneista</vt:lpstr>
      <vt:lpstr>Mitä laki määrää?</vt:lpstr>
      <vt:lpstr>Pääperiaatteet kauppasuhteiden tarkastelussa</vt:lpstr>
      <vt:lpstr>Pääperiaatteet kauppasuhteiden tarkastelussa</vt:lpstr>
      <vt:lpstr>Pääperiaatteet kauppasuhteissa / Puumerkin auditointi</vt:lpstr>
      <vt:lpstr>Venäjän tuonti</vt:lpstr>
      <vt:lpstr>kartta 1</vt:lpstr>
      <vt:lpstr>kartta 2</vt:lpstr>
      <vt:lpstr>Tiivistys</vt:lpstr>
      <vt:lpstr>PowerPoint-esitys</vt:lpstr>
    </vt:vector>
  </TitlesOfParts>
  <Manager>Onnion</Manager>
  <Company>Stora Enso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Toimintamalli Puumerkin xxxx</dc:title>
  <dc:creator>Kekomaki, Kirsi</dc:creator>
  <cp:lastModifiedBy>Sokura Piritta</cp:lastModifiedBy>
  <cp:revision>115</cp:revision>
  <dcterms:created xsi:type="dcterms:W3CDTF">2016-02-04T14:59:57Z</dcterms:created>
  <dcterms:modified xsi:type="dcterms:W3CDTF">2018-12-18T10:13:35Z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0x01010039D8E42691E920439E0F969E6F9FC034</vt:lpwstr>
  </property>
</Properties>
</file>